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76" r:id="rId3"/>
    <p:sldId id="277" r:id="rId4"/>
    <p:sldId id="278" r:id="rId5"/>
    <p:sldId id="279" r:id="rId6"/>
    <p:sldId id="261" r:id="rId7"/>
    <p:sldId id="263" r:id="rId8"/>
    <p:sldId id="264" r:id="rId9"/>
    <p:sldId id="265" r:id="rId10"/>
    <p:sldId id="272" r:id="rId11"/>
    <p:sldId id="271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0EA24-C1F8-43A1-BFAD-9A918E6740C5}" type="datetimeFigureOut">
              <a:rPr lang="en-US" smtClean="0"/>
              <a:pPr/>
              <a:t>2/23/2014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9D6F0-4C31-46CC-BF6B-AF7C7B532C0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mn-MN" smtClean="0"/>
              <a:t>хөвсгөл аймгийн статистикийн хэлтэс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mn-MN" smtClean="0"/>
              <a:t>хөвсгөл аймгийн статистикийн хэлтэс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mn-MN" smtClean="0"/>
              <a:t>хөвсгөл аймгийн статистикийн хэлтэс</a:t>
            </a: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mn-MN" smtClean="0"/>
              <a:t>хөвсгөл аймгийн статистикийн хэлтэс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mn-MN" smtClean="0"/>
              <a:t>хөвсгөл аймгийн статистикийн хэлтэс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mn-MN" smtClean="0"/>
              <a:t>хөвсгөл аймгийн статистикийн хэлтэс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mn-MN" smtClean="0"/>
              <a:t>хөвсгөл аймгийн статистикийн хэлтэс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mn-MN" smtClean="0"/>
              <a:t>хөвсгөл аймгийн статистикийн хэлтэс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mn-MN" smtClean="0"/>
              <a:t>хөвсгөл аймгийн статистикийн хэлтэс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mn-MN" smtClean="0"/>
              <a:t>хөвсгөл аймгийн статистикийн хэлтэс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mn-MN" smtClean="0"/>
              <a:t>хөвсгөл аймгийн статистикийн хэлтэс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mn-MN" smtClean="0"/>
              <a:t>хөвсгөл аймгийн статистикийн хэлтэс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oollogo2010.mn/" TargetMode="External"/><Relationship Id="rId3" Type="http://schemas.openxmlformats.org/officeDocument/2006/relationships/image" Target="../media/image1.gif"/><Relationship Id="rId7" Type="http://schemas.openxmlformats.org/officeDocument/2006/relationships/hyperlink" Target="mailto:information@nso.mn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1212.mn/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3.png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hyperlink" Target="mailto:sso@magicnet.mn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nso.mn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6"/>
          <p:cNvGrpSpPr/>
          <p:nvPr/>
        </p:nvGrpSpPr>
        <p:grpSpPr>
          <a:xfrm>
            <a:off x="67670" y="357166"/>
            <a:ext cx="1013393" cy="6357982"/>
            <a:chOff x="67670" y="357166"/>
            <a:chExt cx="1013393" cy="6357982"/>
          </a:xfrm>
        </p:grpSpPr>
        <p:grpSp>
          <p:nvGrpSpPr>
            <p:cNvPr id="5" name="Group 20"/>
            <p:cNvGrpSpPr/>
            <p:nvPr/>
          </p:nvGrpSpPr>
          <p:grpSpPr>
            <a:xfrm>
              <a:off x="67670" y="357166"/>
              <a:ext cx="1013393" cy="6357982"/>
              <a:chOff x="0" y="714380"/>
              <a:chExt cx="928661" cy="6000768"/>
            </a:xfrm>
            <a:solidFill>
              <a:srgbClr val="00B0F0"/>
            </a:solidFill>
          </p:grpSpPr>
          <p:grpSp>
            <p:nvGrpSpPr>
              <p:cNvPr id="6" name="Group 18"/>
              <p:cNvGrpSpPr/>
              <p:nvPr/>
            </p:nvGrpSpPr>
            <p:grpSpPr>
              <a:xfrm>
                <a:off x="0" y="1285860"/>
                <a:ext cx="928661" cy="5429288"/>
                <a:chOff x="0" y="1285860"/>
                <a:chExt cx="876300" cy="5572140"/>
              </a:xfrm>
              <a:grpFill/>
            </p:grpSpPr>
            <p:pic>
              <p:nvPicPr>
                <p:cNvPr id="15" name="Picture 5" descr="C:\Documents and Settings\Saraa\Desktop\stat psd.gif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 t="26042" b="14583"/>
                <a:stretch>
                  <a:fillRect/>
                </a:stretch>
              </p:blipFill>
              <p:spPr bwMode="auto">
                <a:xfrm>
                  <a:off x="0" y="2786058"/>
                  <a:ext cx="876300" cy="4071942"/>
                </a:xfrm>
                <a:prstGeom prst="rect">
                  <a:avLst/>
                </a:prstGeom>
                <a:solidFill>
                  <a:srgbClr val="00B0F0"/>
                </a:solidFill>
              </p:spPr>
            </p:pic>
            <p:sp>
              <p:nvSpPr>
                <p:cNvPr id="16" name="Title 1"/>
                <p:cNvSpPr txBox="1">
                  <a:spLocks/>
                </p:cNvSpPr>
                <p:nvPr/>
              </p:nvSpPr>
              <p:spPr>
                <a:xfrm>
                  <a:off x="0" y="1285860"/>
                  <a:ext cx="876300" cy="1643074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vert="vert" lIns="91440" tIns="45720" rIns="91440" bIns="45720" rtlCol="0" anchor="ctr">
                  <a:normAutofit fontScale="70000" lnSpcReduction="20000"/>
                </a:bodyPr>
                <a:lstStyle/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Ms Huree" pitchFamily="2" charset="0"/>
                    <a:ea typeface="+mj-ea"/>
                    <a:cs typeface="+mj-cs"/>
                  </a:endParaRPr>
                </a:p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4400" dirty="0" smtClean="0">
                      <a:latin typeface="CMs Huree" pitchFamily="2" charset="0"/>
                      <a:ea typeface="+mj-ea"/>
                      <a:cs typeface="+mj-cs"/>
                    </a:rPr>
                    <a:t>    </a:t>
                  </a:r>
                  <a:r>
                    <a:rPr kumimoji="0" lang="en-US" sz="4400" b="0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rgbClr val="745800"/>
                      </a:solidFill>
                      <a:effectLst/>
                      <a:uLnTx/>
                      <a:uFillTx/>
                      <a:latin typeface="CMs Huree" pitchFamily="2" charset="0"/>
                      <a:ea typeface="+mj-ea"/>
                      <a:cs typeface="+mj-cs"/>
                    </a:rPr>
                    <a:t>Kibsoikoil</a:t>
                  </a:r>
                  <a:r>
                    <a:rPr kumimoji="0" lang="en-US" sz="4400" b="0" i="0" u="none" strike="noStrike" kern="1200" cap="none" spc="0" normalizeH="0" noProof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CMs Huree" pitchFamily="2" charset="0"/>
                      <a:ea typeface="+mj-ea"/>
                      <a:cs typeface="+mj-cs"/>
                    </a:rPr>
                    <a:t> </a:t>
                  </a:r>
                  <a:endParaRPr kumimoji="0" lang="en-US" sz="4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Ms Huree" pitchFamily="2" charset="0"/>
                    <a:ea typeface="+mj-ea"/>
                    <a:cs typeface="+mj-cs"/>
                  </a:endParaRPr>
                </a:p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Ms Ulaanbaatar" pitchFamily="2" charset="0"/>
                    <a:ea typeface="+mj-ea"/>
                    <a:cs typeface="+mj-cs"/>
                  </a:endParaRPr>
                </a:p>
              </p:txBody>
            </p:sp>
          </p:grpSp>
          <p:pic>
            <p:nvPicPr>
              <p:cNvPr id="14" name="Picture 13"/>
              <p:cNvPicPr>
                <a:picLocks noChangeAspect="1" noChangeArrowheads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 bwMode="auto">
              <a:xfrm>
                <a:off x="71406" y="714380"/>
                <a:ext cx="783949" cy="78579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9" name="Picture 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28596" y="5516563"/>
              <a:ext cx="310300" cy="627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cxnSp>
        <p:nvCxnSpPr>
          <p:cNvPr id="12" name="Straight Connector 11"/>
          <p:cNvCxnSpPr/>
          <p:nvPr/>
        </p:nvCxnSpPr>
        <p:spPr>
          <a:xfrm>
            <a:off x="1295400" y="685800"/>
            <a:ext cx="7467600" cy="1588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pPr algn="r"/>
            <a:r>
              <a:rPr lang="mn-MN" sz="14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ХӨВСГӨЛ АЙМГИЙН СТАТИСТИКИЙН ХЭЛТЭС</a:t>
            </a:r>
            <a:endParaRPr lang="en-US" sz="1400" b="1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3"/>
          <p:cNvSpPr txBox="1">
            <a:spLocks/>
          </p:cNvSpPr>
          <p:nvPr/>
        </p:nvSpPr>
        <p:spPr>
          <a:xfrm>
            <a:off x="1143000" y="1676400"/>
            <a:ext cx="7738683" cy="2362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n-MN" sz="3600" b="1" i="0" u="none" strike="noStrike" kern="1200" cap="all" spc="-150" normalizeH="0" baseline="0" noProof="0" dirty="0" smtClean="0">
                <a:ln/>
                <a:solidFill>
                  <a:srgbClr val="948A30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Статистикийн салбарын эрх зүйн орчин, бүтэц, зохион байгуулалт, чиг үүрэг</a:t>
            </a:r>
            <a:endParaRPr kumimoji="0" lang="en-US" sz="3600" b="1" i="0" u="none" strike="noStrike" kern="1200" cap="all" spc="-150" normalizeH="0" baseline="0" noProof="0" dirty="0">
              <a:ln/>
              <a:solidFill>
                <a:srgbClr val="948A30"/>
              </a:solidFill>
              <a:effectLst>
                <a:reflection blurRad="12700" stA="50000" endPos="50000" dir="5400000" sy="-100000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" name="TextBox 2"/>
          <p:cNvSpPr txBox="1">
            <a:spLocks noChangeArrowheads="1"/>
          </p:cNvSpPr>
          <p:nvPr/>
        </p:nvSpPr>
        <p:spPr bwMode="auto">
          <a:xfrm>
            <a:off x="5580964" y="711200"/>
            <a:ext cx="3326552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mn-MN" sz="1400" i="1" dirty="0" smtClean="0">
                <a:solidFill>
                  <a:srgbClr val="948A30"/>
                </a:solidFill>
              </a:rPr>
              <a:t>	</a:t>
            </a:r>
            <a:r>
              <a:rPr lang="mn-MN" sz="1400" i="1" dirty="0" smtClean="0">
                <a:solidFill>
                  <a:srgbClr val="948A30"/>
                </a:solidFill>
              </a:rPr>
              <a:t>“</a:t>
            </a:r>
            <a:r>
              <a:rPr lang="mn-MN" sz="1200" b="1" i="1" dirty="0" smtClean="0">
                <a:solidFill>
                  <a:srgbClr val="948A30"/>
                </a:solidFill>
                <a:latin typeface="Arial" pitchFamily="34" charset="0"/>
                <a:cs typeface="Arial" pitchFamily="34" charset="0"/>
              </a:rPr>
              <a:t>ШУУРХАЙ ҮЙЛЧИЛГЭЭ-ЁС ЗҮЙТЭЙ</a:t>
            </a:r>
          </a:p>
          <a:p>
            <a:pPr algn="ctr"/>
            <a:r>
              <a:rPr lang="mn-MN" sz="1200" b="1" i="1" dirty="0" smtClean="0">
                <a:solidFill>
                  <a:srgbClr val="948A30"/>
                </a:solidFill>
                <a:latin typeface="Arial" pitchFamily="34" charset="0"/>
                <a:cs typeface="Arial" pitchFamily="34" charset="0"/>
              </a:rPr>
              <a:t> МАНЛАЙЛАЛ” УДИРДАХ АЖИЛТНЫ </a:t>
            </a:r>
            <a:r>
              <a:rPr lang="en-US" sz="1200" b="1" i="1" dirty="0" smtClean="0">
                <a:solidFill>
                  <a:srgbClr val="948A3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1200" b="1" i="1" dirty="0" smtClean="0">
                <a:solidFill>
                  <a:srgbClr val="948A30"/>
                </a:solidFill>
                <a:latin typeface="Arial" pitchFamily="34" charset="0"/>
                <a:cs typeface="Arial" pitchFamily="34" charset="0"/>
              </a:rPr>
              <a:t>II </a:t>
            </a:r>
            <a:r>
              <a:rPr lang="mn-MN" sz="1200" b="1" i="1" dirty="0" smtClean="0">
                <a:solidFill>
                  <a:srgbClr val="948A30"/>
                </a:solidFill>
                <a:latin typeface="Arial" pitchFamily="34" charset="0"/>
                <a:cs typeface="Arial" pitchFamily="34" charset="0"/>
              </a:rPr>
              <a:t>ЗӨВӨЛГӨӨН</a:t>
            </a:r>
            <a:r>
              <a:rPr lang="en-US" sz="1200" b="1" i="1" dirty="0" smtClean="0">
                <a:solidFill>
                  <a:srgbClr val="948A3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mn-MN" sz="1200" b="1" i="1" dirty="0">
              <a:solidFill>
                <a:srgbClr val="948A3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4"/>
          <p:cNvSpPr txBox="1">
            <a:spLocks/>
          </p:cNvSpPr>
          <p:nvPr/>
        </p:nvSpPr>
        <p:spPr>
          <a:xfrm>
            <a:off x="2411413" y="5403850"/>
            <a:ext cx="4425950" cy="87471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7465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mn-MN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Хөвсгөл аймаг</a:t>
            </a:r>
          </a:p>
          <a:p>
            <a:pPr marL="37465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201</a:t>
            </a:r>
            <a:r>
              <a:rPr lang="mn-MN" sz="2200" dirty="0" smtClean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0" lang="mn-MN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оны 2 сарын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mn-MN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25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rgbClr val="948A3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67670" y="357166"/>
            <a:ext cx="1013393" cy="6357982"/>
            <a:chOff x="67670" y="357166"/>
            <a:chExt cx="1013393" cy="6357982"/>
          </a:xfrm>
        </p:grpSpPr>
        <p:grpSp>
          <p:nvGrpSpPr>
            <p:cNvPr id="3" name="Group 20"/>
            <p:cNvGrpSpPr/>
            <p:nvPr/>
          </p:nvGrpSpPr>
          <p:grpSpPr>
            <a:xfrm>
              <a:off x="67670" y="357166"/>
              <a:ext cx="1013393" cy="6357982"/>
              <a:chOff x="0" y="714380"/>
              <a:chExt cx="928661" cy="6000768"/>
            </a:xfrm>
            <a:solidFill>
              <a:srgbClr val="00B0F0"/>
            </a:solidFill>
          </p:grpSpPr>
          <p:grpSp>
            <p:nvGrpSpPr>
              <p:cNvPr id="4" name="Group 18"/>
              <p:cNvGrpSpPr/>
              <p:nvPr/>
            </p:nvGrpSpPr>
            <p:grpSpPr>
              <a:xfrm>
                <a:off x="0" y="1285860"/>
                <a:ext cx="928661" cy="5429288"/>
                <a:chOff x="0" y="1285860"/>
                <a:chExt cx="876300" cy="5572140"/>
              </a:xfrm>
              <a:grpFill/>
            </p:grpSpPr>
            <p:pic>
              <p:nvPicPr>
                <p:cNvPr id="15" name="Picture 5" descr="C:\Documents and Settings\Saraa\Desktop\stat psd.gif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 t="26042" b="14583"/>
                <a:stretch>
                  <a:fillRect/>
                </a:stretch>
              </p:blipFill>
              <p:spPr bwMode="auto">
                <a:xfrm>
                  <a:off x="0" y="2786058"/>
                  <a:ext cx="876300" cy="4071942"/>
                </a:xfrm>
                <a:prstGeom prst="rect">
                  <a:avLst/>
                </a:prstGeom>
                <a:solidFill>
                  <a:srgbClr val="00B0F0"/>
                </a:solidFill>
              </p:spPr>
            </p:pic>
            <p:sp>
              <p:nvSpPr>
                <p:cNvPr id="16" name="Title 1"/>
                <p:cNvSpPr txBox="1">
                  <a:spLocks/>
                </p:cNvSpPr>
                <p:nvPr/>
              </p:nvSpPr>
              <p:spPr>
                <a:xfrm>
                  <a:off x="0" y="1285860"/>
                  <a:ext cx="876300" cy="1643074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vert="vert" lIns="91440" tIns="45720" rIns="91440" bIns="45720" rtlCol="0" anchor="ctr">
                  <a:normAutofit fontScale="70000" lnSpcReduction="20000"/>
                </a:bodyPr>
                <a:lstStyle/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Ms Huree" pitchFamily="2" charset="0"/>
                    <a:ea typeface="+mj-ea"/>
                    <a:cs typeface="+mj-cs"/>
                  </a:endParaRPr>
                </a:p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4400" dirty="0" smtClean="0">
                      <a:latin typeface="CMs Huree" pitchFamily="2" charset="0"/>
                      <a:ea typeface="+mj-ea"/>
                      <a:cs typeface="+mj-cs"/>
                    </a:rPr>
                    <a:t>    </a:t>
                  </a:r>
                  <a:r>
                    <a:rPr kumimoji="0" lang="en-US" sz="4400" b="0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rgbClr val="745800"/>
                      </a:solidFill>
                      <a:effectLst/>
                      <a:uLnTx/>
                      <a:uFillTx/>
                      <a:latin typeface="CMs Huree" pitchFamily="2" charset="0"/>
                      <a:ea typeface="+mj-ea"/>
                      <a:cs typeface="+mj-cs"/>
                    </a:rPr>
                    <a:t>Kibsoikoil</a:t>
                  </a:r>
                  <a:r>
                    <a:rPr kumimoji="0" lang="en-US" sz="4400" b="0" i="0" u="none" strike="noStrike" kern="1200" cap="none" spc="0" normalizeH="0" noProof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CMs Huree" pitchFamily="2" charset="0"/>
                      <a:ea typeface="+mj-ea"/>
                      <a:cs typeface="+mj-cs"/>
                    </a:rPr>
                    <a:t> </a:t>
                  </a:r>
                  <a:endParaRPr kumimoji="0" lang="en-US" sz="4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Ms Huree" pitchFamily="2" charset="0"/>
                    <a:ea typeface="+mj-ea"/>
                    <a:cs typeface="+mj-cs"/>
                  </a:endParaRPr>
                </a:p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Ms Ulaanbaatar" pitchFamily="2" charset="0"/>
                    <a:ea typeface="+mj-ea"/>
                    <a:cs typeface="+mj-cs"/>
                  </a:endParaRPr>
                </a:p>
              </p:txBody>
            </p:sp>
          </p:grpSp>
          <p:pic>
            <p:nvPicPr>
              <p:cNvPr id="14" name="Picture 13"/>
              <p:cNvPicPr>
                <a:picLocks noChangeAspect="1" noChangeArrowheads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 bwMode="auto">
              <a:xfrm>
                <a:off x="71406" y="714380"/>
                <a:ext cx="783949" cy="78579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9" name="Picture 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28596" y="5516563"/>
              <a:ext cx="310300" cy="627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cxnSp>
        <p:nvCxnSpPr>
          <p:cNvPr id="12" name="Straight Connector 11"/>
          <p:cNvCxnSpPr/>
          <p:nvPr/>
        </p:nvCxnSpPr>
        <p:spPr>
          <a:xfrm>
            <a:off x="1295400" y="685800"/>
            <a:ext cx="74676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pPr algn="r"/>
            <a:r>
              <a:rPr lang="mn-MN" sz="14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ХӨВСГӨЛ АЙМГИЙН СТАТИСТИКИЙН ХЭЛТЭС</a:t>
            </a:r>
            <a:endParaRPr lang="en-US" sz="1400" b="1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76200" y="2057400"/>
            <a:ext cx="8915400" cy="3352800"/>
            <a:chOff x="76200" y="2057400"/>
            <a:chExt cx="8915400" cy="3352800"/>
          </a:xfrm>
        </p:grpSpPr>
        <p:sp>
          <p:nvSpPr>
            <p:cNvPr id="19" name="Rectangle 18"/>
            <p:cNvSpPr/>
            <p:nvPr/>
          </p:nvSpPr>
          <p:spPr>
            <a:xfrm>
              <a:off x="152400" y="2057400"/>
              <a:ext cx="8763000" cy="762000"/>
            </a:xfrm>
            <a:prstGeom prst="rect">
              <a:avLst/>
            </a:prstGeom>
            <a:ln>
              <a:solidFill>
                <a:srgbClr val="948A3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mn-MN" sz="1400" b="1" dirty="0">
                  <a:solidFill>
                    <a:srgbClr val="948A30"/>
                  </a:solidFill>
                  <a:latin typeface="Times New Roman" pitchFamily="18" charset="0"/>
                  <a:cs typeface="Times New Roman" pitchFamily="18" charset="0"/>
                </a:rPr>
                <a:t>20</a:t>
              </a:r>
              <a:r>
                <a:rPr lang="en-US" sz="1400" b="1" dirty="0">
                  <a:solidFill>
                    <a:srgbClr val="948A30"/>
                  </a:solidFill>
                  <a:latin typeface="Times New Roman" pitchFamily="18" charset="0"/>
                  <a:cs typeface="Times New Roman" pitchFamily="18" charset="0"/>
                </a:rPr>
                <a:t>11 </a:t>
              </a:r>
              <a:r>
                <a:rPr lang="mn-MN" sz="1400" b="1" dirty="0">
                  <a:solidFill>
                    <a:srgbClr val="948A30"/>
                  </a:solidFill>
                  <a:latin typeface="Times New Roman" pitchFamily="18" charset="0"/>
                  <a:cs typeface="Times New Roman" pitchFamily="18" charset="0"/>
                </a:rPr>
                <a:t>онд “Статистикийн салбарыг хөгжүүлэх үндэсний хөтөлбөр”-ийг 2016 он хүртэл</a:t>
              </a:r>
              <a:endParaRPr lang="en-US" sz="14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eaLnBrk="1" hangingPunct="1">
                <a:defRPr/>
              </a:pPr>
              <a:r>
                <a:rPr lang="mn-MN" sz="1400" b="1" dirty="0">
                  <a:solidFill>
                    <a:srgbClr val="948A30"/>
                  </a:solidFill>
                  <a:latin typeface="Times New Roman" pitchFamily="18" charset="0"/>
                  <a:cs typeface="Times New Roman" pitchFamily="18" charset="0"/>
                </a:rPr>
                <a:t>хэрэгжүүлэхээр Монгол Улсын Их хурлаар батлуулан мөрдөж байна. Хөтөлбөрт:</a:t>
              </a:r>
              <a:endParaRPr lang="en-US" sz="14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76200" y="3276600"/>
              <a:ext cx="1143000" cy="2133600"/>
            </a:xfrm>
            <a:prstGeom prst="roundRect">
              <a:avLst/>
            </a:prstGeom>
            <a:ln>
              <a:solidFill>
                <a:srgbClr val="948A3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b="1" dirty="0">
                  <a:solidFill>
                    <a:srgbClr val="948A30"/>
                  </a:solidFill>
                  <a:latin typeface="Times New Roman" pitchFamily="18" charset="0"/>
                  <a:cs typeface="Times New Roman" pitchFamily="18" charset="0"/>
                </a:rPr>
                <a:t>С</a:t>
              </a:r>
              <a:r>
                <a:rPr lang="mn-MN" sz="1100" b="1" dirty="0">
                  <a:solidFill>
                    <a:srgbClr val="948A30"/>
                  </a:solidFill>
                  <a:latin typeface="Times New Roman" pitchFamily="18" charset="0"/>
                  <a:cs typeface="Times New Roman" pitchFamily="18" charset="0"/>
                </a:rPr>
                <a:t>татистикийн тогтолцоог бэхжүүлэх</a:t>
              </a:r>
              <a:endParaRPr lang="en-US" sz="11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1295400" y="3276600"/>
              <a:ext cx="1219200" cy="2133600"/>
            </a:xfrm>
            <a:prstGeom prst="roundRect">
              <a:avLst/>
            </a:prstGeom>
            <a:ln>
              <a:solidFill>
                <a:srgbClr val="948A3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mn-MN" sz="1100" b="1" dirty="0">
                  <a:solidFill>
                    <a:srgbClr val="948A30"/>
                  </a:solidFill>
                  <a:latin typeface="Times New Roman" pitchFamily="18" charset="0"/>
                  <a:cs typeface="Times New Roman" pitchFamily="18" charset="0"/>
                </a:rPr>
                <a:t>Статистикийн аргачлал, ангилал, шинжилгээ, судалгааг төгөлдөржүүлэх</a:t>
              </a:r>
              <a:endParaRPr lang="en-US" sz="11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2590800" y="3276600"/>
              <a:ext cx="1143000" cy="2133600"/>
            </a:xfrm>
            <a:prstGeom prst="roundRect">
              <a:avLst/>
            </a:prstGeom>
            <a:ln>
              <a:solidFill>
                <a:srgbClr val="948A3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mn-MN" sz="1100" b="1" dirty="0">
                  <a:solidFill>
                    <a:srgbClr val="948A30"/>
                  </a:solidFill>
                  <a:latin typeface="Times New Roman" pitchFamily="18" charset="0"/>
                  <a:cs typeface="Times New Roman" pitchFamily="18" charset="0"/>
                </a:rPr>
                <a:t>Салбарын статистикийг боловсронгуй болгох</a:t>
              </a:r>
              <a:endParaRPr lang="en-US" sz="11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3810000" y="3276600"/>
              <a:ext cx="1143000" cy="2133600"/>
            </a:xfrm>
            <a:prstGeom prst="roundRect">
              <a:avLst/>
            </a:prstGeom>
            <a:ln>
              <a:solidFill>
                <a:srgbClr val="948A3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mn-MN" sz="1100" b="1" dirty="0">
                  <a:solidFill>
                    <a:srgbClr val="948A30"/>
                  </a:solidFill>
                  <a:latin typeface="Times New Roman" pitchFamily="18" charset="0"/>
                  <a:cs typeface="Times New Roman" pitchFamily="18" charset="0"/>
                </a:rPr>
                <a:t>Үндэсний тооцооны системийг нэвтрүүлэх</a:t>
              </a:r>
              <a:endParaRPr lang="en-US" sz="11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5029200" y="3276600"/>
              <a:ext cx="1295400" cy="2133600"/>
            </a:xfrm>
            <a:prstGeom prst="roundRect">
              <a:avLst/>
            </a:prstGeom>
            <a:ln>
              <a:solidFill>
                <a:srgbClr val="948A3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mn-MN" sz="1100" dirty="0">
                  <a:solidFill>
                    <a:srgbClr val="948A3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mn-MN" sz="1100" b="1" dirty="0">
                  <a:solidFill>
                    <a:srgbClr val="948A30"/>
                  </a:solidFill>
                  <a:latin typeface="Times New Roman" pitchFamily="18" charset="0"/>
                  <a:cs typeface="Times New Roman" pitchFamily="18" charset="0"/>
                </a:rPr>
                <a:t>Мэдээлэл, харилцаа холбооны дэвшилтэт технологийг нэвтрүүлэх</a:t>
              </a:r>
              <a:endParaRPr lang="en-US" sz="11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6400800" y="3276600"/>
              <a:ext cx="1219200" cy="2133600"/>
            </a:xfrm>
            <a:prstGeom prst="roundRect">
              <a:avLst/>
            </a:prstGeom>
            <a:ln>
              <a:solidFill>
                <a:srgbClr val="948A3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mn-MN" sz="1100" b="1" dirty="0">
                  <a:solidFill>
                    <a:srgbClr val="948A30"/>
                  </a:solidFill>
                  <a:latin typeface="Times New Roman" pitchFamily="18" charset="0"/>
                  <a:cs typeface="Times New Roman" pitchFamily="18" charset="0"/>
                </a:rPr>
                <a:t>Гадаад харилцаа хамтын ажиллагааг хөгжүүлэх</a:t>
              </a:r>
              <a:endParaRPr lang="en-US" sz="11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7696200" y="3276600"/>
              <a:ext cx="1295400" cy="2133600"/>
            </a:xfrm>
            <a:prstGeom prst="roundRect">
              <a:avLst/>
            </a:prstGeom>
            <a:ln>
              <a:solidFill>
                <a:srgbClr val="948A3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mn-MN" sz="1100" b="1" dirty="0">
                  <a:solidFill>
                    <a:srgbClr val="948A30"/>
                  </a:solidFill>
                  <a:latin typeface="Times New Roman" pitchFamily="18" charset="0"/>
                  <a:cs typeface="Times New Roman" pitchFamily="18" charset="0"/>
                </a:rPr>
                <a:t>Статистикийн салбарын хүний нөөцийн чадавхийг дээшлүүлэх</a:t>
              </a:r>
              <a:endParaRPr lang="en-US" sz="11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Down Arrow 26"/>
            <p:cNvSpPr/>
            <p:nvPr/>
          </p:nvSpPr>
          <p:spPr>
            <a:xfrm>
              <a:off x="1828800" y="2819400"/>
              <a:ext cx="152400" cy="457200"/>
            </a:xfrm>
            <a:prstGeom prst="downArrow">
              <a:avLst/>
            </a:prstGeom>
            <a:ln>
              <a:solidFill>
                <a:srgbClr val="948A3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Down Arrow 27"/>
            <p:cNvSpPr/>
            <p:nvPr/>
          </p:nvSpPr>
          <p:spPr>
            <a:xfrm>
              <a:off x="3048000" y="2819400"/>
              <a:ext cx="152400" cy="457200"/>
            </a:xfrm>
            <a:prstGeom prst="downArrow">
              <a:avLst/>
            </a:prstGeom>
            <a:ln>
              <a:solidFill>
                <a:srgbClr val="948A3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Down Arrow 28"/>
            <p:cNvSpPr/>
            <p:nvPr/>
          </p:nvSpPr>
          <p:spPr>
            <a:xfrm>
              <a:off x="4267200" y="2819400"/>
              <a:ext cx="152400" cy="457200"/>
            </a:xfrm>
            <a:prstGeom prst="downArrow">
              <a:avLst/>
            </a:prstGeom>
            <a:ln>
              <a:solidFill>
                <a:srgbClr val="948A3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Down Arrow 29"/>
            <p:cNvSpPr/>
            <p:nvPr/>
          </p:nvSpPr>
          <p:spPr>
            <a:xfrm>
              <a:off x="5562600" y="2819400"/>
              <a:ext cx="152400" cy="457200"/>
            </a:xfrm>
            <a:prstGeom prst="downArrow">
              <a:avLst/>
            </a:prstGeom>
            <a:ln>
              <a:solidFill>
                <a:srgbClr val="948A3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Down Arrow 30"/>
            <p:cNvSpPr/>
            <p:nvPr/>
          </p:nvSpPr>
          <p:spPr>
            <a:xfrm>
              <a:off x="6934200" y="2819400"/>
              <a:ext cx="152400" cy="457200"/>
            </a:xfrm>
            <a:prstGeom prst="downArrow">
              <a:avLst/>
            </a:prstGeom>
            <a:ln>
              <a:solidFill>
                <a:srgbClr val="948A3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Down Arrow 31"/>
            <p:cNvSpPr/>
            <p:nvPr/>
          </p:nvSpPr>
          <p:spPr>
            <a:xfrm>
              <a:off x="8229600" y="2819400"/>
              <a:ext cx="152400" cy="457200"/>
            </a:xfrm>
            <a:prstGeom prst="downArrow">
              <a:avLst/>
            </a:prstGeom>
            <a:ln>
              <a:solidFill>
                <a:srgbClr val="948A3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Down Arrow 32"/>
            <p:cNvSpPr/>
            <p:nvPr/>
          </p:nvSpPr>
          <p:spPr>
            <a:xfrm>
              <a:off x="609600" y="2819400"/>
              <a:ext cx="152400" cy="457200"/>
            </a:xfrm>
            <a:prstGeom prst="downArrow">
              <a:avLst/>
            </a:prstGeom>
            <a:ln>
              <a:solidFill>
                <a:srgbClr val="948A3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1392238" y="660400"/>
            <a:ext cx="727392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mn-MN" sz="2000" b="1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Монгол улсын статистикийн салбарыг </a:t>
            </a:r>
            <a:r>
              <a:rPr lang="en-US" sz="2000" b="1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n-MN" sz="2000" b="1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2011-2015 онд хөгжүүлэх үндэсний хөтөлбөр</a:t>
            </a:r>
            <a:endParaRPr lang="en-US" sz="20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67670" y="357166"/>
            <a:ext cx="1013393" cy="6357982"/>
            <a:chOff x="67670" y="357166"/>
            <a:chExt cx="1013393" cy="6357982"/>
          </a:xfrm>
        </p:grpSpPr>
        <p:grpSp>
          <p:nvGrpSpPr>
            <p:cNvPr id="3" name="Group 20"/>
            <p:cNvGrpSpPr/>
            <p:nvPr/>
          </p:nvGrpSpPr>
          <p:grpSpPr>
            <a:xfrm>
              <a:off x="67670" y="357166"/>
              <a:ext cx="1013393" cy="6357982"/>
              <a:chOff x="0" y="714380"/>
              <a:chExt cx="928661" cy="6000768"/>
            </a:xfrm>
            <a:solidFill>
              <a:srgbClr val="00B0F0"/>
            </a:solidFill>
          </p:grpSpPr>
          <p:grpSp>
            <p:nvGrpSpPr>
              <p:cNvPr id="4" name="Group 18"/>
              <p:cNvGrpSpPr/>
              <p:nvPr/>
            </p:nvGrpSpPr>
            <p:grpSpPr>
              <a:xfrm>
                <a:off x="0" y="1285860"/>
                <a:ext cx="928661" cy="5429288"/>
                <a:chOff x="0" y="1285860"/>
                <a:chExt cx="876300" cy="5572140"/>
              </a:xfrm>
              <a:grpFill/>
            </p:grpSpPr>
            <p:pic>
              <p:nvPicPr>
                <p:cNvPr id="15" name="Picture 5" descr="C:\Documents and Settings\Saraa\Desktop\stat psd.gif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 t="26042" b="14583"/>
                <a:stretch>
                  <a:fillRect/>
                </a:stretch>
              </p:blipFill>
              <p:spPr bwMode="auto">
                <a:xfrm>
                  <a:off x="0" y="2786058"/>
                  <a:ext cx="876300" cy="4071942"/>
                </a:xfrm>
                <a:prstGeom prst="rect">
                  <a:avLst/>
                </a:prstGeom>
                <a:solidFill>
                  <a:srgbClr val="00B0F0"/>
                </a:solidFill>
              </p:spPr>
            </p:pic>
            <p:sp>
              <p:nvSpPr>
                <p:cNvPr id="16" name="Title 1"/>
                <p:cNvSpPr txBox="1">
                  <a:spLocks/>
                </p:cNvSpPr>
                <p:nvPr/>
              </p:nvSpPr>
              <p:spPr>
                <a:xfrm>
                  <a:off x="0" y="1285860"/>
                  <a:ext cx="876300" cy="1643074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vert="vert" lIns="91440" tIns="45720" rIns="91440" bIns="45720" rtlCol="0" anchor="ctr">
                  <a:normAutofit fontScale="70000" lnSpcReduction="20000"/>
                </a:bodyPr>
                <a:lstStyle/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Ms Huree" pitchFamily="2" charset="0"/>
                    <a:ea typeface="+mj-ea"/>
                    <a:cs typeface="+mj-cs"/>
                  </a:endParaRPr>
                </a:p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4400" dirty="0" smtClean="0">
                      <a:latin typeface="CMs Huree" pitchFamily="2" charset="0"/>
                      <a:ea typeface="+mj-ea"/>
                      <a:cs typeface="+mj-cs"/>
                    </a:rPr>
                    <a:t>    </a:t>
                  </a:r>
                  <a:r>
                    <a:rPr kumimoji="0" lang="en-US" sz="4400" b="0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rgbClr val="745800"/>
                      </a:solidFill>
                      <a:effectLst/>
                      <a:uLnTx/>
                      <a:uFillTx/>
                      <a:latin typeface="CMs Huree" pitchFamily="2" charset="0"/>
                      <a:ea typeface="+mj-ea"/>
                      <a:cs typeface="+mj-cs"/>
                    </a:rPr>
                    <a:t>Kibsoikoil</a:t>
                  </a:r>
                  <a:r>
                    <a:rPr kumimoji="0" lang="en-US" sz="4400" b="0" i="0" u="none" strike="noStrike" kern="1200" cap="none" spc="0" normalizeH="0" noProof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CMs Huree" pitchFamily="2" charset="0"/>
                      <a:ea typeface="+mj-ea"/>
                      <a:cs typeface="+mj-cs"/>
                    </a:rPr>
                    <a:t> </a:t>
                  </a:r>
                  <a:endParaRPr kumimoji="0" lang="en-US" sz="4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Ms Huree" pitchFamily="2" charset="0"/>
                    <a:ea typeface="+mj-ea"/>
                    <a:cs typeface="+mj-cs"/>
                  </a:endParaRPr>
                </a:p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Ms Ulaanbaatar" pitchFamily="2" charset="0"/>
                    <a:ea typeface="+mj-ea"/>
                    <a:cs typeface="+mj-cs"/>
                  </a:endParaRPr>
                </a:p>
              </p:txBody>
            </p:sp>
          </p:grpSp>
          <p:pic>
            <p:nvPicPr>
              <p:cNvPr id="14" name="Picture 13"/>
              <p:cNvPicPr>
                <a:picLocks noChangeAspect="1" noChangeArrowheads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 bwMode="auto">
              <a:xfrm>
                <a:off x="71406" y="714380"/>
                <a:ext cx="783949" cy="78579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9" name="Picture 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28596" y="5516563"/>
              <a:ext cx="310300" cy="627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cxnSp>
        <p:nvCxnSpPr>
          <p:cNvPr id="12" name="Straight Connector 11"/>
          <p:cNvCxnSpPr/>
          <p:nvPr/>
        </p:nvCxnSpPr>
        <p:spPr>
          <a:xfrm>
            <a:off x="1295400" y="685800"/>
            <a:ext cx="74676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pPr algn="r"/>
            <a:r>
              <a:rPr lang="mn-MN" sz="14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ХӨВСГӨЛ АЙМГИЙН СТАТИСТИКИЙН ХЭЛТЭС</a:t>
            </a:r>
            <a:endParaRPr lang="en-US" sz="1400" b="1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939800" y="1196975"/>
            <a:ext cx="62484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60000"/>
              </a:lnSpc>
              <a:spcBef>
                <a:spcPct val="20000"/>
              </a:spcBef>
            </a:pPr>
            <a:r>
              <a:rPr lang="mn-MN" sz="1600" b="1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Мэдээллийг хэрэглэгчдэд хүргэх хэлбэр</a:t>
            </a:r>
            <a:endParaRPr lang="en-US" sz="1600" b="1" dirty="0">
              <a:solidFill>
                <a:srgbClr val="948A3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523875" y="696913"/>
            <a:ext cx="61817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mn-MN" sz="1600" b="1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СТАТИСТИКИЙН МЭДЭЭЛЭЛ ТАРХААЛТ</a:t>
            </a:r>
            <a:endParaRPr lang="en-US" sz="1600" b="1" dirty="0">
              <a:solidFill>
                <a:srgbClr val="948A3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4"/>
          <p:cNvSpPr>
            <a:spLocks/>
          </p:cNvSpPr>
          <p:nvPr/>
        </p:nvSpPr>
        <p:spPr bwMode="auto">
          <a:xfrm>
            <a:off x="750888" y="1524000"/>
            <a:ext cx="7332662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mn-MN" sz="1600" b="1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Хэвлэмэл бүтээгдэхүүн:</a:t>
            </a:r>
            <a:endParaRPr lang="en-US" sz="1600" b="1" dirty="0">
              <a:solidFill>
                <a:srgbClr val="948A3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eaLnBrk="1" hangingPunct="1">
              <a:buFont typeface="Arial" charset="0"/>
              <a:buChar char="•"/>
            </a:pPr>
            <a:r>
              <a:rPr lang="mn-MN" sz="16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Сар, улирлын статистикийн бюллетень, танилцуулга</a:t>
            </a:r>
          </a:p>
          <a:p>
            <a:pPr marL="742950" lvl="1" indent="-285750" eaLnBrk="1" hangingPunct="1">
              <a:buFont typeface="Arial" charset="0"/>
              <a:buChar char="•"/>
            </a:pPr>
            <a:r>
              <a:rPr lang="mn-MN" sz="16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Статистикийн эмхэтгэл</a:t>
            </a:r>
          </a:p>
          <a:p>
            <a:pPr marL="742950" lvl="1" indent="-285750" eaLnBrk="1" hangingPunct="1">
              <a:buFont typeface="Arial" charset="0"/>
              <a:buChar char="•"/>
            </a:pPr>
            <a:r>
              <a:rPr lang="mn-MN" sz="16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Тооллого, судалгааны үр дүн, тайлан</a:t>
            </a:r>
          </a:p>
          <a:p>
            <a:pPr eaLnBrk="1" hangingPunct="1"/>
            <a:r>
              <a:rPr lang="mn-MN" sz="1600" b="1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Электрон хэлбэр:</a:t>
            </a:r>
            <a:endParaRPr lang="en-US" sz="1600" b="1" dirty="0">
              <a:solidFill>
                <a:srgbClr val="948A3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eaLnBrk="1" hangingPunct="1">
              <a:buFont typeface="Arial" charset="0"/>
              <a:buChar char="•"/>
            </a:pPr>
            <a:r>
              <a:rPr lang="mn-MN" sz="16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Статистик мэдээллийн систем </a:t>
            </a:r>
            <a:r>
              <a:rPr lang="en-US" sz="1600" dirty="0">
                <a:solidFill>
                  <a:srgbClr val="C38649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www.1212.mn</a:t>
            </a:r>
            <a:endParaRPr lang="en-US" sz="1600" dirty="0">
              <a:solidFill>
                <a:srgbClr val="C38649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eaLnBrk="1" hangingPunct="1">
              <a:buFont typeface="Arial" charset="0"/>
              <a:buChar char="•"/>
            </a:pPr>
            <a:r>
              <a:rPr lang="en-US" sz="1600" dirty="0">
                <a:solidFill>
                  <a:srgbClr val="C38649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mn-MN" sz="1600" dirty="0">
                <a:solidFill>
                  <a:srgbClr val="C38649"/>
                </a:solidFill>
                <a:latin typeface="Times New Roman" pitchFamily="18" charset="0"/>
                <a:cs typeface="Times New Roman" pitchFamily="18" charset="0"/>
              </a:rPr>
              <a:t>лектрон шуудан </a:t>
            </a:r>
            <a:r>
              <a:rPr lang="mn-MN" sz="1600" dirty="0" smtClean="0">
                <a:solidFill>
                  <a:srgbClr val="C38649"/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(</a:t>
            </a:r>
            <a:r>
              <a:rPr lang="en-US" sz="1600" dirty="0" err="1" smtClean="0">
                <a:solidFill>
                  <a:srgbClr val="C38649"/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khuvusgul@nso</a:t>
            </a:r>
            <a:r>
              <a:rPr lang="mn-MN" sz="1600" dirty="0" smtClean="0">
                <a:solidFill>
                  <a:srgbClr val="C38649"/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.</a:t>
            </a:r>
            <a:r>
              <a:rPr lang="en-US" sz="1600" dirty="0" err="1" smtClean="0">
                <a:solidFill>
                  <a:srgbClr val="C38649"/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mn</a:t>
            </a:r>
            <a:r>
              <a:rPr lang="mn-MN" sz="1600" dirty="0" smtClean="0">
                <a:solidFill>
                  <a:srgbClr val="C38649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mn-MN" sz="1600" dirty="0">
              <a:solidFill>
                <a:srgbClr val="C38649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eaLnBrk="1" hangingPunct="1">
              <a:buFont typeface="Arial" charset="0"/>
              <a:buChar char="•"/>
            </a:pPr>
            <a:r>
              <a:rPr lang="mn-MN" sz="16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16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үн</a:t>
            </a:r>
            <a:r>
              <a:rPr lang="en-US" sz="16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ам</a:t>
            </a:r>
            <a:r>
              <a:rPr lang="en-US" sz="16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орон</a:t>
            </a:r>
            <a:r>
              <a:rPr lang="en-US" sz="16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сууцны</a:t>
            </a:r>
            <a:r>
              <a:rPr lang="en-US" sz="16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тооллогын</a:t>
            </a:r>
            <a:r>
              <a:rPr lang="en-US" sz="16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вэб</a:t>
            </a:r>
            <a:r>
              <a:rPr lang="en-US" sz="16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сайт</a:t>
            </a:r>
            <a:r>
              <a:rPr lang="en-US" sz="16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sz="16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  <a:hlinkClick r:id="rId8"/>
              </a:rPr>
              <a:t>www.toollogo2010.mn</a:t>
            </a:r>
            <a:r>
              <a:rPr lang="en-US" sz="16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mn-MN" sz="1600" dirty="0">
              <a:solidFill>
                <a:srgbClr val="948A3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eaLnBrk="1" hangingPunct="1">
              <a:buFont typeface="Arial" charset="0"/>
              <a:buChar char="•"/>
            </a:pPr>
            <a:r>
              <a:rPr lang="mn-MN" sz="16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Хэрэглэгчийн захиалгаар</a:t>
            </a:r>
          </a:p>
          <a:p>
            <a:pPr marL="742950" lvl="1" indent="-285750" eaLnBrk="1" hangingPunct="1">
              <a:buFont typeface="Arial" charset="0"/>
              <a:buChar char="•"/>
            </a:pPr>
            <a:r>
              <a:rPr lang="en-US" sz="16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en-US" sz="16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үйлчилгээ</a:t>
            </a:r>
            <a:endParaRPr lang="mn-MN" sz="1600" dirty="0">
              <a:solidFill>
                <a:srgbClr val="948A3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1600" b="1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Хэвлэлийн</a:t>
            </a:r>
            <a:r>
              <a:rPr lang="en-US" sz="1600" b="1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бага</a:t>
            </a:r>
            <a:r>
              <a:rPr lang="en-US" sz="1600" b="1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хурал</a:t>
            </a:r>
            <a:r>
              <a:rPr lang="en-US" sz="1600" b="1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1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сургалт</a:t>
            </a:r>
            <a:r>
              <a:rPr lang="en-US" sz="1600" b="1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1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семинар</a:t>
            </a:r>
            <a:r>
              <a:rPr lang="en-US" sz="1600" b="1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742950" lvl="1" indent="-285750" eaLnBrk="1" hangingPunct="1">
              <a:buFont typeface="Arial" charset="0"/>
              <a:buChar char="•"/>
            </a:pPr>
            <a:r>
              <a:rPr lang="en-US" sz="16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Хэвлэл</a:t>
            </a:r>
            <a:r>
              <a:rPr lang="en-US" sz="16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мэдээллийн</a:t>
            </a:r>
            <a:r>
              <a:rPr lang="en-US" sz="16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байгууллагууд</a:t>
            </a:r>
            <a:endParaRPr lang="mn-MN" sz="1600" dirty="0">
              <a:solidFill>
                <a:srgbClr val="948A3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eaLnBrk="1" hangingPunct="1">
              <a:buFont typeface="Arial" charset="0"/>
              <a:buChar char="•"/>
            </a:pPr>
            <a:r>
              <a:rPr lang="en-US" sz="16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Нийгэм</a:t>
            </a:r>
            <a:r>
              <a:rPr lang="en-US" sz="16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эдийн</a:t>
            </a:r>
            <a:r>
              <a:rPr lang="en-US" sz="16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засаг</a:t>
            </a:r>
            <a:r>
              <a:rPr lang="en-US" sz="16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статистикийн</a:t>
            </a:r>
            <a:r>
              <a:rPr lang="en-US" sz="16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чиглэлээр</a:t>
            </a:r>
            <a:r>
              <a:rPr lang="en-US" sz="16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үйл</a:t>
            </a:r>
            <a:r>
              <a:rPr lang="en-US" sz="16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ажиллагаа</a:t>
            </a:r>
            <a:r>
              <a:rPr lang="en-US" sz="16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явуулдаг</a:t>
            </a:r>
            <a:r>
              <a:rPr lang="en-US" sz="16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байгууллагууд</a:t>
            </a:r>
            <a:endParaRPr lang="mn-MN" sz="1600" dirty="0">
              <a:solidFill>
                <a:srgbClr val="948A3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eaLnBrk="1" hangingPunct="1">
              <a:buFont typeface="Arial" charset="0"/>
              <a:buChar char="•"/>
            </a:pPr>
            <a:r>
              <a:rPr lang="en-US" sz="16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Олон</a:t>
            </a:r>
            <a:r>
              <a:rPr lang="en-US" sz="16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улсын</a:t>
            </a:r>
            <a:r>
              <a:rPr lang="en-US" sz="16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байгууллага</a:t>
            </a:r>
            <a:endParaRPr lang="en-US" sz="1600" dirty="0">
              <a:solidFill>
                <a:srgbClr val="948A3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7205663" y="733425"/>
            <a:ext cx="2049462" cy="5514975"/>
            <a:chOff x="7205663" y="733425"/>
            <a:chExt cx="2049462" cy="5514975"/>
          </a:xfrm>
        </p:grpSpPr>
        <p:pic>
          <p:nvPicPr>
            <p:cNvPr id="22" name="Picture 1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7491413" y="733425"/>
              <a:ext cx="1285875" cy="151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7764463" y="4876800"/>
              <a:ext cx="93980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5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7491413" y="2965450"/>
              <a:ext cx="1539875" cy="1160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" name="TextBox 10"/>
            <p:cNvSpPr txBox="1">
              <a:spLocks noChangeArrowheads="1"/>
            </p:cNvSpPr>
            <p:nvPr/>
          </p:nvSpPr>
          <p:spPr bwMode="auto">
            <a:xfrm>
              <a:off x="7462838" y="2219325"/>
              <a:ext cx="126365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mn-MN" sz="1400">
                  <a:solidFill>
                    <a:srgbClr val="948A30"/>
                  </a:solidFill>
                  <a:latin typeface="Arial Mon" pitchFamily="34" charset="0"/>
                </a:rPr>
                <a:t>Хэвлэмэл</a:t>
              </a:r>
              <a:r>
                <a:rPr lang="en-US" sz="1400">
                  <a:solidFill>
                    <a:srgbClr val="948A30"/>
                  </a:solidFill>
                  <a:latin typeface="Arial Mon" pitchFamily="34" charset="0"/>
                </a:rPr>
                <a:t> </a:t>
              </a:r>
              <a:r>
                <a:rPr lang="mn-MN" sz="1400">
                  <a:solidFill>
                    <a:srgbClr val="948A30"/>
                  </a:solidFill>
                  <a:latin typeface="Arial Mon" pitchFamily="34" charset="0"/>
                </a:rPr>
                <a:t>бүтээгдэхүүн</a:t>
              </a:r>
              <a:endParaRPr lang="en-US" sz="1400">
                <a:solidFill>
                  <a:srgbClr val="948A30"/>
                </a:solidFill>
                <a:latin typeface="Arial Mon" pitchFamily="34" charset="0"/>
              </a:endParaRPr>
            </a:p>
          </p:txBody>
        </p:sp>
        <p:sp>
          <p:nvSpPr>
            <p:cNvPr id="26" name="TextBox 11"/>
            <p:cNvSpPr txBox="1">
              <a:spLocks noChangeArrowheads="1"/>
            </p:cNvSpPr>
            <p:nvPr/>
          </p:nvSpPr>
          <p:spPr bwMode="auto">
            <a:xfrm>
              <a:off x="7205663" y="5910263"/>
              <a:ext cx="1857375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ja-JP" sz="1600">
                  <a:solidFill>
                    <a:srgbClr val="948A30"/>
                  </a:solidFill>
                  <a:latin typeface="Arial Mon" pitchFamily="34" charset="0"/>
                  <a:ea typeface="MS PGothic" pitchFamily="34" charset="-128"/>
                  <a:cs typeface="Times New Roman" pitchFamily="18" charset="0"/>
                </a:rPr>
                <a:t>http://www.nso.mn</a:t>
              </a:r>
              <a:endParaRPr lang="en-US" sz="1600">
                <a:solidFill>
                  <a:srgbClr val="948A30"/>
                </a:solidFill>
                <a:latin typeface="Arial Mon" pitchFamily="34" charset="0"/>
                <a:ea typeface="MS PGothic" pitchFamily="34" charset="-128"/>
                <a:cs typeface="Times New Roman" pitchFamily="18" charset="0"/>
              </a:endParaRPr>
            </a:p>
          </p:txBody>
        </p:sp>
        <p:sp>
          <p:nvSpPr>
            <p:cNvPr id="27" name="TextBox 12"/>
            <p:cNvSpPr txBox="1">
              <a:spLocks noChangeArrowheads="1"/>
            </p:cNvSpPr>
            <p:nvPr/>
          </p:nvSpPr>
          <p:spPr bwMode="auto">
            <a:xfrm>
              <a:off x="7267575" y="4062413"/>
              <a:ext cx="1987550" cy="522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mn-MN" sz="1400">
                  <a:solidFill>
                    <a:srgbClr val="948A30"/>
                  </a:solidFill>
                  <a:latin typeface="Arial Mon" pitchFamily="34" charset="0"/>
                </a:rPr>
                <a:t>Хэрэглэгчийн тусгай захиалгаар</a:t>
              </a:r>
              <a:endParaRPr lang="en-US" sz="1400">
                <a:solidFill>
                  <a:srgbClr val="948A30"/>
                </a:solidFill>
                <a:latin typeface="Arial Mon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67670" y="357166"/>
            <a:ext cx="1013393" cy="6357982"/>
            <a:chOff x="67670" y="357166"/>
            <a:chExt cx="1013393" cy="6357982"/>
          </a:xfrm>
        </p:grpSpPr>
        <p:grpSp>
          <p:nvGrpSpPr>
            <p:cNvPr id="3" name="Group 20"/>
            <p:cNvGrpSpPr/>
            <p:nvPr/>
          </p:nvGrpSpPr>
          <p:grpSpPr>
            <a:xfrm>
              <a:off x="67670" y="357166"/>
              <a:ext cx="1013393" cy="6357982"/>
              <a:chOff x="0" y="714380"/>
              <a:chExt cx="928661" cy="6000768"/>
            </a:xfrm>
            <a:solidFill>
              <a:srgbClr val="00B0F0"/>
            </a:solidFill>
          </p:grpSpPr>
          <p:grpSp>
            <p:nvGrpSpPr>
              <p:cNvPr id="4" name="Group 18"/>
              <p:cNvGrpSpPr/>
              <p:nvPr/>
            </p:nvGrpSpPr>
            <p:grpSpPr>
              <a:xfrm>
                <a:off x="0" y="1285860"/>
                <a:ext cx="928661" cy="5429288"/>
                <a:chOff x="0" y="1285860"/>
                <a:chExt cx="876300" cy="5572140"/>
              </a:xfrm>
              <a:grpFill/>
            </p:grpSpPr>
            <p:pic>
              <p:nvPicPr>
                <p:cNvPr id="15" name="Picture 5" descr="C:\Documents and Settings\Saraa\Desktop\stat psd.gif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 t="26042" b="14583"/>
                <a:stretch>
                  <a:fillRect/>
                </a:stretch>
              </p:blipFill>
              <p:spPr bwMode="auto">
                <a:xfrm>
                  <a:off x="0" y="2786058"/>
                  <a:ext cx="876300" cy="4071942"/>
                </a:xfrm>
                <a:prstGeom prst="rect">
                  <a:avLst/>
                </a:prstGeom>
                <a:solidFill>
                  <a:srgbClr val="00B0F0"/>
                </a:solidFill>
              </p:spPr>
            </p:pic>
            <p:sp>
              <p:nvSpPr>
                <p:cNvPr id="16" name="Title 1"/>
                <p:cNvSpPr txBox="1">
                  <a:spLocks/>
                </p:cNvSpPr>
                <p:nvPr/>
              </p:nvSpPr>
              <p:spPr>
                <a:xfrm>
                  <a:off x="0" y="1285860"/>
                  <a:ext cx="876300" cy="1643074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vert="vert" lIns="91440" tIns="45720" rIns="91440" bIns="45720" rtlCol="0" anchor="ctr">
                  <a:normAutofit fontScale="70000" lnSpcReduction="20000"/>
                </a:bodyPr>
                <a:lstStyle/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Ms Huree" pitchFamily="2" charset="0"/>
                    <a:ea typeface="+mj-ea"/>
                    <a:cs typeface="+mj-cs"/>
                  </a:endParaRPr>
                </a:p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4400" dirty="0" smtClean="0">
                      <a:latin typeface="CMs Huree" pitchFamily="2" charset="0"/>
                      <a:ea typeface="+mj-ea"/>
                      <a:cs typeface="+mj-cs"/>
                    </a:rPr>
                    <a:t>    </a:t>
                  </a:r>
                  <a:r>
                    <a:rPr kumimoji="0" lang="en-US" sz="4400" b="0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rgbClr val="745800"/>
                      </a:solidFill>
                      <a:effectLst/>
                      <a:uLnTx/>
                      <a:uFillTx/>
                      <a:latin typeface="CMs Huree" pitchFamily="2" charset="0"/>
                      <a:ea typeface="+mj-ea"/>
                      <a:cs typeface="+mj-cs"/>
                    </a:rPr>
                    <a:t>Kibsoikoil</a:t>
                  </a:r>
                  <a:r>
                    <a:rPr kumimoji="0" lang="en-US" sz="4400" b="0" i="0" u="none" strike="noStrike" kern="1200" cap="none" spc="0" normalizeH="0" noProof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CMs Huree" pitchFamily="2" charset="0"/>
                      <a:ea typeface="+mj-ea"/>
                      <a:cs typeface="+mj-cs"/>
                    </a:rPr>
                    <a:t> </a:t>
                  </a:r>
                  <a:endParaRPr kumimoji="0" lang="en-US" sz="4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Ms Huree" pitchFamily="2" charset="0"/>
                    <a:ea typeface="+mj-ea"/>
                    <a:cs typeface="+mj-cs"/>
                  </a:endParaRPr>
                </a:p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Ms Ulaanbaatar" pitchFamily="2" charset="0"/>
                    <a:ea typeface="+mj-ea"/>
                    <a:cs typeface="+mj-cs"/>
                  </a:endParaRPr>
                </a:p>
              </p:txBody>
            </p:sp>
          </p:grpSp>
          <p:pic>
            <p:nvPicPr>
              <p:cNvPr id="14" name="Picture 13"/>
              <p:cNvPicPr>
                <a:picLocks noChangeAspect="1" noChangeArrowheads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 bwMode="auto">
              <a:xfrm>
                <a:off x="71406" y="714380"/>
                <a:ext cx="783949" cy="78579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9" name="Picture 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28596" y="5516563"/>
              <a:ext cx="310300" cy="627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cxnSp>
        <p:nvCxnSpPr>
          <p:cNvPr id="12" name="Straight Connector 11"/>
          <p:cNvCxnSpPr/>
          <p:nvPr/>
        </p:nvCxnSpPr>
        <p:spPr>
          <a:xfrm>
            <a:off x="1295400" y="685800"/>
            <a:ext cx="74676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pPr algn="r"/>
            <a:r>
              <a:rPr lang="mn-MN" sz="18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ХӨВСГӨЛ АЙМГИЙН СТАТИСТИКИЙН ХЭЛТЭС</a:t>
            </a:r>
            <a:endParaRPr lang="en-US" sz="1800" b="1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800" y="1066800"/>
            <a:ext cx="84582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mn-MN" sz="3600" b="1" dirty="0">
                <a:ln w="11430"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948A3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Анхаарал тавьсанд баярлалаа</a:t>
            </a:r>
            <a:r>
              <a:rPr lang="en-US" sz="3600" b="1" dirty="0">
                <a:ln w="11430"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948A3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n w="11430">
                <a:solidFill>
                  <a:schemeClr val="bg2">
                    <a:lumMod val="50000"/>
                  </a:schemeClr>
                </a:solidFill>
              </a:ln>
              <a:solidFill>
                <a:srgbClr val="948A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2209800" y="1905000"/>
            <a:ext cx="4724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n w="10541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948A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b="1" dirty="0">
                <a:ln w="10541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948A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mn-MN" b="1" dirty="0" smtClean="0">
                <a:ln w="10541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948A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Хөвсгөл аймаг, </a:t>
            </a:r>
            <a:endParaRPr lang="mn-MN" b="1" dirty="0">
              <a:ln w="10541" cmpd="sng">
                <a:solidFill>
                  <a:schemeClr val="bg2">
                    <a:lumMod val="50000"/>
                  </a:schemeClr>
                </a:solidFill>
                <a:prstDash val="solid"/>
              </a:ln>
              <a:solidFill>
                <a:srgbClr val="948A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mn-MN" b="1" dirty="0" smtClean="0">
                <a:ln w="10541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948A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Мөрөн сум, </a:t>
            </a:r>
            <a:endParaRPr lang="mn-MN" b="1" dirty="0">
              <a:ln w="10541" cmpd="sng">
                <a:solidFill>
                  <a:schemeClr val="bg2">
                    <a:lumMod val="50000"/>
                  </a:schemeClr>
                </a:solidFill>
                <a:prstDash val="solid"/>
              </a:ln>
              <a:solidFill>
                <a:srgbClr val="948A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mn-MN" b="1" dirty="0" smtClean="0">
                <a:ln w="10541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948A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Аймгийн Засаг Даргын Тамгын газар</a:t>
            </a:r>
            <a:r>
              <a:rPr lang="en-US" b="1" dirty="0" smtClean="0">
                <a:ln w="10541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948A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n w="10541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948A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n w="10541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948A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mn-MN" b="1" dirty="0">
                <a:ln w="10541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948A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b="1" dirty="0" err="1">
                <a:ln w="10541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948A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Утас</a:t>
            </a:r>
            <a:r>
              <a:rPr lang="en-US" b="1" dirty="0">
                <a:ln w="10541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948A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n w="10541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948A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mn-MN" b="1" dirty="0" smtClean="0">
                <a:ln w="10541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948A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70383212</a:t>
            </a:r>
            <a:r>
              <a:rPr lang="en-US" b="1" dirty="0">
                <a:ln w="10541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948A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n w="10541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948A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mn-MN" b="1" dirty="0">
                <a:ln w="10541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948A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mn-MN" b="1" dirty="0" smtClean="0">
                <a:ln w="10541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948A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Цахим </a:t>
            </a:r>
            <a:r>
              <a:rPr lang="mn-MN" b="1" dirty="0">
                <a:ln w="10541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948A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хуудас</a:t>
            </a:r>
            <a:r>
              <a:rPr lang="en-US" b="1" dirty="0">
                <a:ln w="10541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948A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b="1" dirty="0" smtClean="0">
                <a:ln w="10541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948A3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www.khuvsgul.nso.mn</a:t>
            </a:r>
            <a:r>
              <a:rPr lang="en-US" b="1" dirty="0" smtClean="0">
                <a:ln w="10541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948A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b="1" dirty="0">
                <a:ln w="10541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948A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mn-MN" b="1" dirty="0">
                <a:ln w="10541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948A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mn-MN" b="1" dirty="0">
                <a:ln w="10541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948A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Э-шуудан</a:t>
            </a:r>
            <a:r>
              <a:rPr lang="en-US" b="1" dirty="0">
                <a:ln w="10541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948A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b="1" dirty="0" smtClean="0">
                <a:ln w="10541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948A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Khuvusgul</a:t>
            </a:r>
            <a:r>
              <a:rPr lang="en-US" b="1" dirty="0" smtClean="0">
                <a:ln w="10541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948A3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@nso.mn</a:t>
            </a:r>
            <a:r>
              <a:rPr lang="en-US" b="1" dirty="0" smtClean="0">
                <a:ln w="10541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948A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n w="10541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948A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n w="10541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948A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ln w="10541" cmpd="sng">
                <a:solidFill>
                  <a:schemeClr val="bg2">
                    <a:lumMod val="50000"/>
                  </a:schemeClr>
                </a:solidFill>
                <a:prstDash val="solid"/>
              </a:ln>
              <a:solidFill>
                <a:srgbClr val="948A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685800" y="4953000"/>
            <a:ext cx="8458200" cy="8842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www.1212.mn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67670" y="357166"/>
            <a:ext cx="1013393" cy="6357982"/>
            <a:chOff x="67670" y="357166"/>
            <a:chExt cx="1013393" cy="6357982"/>
          </a:xfrm>
        </p:grpSpPr>
        <p:grpSp>
          <p:nvGrpSpPr>
            <p:cNvPr id="3" name="Group 20"/>
            <p:cNvGrpSpPr/>
            <p:nvPr/>
          </p:nvGrpSpPr>
          <p:grpSpPr>
            <a:xfrm>
              <a:off x="67670" y="357166"/>
              <a:ext cx="1013393" cy="6357982"/>
              <a:chOff x="0" y="714380"/>
              <a:chExt cx="928661" cy="6000768"/>
            </a:xfrm>
            <a:solidFill>
              <a:srgbClr val="00B0F0"/>
            </a:solidFill>
          </p:grpSpPr>
          <p:grpSp>
            <p:nvGrpSpPr>
              <p:cNvPr id="4" name="Group 18"/>
              <p:cNvGrpSpPr/>
              <p:nvPr/>
            </p:nvGrpSpPr>
            <p:grpSpPr>
              <a:xfrm>
                <a:off x="0" y="1285860"/>
                <a:ext cx="928661" cy="5429288"/>
                <a:chOff x="0" y="1285860"/>
                <a:chExt cx="876300" cy="5572140"/>
              </a:xfrm>
              <a:grpFill/>
            </p:grpSpPr>
            <p:pic>
              <p:nvPicPr>
                <p:cNvPr id="15" name="Picture 5" descr="C:\Documents and Settings\Saraa\Desktop\stat psd.gif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 t="26042" b="14583"/>
                <a:stretch>
                  <a:fillRect/>
                </a:stretch>
              </p:blipFill>
              <p:spPr bwMode="auto">
                <a:xfrm>
                  <a:off x="0" y="2786058"/>
                  <a:ext cx="876300" cy="4071942"/>
                </a:xfrm>
                <a:prstGeom prst="rect">
                  <a:avLst/>
                </a:prstGeom>
                <a:solidFill>
                  <a:srgbClr val="00B0F0"/>
                </a:solidFill>
              </p:spPr>
            </p:pic>
            <p:sp>
              <p:nvSpPr>
                <p:cNvPr id="16" name="Title 1"/>
                <p:cNvSpPr txBox="1">
                  <a:spLocks/>
                </p:cNvSpPr>
                <p:nvPr/>
              </p:nvSpPr>
              <p:spPr>
                <a:xfrm>
                  <a:off x="0" y="1285860"/>
                  <a:ext cx="876300" cy="1643074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vert="vert" lIns="91440" tIns="45720" rIns="91440" bIns="45720" rtlCol="0" anchor="ctr">
                  <a:normAutofit fontScale="70000" lnSpcReduction="20000"/>
                </a:bodyPr>
                <a:lstStyle/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Ms Huree" pitchFamily="2" charset="0"/>
                    <a:ea typeface="+mj-ea"/>
                    <a:cs typeface="+mj-cs"/>
                  </a:endParaRPr>
                </a:p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4400" dirty="0" smtClean="0">
                      <a:latin typeface="CMs Huree" pitchFamily="2" charset="0"/>
                      <a:ea typeface="+mj-ea"/>
                      <a:cs typeface="+mj-cs"/>
                    </a:rPr>
                    <a:t>    </a:t>
                  </a:r>
                  <a:r>
                    <a:rPr kumimoji="0" lang="en-US" sz="4400" b="0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rgbClr val="745800"/>
                      </a:solidFill>
                      <a:effectLst/>
                      <a:uLnTx/>
                      <a:uFillTx/>
                      <a:latin typeface="CMs Huree" pitchFamily="2" charset="0"/>
                      <a:ea typeface="+mj-ea"/>
                      <a:cs typeface="+mj-cs"/>
                    </a:rPr>
                    <a:t>Kibsoikoil</a:t>
                  </a:r>
                  <a:r>
                    <a:rPr kumimoji="0" lang="en-US" sz="4400" b="0" i="0" u="none" strike="noStrike" kern="1200" cap="none" spc="0" normalizeH="0" noProof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CMs Huree" pitchFamily="2" charset="0"/>
                      <a:ea typeface="+mj-ea"/>
                      <a:cs typeface="+mj-cs"/>
                    </a:rPr>
                    <a:t> </a:t>
                  </a:r>
                  <a:endParaRPr kumimoji="0" lang="en-US" sz="4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Ms Huree" pitchFamily="2" charset="0"/>
                    <a:ea typeface="+mj-ea"/>
                    <a:cs typeface="+mj-cs"/>
                  </a:endParaRPr>
                </a:p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Ms Ulaanbaatar" pitchFamily="2" charset="0"/>
                    <a:ea typeface="+mj-ea"/>
                    <a:cs typeface="+mj-cs"/>
                  </a:endParaRPr>
                </a:p>
              </p:txBody>
            </p:sp>
          </p:grpSp>
          <p:pic>
            <p:nvPicPr>
              <p:cNvPr id="14" name="Picture 13"/>
              <p:cNvPicPr>
                <a:picLocks noChangeAspect="1" noChangeArrowheads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 bwMode="auto">
              <a:xfrm>
                <a:off x="71406" y="714380"/>
                <a:ext cx="783949" cy="78579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9" name="Picture 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28596" y="5516563"/>
              <a:ext cx="310300" cy="627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cxnSp>
        <p:nvCxnSpPr>
          <p:cNvPr id="12" name="Straight Connector 11"/>
          <p:cNvCxnSpPr/>
          <p:nvPr/>
        </p:nvCxnSpPr>
        <p:spPr>
          <a:xfrm>
            <a:off x="1295400" y="685800"/>
            <a:ext cx="7467600" cy="1588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pPr algn="r"/>
            <a:r>
              <a:rPr lang="mn-MN" sz="14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ХӨВСГӨЛ АЙМГИЙН СТАТИСТИКИЙН ХЭЛТЭС</a:t>
            </a:r>
            <a:endParaRPr lang="en-US" sz="1400" b="1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4"/>
          <p:cNvSpPr txBox="1">
            <a:spLocks/>
          </p:cNvSpPr>
          <p:nvPr/>
        </p:nvSpPr>
        <p:spPr>
          <a:xfrm>
            <a:off x="2411413" y="5403850"/>
            <a:ext cx="4425950" cy="87471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7465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rgbClr val="948A3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915988" y="1765300"/>
            <a:ext cx="7961312" cy="4238625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mn-MN" sz="2400" b="1" kern="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400" b="1" kern="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n-MN" sz="2400" b="1" kern="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Хууль, </a:t>
            </a:r>
            <a:r>
              <a:rPr lang="en-US" sz="2400" b="1" kern="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эр</a:t>
            </a:r>
            <a:r>
              <a:rPr lang="mn-MN" sz="2400" b="1" kern="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х зүйн орчин</a:t>
            </a:r>
          </a:p>
          <a:p>
            <a:pPr algn="just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mn-MN" sz="2400" b="1" dirty="0">
                <a:solidFill>
                  <a:srgbClr val="948A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2400" b="1" dirty="0">
                <a:solidFill>
                  <a:srgbClr val="948A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2400" b="1" dirty="0">
                <a:solidFill>
                  <a:srgbClr val="948A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Албан ёсны статистикийн</a:t>
            </a:r>
            <a:r>
              <a:rPr lang="en-US" sz="2400" b="1" dirty="0">
                <a:solidFill>
                  <a:srgbClr val="948A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2400" b="1" dirty="0">
                <a:solidFill>
                  <a:srgbClr val="948A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үйл ажиллагааны зарчим</a:t>
            </a:r>
          </a:p>
          <a:p>
            <a:pPr algn="just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sz="2400" b="1" dirty="0" smtClean="0">
                <a:solidFill>
                  <a:srgbClr val="948A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mn-MN" sz="2400" b="1" dirty="0" smtClean="0">
                <a:solidFill>
                  <a:srgbClr val="948A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mn-MN" sz="2400" b="1" dirty="0">
                <a:solidFill>
                  <a:srgbClr val="948A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Улсын хэмжээний тооллого, судалгаа</a:t>
            </a:r>
          </a:p>
          <a:p>
            <a:pPr algn="just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sz="2400" b="1" dirty="0" smtClean="0">
                <a:solidFill>
                  <a:srgbClr val="948A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mn-MN" sz="2400" b="1" dirty="0" smtClean="0">
                <a:solidFill>
                  <a:srgbClr val="948A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.Статистикийн </a:t>
            </a:r>
            <a:r>
              <a:rPr lang="mn-MN" sz="2400" b="1" dirty="0">
                <a:solidFill>
                  <a:srgbClr val="948A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салбарыг хөгжүүлэх хөтөлбөр</a:t>
            </a:r>
          </a:p>
          <a:p>
            <a:pPr algn="just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mn-MN" sz="2400" kern="0" dirty="0">
              <a:solidFill>
                <a:srgbClr val="948A3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3762375" y="979488"/>
            <a:ext cx="21097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mn-MN" sz="3200" b="1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АГУУЛГА</a:t>
            </a:r>
            <a:endParaRPr lang="en-US" sz="3200" dirty="0">
              <a:solidFill>
                <a:srgbClr val="948A3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67670" y="357166"/>
            <a:ext cx="1013393" cy="6357982"/>
            <a:chOff x="67670" y="357166"/>
            <a:chExt cx="1013393" cy="6357982"/>
          </a:xfrm>
        </p:grpSpPr>
        <p:grpSp>
          <p:nvGrpSpPr>
            <p:cNvPr id="3" name="Group 20"/>
            <p:cNvGrpSpPr/>
            <p:nvPr/>
          </p:nvGrpSpPr>
          <p:grpSpPr>
            <a:xfrm>
              <a:off x="67670" y="357166"/>
              <a:ext cx="1013393" cy="6357982"/>
              <a:chOff x="0" y="714380"/>
              <a:chExt cx="928661" cy="6000768"/>
            </a:xfrm>
            <a:solidFill>
              <a:srgbClr val="00B0F0"/>
            </a:solidFill>
          </p:grpSpPr>
          <p:grpSp>
            <p:nvGrpSpPr>
              <p:cNvPr id="4" name="Group 18"/>
              <p:cNvGrpSpPr/>
              <p:nvPr/>
            </p:nvGrpSpPr>
            <p:grpSpPr>
              <a:xfrm>
                <a:off x="0" y="1285860"/>
                <a:ext cx="928661" cy="5429288"/>
                <a:chOff x="0" y="1285860"/>
                <a:chExt cx="876300" cy="5572140"/>
              </a:xfrm>
              <a:grpFill/>
            </p:grpSpPr>
            <p:pic>
              <p:nvPicPr>
                <p:cNvPr id="15" name="Picture 5" descr="C:\Documents and Settings\Saraa\Desktop\stat psd.gif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 t="26042" b="14583"/>
                <a:stretch>
                  <a:fillRect/>
                </a:stretch>
              </p:blipFill>
              <p:spPr bwMode="auto">
                <a:xfrm>
                  <a:off x="0" y="2786058"/>
                  <a:ext cx="876300" cy="4071942"/>
                </a:xfrm>
                <a:prstGeom prst="rect">
                  <a:avLst/>
                </a:prstGeom>
                <a:solidFill>
                  <a:srgbClr val="00B0F0"/>
                </a:solidFill>
              </p:spPr>
            </p:pic>
            <p:sp>
              <p:nvSpPr>
                <p:cNvPr id="16" name="Title 1"/>
                <p:cNvSpPr txBox="1">
                  <a:spLocks/>
                </p:cNvSpPr>
                <p:nvPr/>
              </p:nvSpPr>
              <p:spPr>
                <a:xfrm>
                  <a:off x="0" y="1285860"/>
                  <a:ext cx="876300" cy="1643074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vert="vert" lIns="91440" tIns="45720" rIns="91440" bIns="45720" rtlCol="0" anchor="ctr">
                  <a:normAutofit fontScale="70000" lnSpcReduction="20000"/>
                </a:bodyPr>
                <a:lstStyle/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Ms Huree" pitchFamily="2" charset="0"/>
                    <a:ea typeface="+mj-ea"/>
                    <a:cs typeface="+mj-cs"/>
                  </a:endParaRPr>
                </a:p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4400" dirty="0" smtClean="0">
                      <a:latin typeface="CMs Huree" pitchFamily="2" charset="0"/>
                      <a:ea typeface="+mj-ea"/>
                      <a:cs typeface="+mj-cs"/>
                    </a:rPr>
                    <a:t>    </a:t>
                  </a:r>
                  <a:r>
                    <a:rPr kumimoji="0" lang="en-US" sz="4400" b="0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rgbClr val="745800"/>
                      </a:solidFill>
                      <a:effectLst/>
                      <a:uLnTx/>
                      <a:uFillTx/>
                      <a:latin typeface="CMs Huree" pitchFamily="2" charset="0"/>
                      <a:ea typeface="+mj-ea"/>
                      <a:cs typeface="+mj-cs"/>
                    </a:rPr>
                    <a:t>Kibsoikoil</a:t>
                  </a:r>
                  <a:r>
                    <a:rPr kumimoji="0" lang="en-US" sz="4400" b="0" i="0" u="none" strike="noStrike" kern="1200" cap="none" spc="0" normalizeH="0" noProof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CMs Huree" pitchFamily="2" charset="0"/>
                      <a:ea typeface="+mj-ea"/>
                      <a:cs typeface="+mj-cs"/>
                    </a:rPr>
                    <a:t> </a:t>
                  </a:r>
                  <a:endParaRPr kumimoji="0" lang="en-US" sz="4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Ms Huree" pitchFamily="2" charset="0"/>
                    <a:ea typeface="+mj-ea"/>
                    <a:cs typeface="+mj-cs"/>
                  </a:endParaRPr>
                </a:p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Ms Ulaanbaatar" pitchFamily="2" charset="0"/>
                    <a:ea typeface="+mj-ea"/>
                    <a:cs typeface="+mj-cs"/>
                  </a:endParaRPr>
                </a:p>
              </p:txBody>
            </p:sp>
          </p:grpSp>
          <p:pic>
            <p:nvPicPr>
              <p:cNvPr id="14" name="Picture 13"/>
              <p:cNvPicPr>
                <a:picLocks noChangeAspect="1" noChangeArrowheads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 bwMode="auto">
              <a:xfrm>
                <a:off x="71406" y="714380"/>
                <a:ext cx="783949" cy="78579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9" name="Picture 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28596" y="5516563"/>
              <a:ext cx="310300" cy="627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cxnSp>
        <p:nvCxnSpPr>
          <p:cNvPr id="12" name="Straight Connector 11"/>
          <p:cNvCxnSpPr/>
          <p:nvPr/>
        </p:nvCxnSpPr>
        <p:spPr>
          <a:xfrm>
            <a:off x="1295400" y="685800"/>
            <a:ext cx="7467600" cy="1588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pPr algn="r"/>
            <a:r>
              <a:rPr lang="mn-MN" sz="14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ХӨВСГӨЛ АЙМГИЙН СТАТИСТИКИЙН ХЭЛТЭС</a:t>
            </a:r>
            <a:endParaRPr lang="en-US" sz="1400" b="1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2" descr="C:\Users\demberel.NSO\Desktop\Desktop\Nyagtral_ToMUT.jpg"/>
          <p:cNvPicPr>
            <a:picLocks noChangeAspect="1" noChangeArrowheads="1"/>
          </p:cNvPicPr>
          <p:nvPr/>
        </p:nvPicPr>
        <p:blipFill>
          <a:blip r:embed="rId6"/>
          <a:srcRect l="4163" t="8237" r="3432" b="12003"/>
          <a:stretch>
            <a:fillRect/>
          </a:stretch>
        </p:blipFill>
        <p:spPr bwMode="auto">
          <a:xfrm>
            <a:off x="1752600" y="1403350"/>
            <a:ext cx="644525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1066800" y="5441950"/>
            <a:ext cx="778668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en-US" sz="20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Ìîíãîë</a:t>
            </a:r>
            <a:r>
              <a:rPr lang="en-US" sz="20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Óëñ</a:t>
            </a:r>
            <a:r>
              <a:rPr lang="en-US" sz="20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çàñàã</a:t>
            </a:r>
            <a:r>
              <a:rPr lang="en-US" sz="20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çàõèðãààíû</a:t>
            </a:r>
            <a:r>
              <a:rPr lang="en-US" sz="20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õóâüä</a:t>
            </a:r>
            <a:r>
              <a:rPr lang="en-US" sz="20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21 </a:t>
            </a:r>
            <a:r>
              <a:rPr lang="en-US" sz="20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àéìàã</a:t>
            </a:r>
            <a:r>
              <a:rPr lang="en-US" sz="20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íèéñëýë</a:t>
            </a:r>
            <a:r>
              <a:rPr lang="mn-MN" sz="20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д,</a:t>
            </a:r>
            <a:r>
              <a:rPr lang="en-US" sz="20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àéìàã</a:t>
            </a:r>
            <a:r>
              <a:rPr lang="mn-MN" sz="20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нь</a:t>
            </a:r>
            <a:r>
              <a:rPr lang="en-US" sz="20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n-MN" sz="20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329 </a:t>
            </a:r>
            <a:r>
              <a:rPr lang="en-US" sz="20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ñóìäàä</a:t>
            </a:r>
            <a:r>
              <a:rPr lang="en-US" sz="20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ñóì</a:t>
            </a:r>
            <a:r>
              <a:rPr lang="mn-MN" sz="20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д нь 1578 </a:t>
            </a:r>
            <a:r>
              <a:rPr lang="en-US" sz="20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áàãò</a:t>
            </a:r>
            <a:r>
              <a:rPr lang="en-US" sz="20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0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íèéñëýë</a:t>
            </a:r>
            <a:r>
              <a:rPr lang="en-US" sz="20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n-MN" sz="20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нь 9 </a:t>
            </a:r>
            <a:r>
              <a:rPr lang="en-US" sz="20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ä¿¿</a:t>
            </a:r>
            <a:r>
              <a:rPr lang="en-US" sz="20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ðýã</a:t>
            </a:r>
            <a:r>
              <a:rPr lang="mn-MN" sz="20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, ä¿¿</a:t>
            </a:r>
            <a:r>
              <a:rPr lang="en-US" sz="20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ðýã</a:t>
            </a:r>
            <a:r>
              <a:rPr lang="en-US" sz="20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n-MN" sz="20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нь 152 </a:t>
            </a:r>
            <a:r>
              <a:rPr lang="en-US" sz="20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õîðîîäîä</a:t>
            </a:r>
            <a:r>
              <a:rPr lang="en-US" sz="20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õóâààãäàíà</a:t>
            </a:r>
            <a:r>
              <a:rPr lang="mn-MN" sz="2000" dirty="0" smtClean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 smtClean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n-MN" sz="2000" dirty="0" smtClean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Хөвсгөл аймгийн хувьд 23 сумдад, сумд нь 125 багт хуваагдана.</a:t>
            </a:r>
            <a:endParaRPr lang="en-US" sz="2000" dirty="0">
              <a:solidFill>
                <a:srgbClr val="948A3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1646238" y="866775"/>
            <a:ext cx="6629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mn-MN" sz="2000" b="1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Монгол Улсын нутаг дэвсгэр, засаг захиргааны бүтэц</a:t>
            </a:r>
            <a:endParaRPr lang="en-US" sz="2000" b="1" dirty="0">
              <a:solidFill>
                <a:srgbClr val="948A3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67670" y="357166"/>
            <a:ext cx="1013393" cy="6357982"/>
            <a:chOff x="67670" y="357166"/>
            <a:chExt cx="1013393" cy="6357982"/>
          </a:xfrm>
        </p:grpSpPr>
        <p:grpSp>
          <p:nvGrpSpPr>
            <p:cNvPr id="3" name="Group 20"/>
            <p:cNvGrpSpPr/>
            <p:nvPr/>
          </p:nvGrpSpPr>
          <p:grpSpPr>
            <a:xfrm>
              <a:off x="67670" y="357166"/>
              <a:ext cx="1013393" cy="6357982"/>
              <a:chOff x="0" y="714380"/>
              <a:chExt cx="928661" cy="6000768"/>
            </a:xfrm>
            <a:solidFill>
              <a:srgbClr val="00B0F0"/>
            </a:solidFill>
          </p:grpSpPr>
          <p:grpSp>
            <p:nvGrpSpPr>
              <p:cNvPr id="4" name="Group 18"/>
              <p:cNvGrpSpPr/>
              <p:nvPr/>
            </p:nvGrpSpPr>
            <p:grpSpPr>
              <a:xfrm>
                <a:off x="0" y="1285860"/>
                <a:ext cx="928661" cy="5429288"/>
                <a:chOff x="0" y="1285860"/>
                <a:chExt cx="876300" cy="5572140"/>
              </a:xfrm>
              <a:grpFill/>
            </p:grpSpPr>
            <p:pic>
              <p:nvPicPr>
                <p:cNvPr id="15" name="Picture 5" descr="C:\Documents and Settings\Saraa\Desktop\stat psd.gif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 t="26042" b="14583"/>
                <a:stretch>
                  <a:fillRect/>
                </a:stretch>
              </p:blipFill>
              <p:spPr bwMode="auto">
                <a:xfrm>
                  <a:off x="0" y="2786058"/>
                  <a:ext cx="876300" cy="4071942"/>
                </a:xfrm>
                <a:prstGeom prst="rect">
                  <a:avLst/>
                </a:prstGeom>
                <a:solidFill>
                  <a:srgbClr val="00B0F0"/>
                </a:solidFill>
              </p:spPr>
            </p:pic>
            <p:sp>
              <p:nvSpPr>
                <p:cNvPr id="16" name="Title 1"/>
                <p:cNvSpPr txBox="1">
                  <a:spLocks/>
                </p:cNvSpPr>
                <p:nvPr/>
              </p:nvSpPr>
              <p:spPr>
                <a:xfrm>
                  <a:off x="0" y="1285860"/>
                  <a:ext cx="876300" cy="1643074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vert="vert" lIns="91440" tIns="45720" rIns="91440" bIns="45720" rtlCol="0" anchor="ctr">
                  <a:normAutofit fontScale="70000" lnSpcReduction="20000"/>
                </a:bodyPr>
                <a:lstStyle/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Ms Huree" pitchFamily="2" charset="0"/>
                    <a:ea typeface="+mj-ea"/>
                    <a:cs typeface="+mj-cs"/>
                  </a:endParaRPr>
                </a:p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4400" dirty="0" smtClean="0">
                      <a:latin typeface="CMs Huree" pitchFamily="2" charset="0"/>
                      <a:ea typeface="+mj-ea"/>
                      <a:cs typeface="+mj-cs"/>
                    </a:rPr>
                    <a:t>    </a:t>
                  </a:r>
                  <a:r>
                    <a:rPr kumimoji="0" lang="en-US" sz="4400" b="0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rgbClr val="745800"/>
                      </a:solidFill>
                      <a:effectLst/>
                      <a:uLnTx/>
                      <a:uFillTx/>
                      <a:latin typeface="CMs Huree" pitchFamily="2" charset="0"/>
                      <a:ea typeface="+mj-ea"/>
                      <a:cs typeface="+mj-cs"/>
                    </a:rPr>
                    <a:t>Kibsoikoil</a:t>
                  </a:r>
                  <a:r>
                    <a:rPr kumimoji="0" lang="en-US" sz="4400" b="0" i="0" u="none" strike="noStrike" kern="1200" cap="none" spc="0" normalizeH="0" noProof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CMs Huree" pitchFamily="2" charset="0"/>
                      <a:ea typeface="+mj-ea"/>
                      <a:cs typeface="+mj-cs"/>
                    </a:rPr>
                    <a:t> </a:t>
                  </a:r>
                  <a:endParaRPr kumimoji="0" lang="en-US" sz="4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Ms Huree" pitchFamily="2" charset="0"/>
                    <a:ea typeface="+mj-ea"/>
                    <a:cs typeface="+mj-cs"/>
                  </a:endParaRPr>
                </a:p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Ms Ulaanbaatar" pitchFamily="2" charset="0"/>
                    <a:ea typeface="+mj-ea"/>
                    <a:cs typeface="+mj-cs"/>
                  </a:endParaRPr>
                </a:p>
              </p:txBody>
            </p:sp>
          </p:grpSp>
          <p:pic>
            <p:nvPicPr>
              <p:cNvPr id="14" name="Picture 13"/>
              <p:cNvPicPr>
                <a:picLocks noChangeAspect="1" noChangeArrowheads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 bwMode="auto">
              <a:xfrm>
                <a:off x="71406" y="714380"/>
                <a:ext cx="783949" cy="78579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9" name="Picture 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28596" y="5516563"/>
              <a:ext cx="310300" cy="627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cxnSp>
        <p:nvCxnSpPr>
          <p:cNvPr id="12" name="Straight Connector 11"/>
          <p:cNvCxnSpPr/>
          <p:nvPr/>
        </p:nvCxnSpPr>
        <p:spPr>
          <a:xfrm>
            <a:off x="1295400" y="685800"/>
            <a:ext cx="7467600" cy="1588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pPr algn="r"/>
            <a:r>
              <a:rPr lang="mn-MN" sz="14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ХӨВСГӨЛ АЙМГИЙН СТАТИСТИКИЙН ХЭЛТЭС</a:t>
            </a:r>
            <a:endParaRPr lang="en-US" sz="1400" b="1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914400" y="1614488"/>
            <a:ext cx="7772400" cy="374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mn-MN" sz="2000" b="1" kern="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	Статистикийн тухай хууль</a:t>
            </a:r>
            <a:endParaRPr lang="en-US" sz="2000" b="1" kern="0" dirty="0">
              <a:solidFill>
                <a:srgbClr val="948A3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mn-MN" sz="2000" kern="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“Статистикийн тухай” Монгол Улсын хуулийг боловсруулах ажил 1991 онд  эхэлж, анхны хууль 1994 онд УИХ-аар батлагдаж, </a:t>
            </a:r>
            <a:r>
              <a:rPr lang="en-US" sz="2000" kern="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1997, 1999, 2000</a:t>
            </a:r>
            <a:r>
              <a:rPr lang="mn-MN" sz="2000" kern="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, 2004, 2008, 2012  онуудад нэмэлт өөрчлөлт оруулсан.</a:t>
            </a:r>
          </a:p>
          <a:p>
            <a:pPr marL="342900" indent="-342900" algn="just" eaLnBrk="1" hangingPunct="1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mn-MN" sz="2000" kern="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Монгол Улсын Их хуралд ажлаа тайлагнадаг байгууллагуудын нийтлэг жишиг хийгээд шинжлэх ухаанч, мэргэжлийн хараат бусаар үйл ажиллагаа явуулах, албан ёсны статистикийн төв байгууллагын статусыг 2008 онд УИХ-аар хэлэлцэн Статистикийн хороо болгох шийдвэр гаргаж, “</a:t>
            </a:r>
            <a:r>
              <a:rPr lang="en-US" sz="2000" kern="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Статистикийн</a:t>
            </a:r>
            <a:r>
              <a:rPr lang="en-US" sz="2000" kern="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тухай</a:t>
            </a:r>
            <a:r>
              <a:rPr lang="en-US" sz="2000" kern="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mn-MN" sz="2000" kern="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хуулинд нэмэлт өөрчлөлт оруулав.</a:t>
            </a:r>
            <a:endParaRPr lang="en-US" sz="2000" kern="0" dirty="0">
              <a:solidFill>
                <a:srgbClr val="948A3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/>
            </a:pPr>
            <a:endParaRPr lang="en-US" sz="3200" kern="0" dirty="0">
              <a:solidFill>
                <a:srgbClr val="948A3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1173163" y="684213"/>
            <a:ext cx="689292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mn-MN" sz="2400" b="1" kern="0" dirty="0">
                <a:solidFill>
                  <a:srgbClr val="948A3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1.</a:t>
            </a:r>
            <a:r>
              <a:rPr lang="en-US" sz="2400" b="1" kern="0" dirty="0">
                <a:solidFill>
                  <a:srgbClr val="948A3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mn-MN" sz="2400" b="1" kern="0" dirty="0">
                <a:solidFill>
                  <a:srgbClr val="948A3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Хууль, </a:t>
            </a:r>
            <a:r>
              <a:rPr lang="en-US" sz="2400" b="1" kern="0" dirty="0" err="1">
                <a:solidFill>
                  <a:srgbClr val="948A3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эр</a:t>
            </a:r>
            <a:r>
              <a:rPr lang="mn-MN" sz="2400" b="1" kern="0" dirty="0">
                <a:solidFill>
                  <a:srgbClr val="948A3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х зүйн орчин</a:t>
            </a:r>
            <a:endParaRPr lang="en-US" sz="2400" b="1" kern="0" dirty="0">
              <a:solidFill>
                <a:srgbClr val="948A3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67670" y="357166"/>
            <a:ext cx="1013393" cy="6357982"/>
            <a:chOff x="67670" y="357166"/>
            <a:chExt cx="1013393" cy="6357982"/>
          </a:xfrm>
        </p:grpSpPr>
        <p:grpSp>
          <p:nvGrpSpPr>
            <p:cNvPr id="3" name="Group 20"/>
            <p:cNvGrpSpPr/>
            <p:nvPr/>
          </p:nvGrpSpPr>
          <p:grpSpPr>
            <a:xfrm>
              <a:off x="67670" y="357166"/>
              <a:ext cx="1013393" cy="6357982"/>
              <a:chOff x="0" y="714380"/>
              <a:chExt cx="928661" cy="6000768"/>
            </a:xfrm>
            <a:solidFill>
              <a:srgbClr val="00B0F0"/>
            </a:solidFill>
          </p:grpSpPr>
          <p:grpSp>
            <p:nvGrpSpPr>
              <p:cNvPr id="4" name="Group 18"/>
              <p:cNvGrpSpPr/>
              <p:nvPr/>
            </p:nvGrpSpPr>
            <p:grpSpPr>
              <a:xfrm>
                <a:off x="0" y="1285860"/>
                <a:ext cx="928661" cy="5429288"/>
                <a:chOff x="0" y="1285860"/>
                <a:chExt cx="876300" cy="5572140"/>
              </a:xfrm>
              <a:grpFill/>
            </p:grpSpPr>
            <p:pic>
              <p:nvPicPr>
                <p:cNvPr id="15" name="Picture 5" descr="C:\Documents and Settings\Saraa\Desktop\stat psd.gif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 t="26042" b="14583"/>
                <a:stretch>
                  <a:fillRect/>
                </a:stretch>
              </p:blipFill>
              <p:spPr bwMode="auto">
                <a:xfrm>
                  <a:off x="0" y="2786058"/>
                  <a:ext cx="876300" cy="4071942"/>
                </a:xfrm>
                <a:prstGeom prst="rect">
                  <a:avLst/>
                </a:prstGeom>
                <a:solidFill>
                  <a:srgbClr val="00B0F0"/>
                </a:solidFill>
              </p:spPr>
            </p:pic>
            <p:sp>
              <p:nvSpPr>
                <p:cNvPr id="16" name="Title 1"/>
                <p:cNvSpPr txBox="1">
                  <a:spLocks/>
                </p:cNvSpPr>
                <p:nvPr/>
              </p:nvSpPr>
              <p:spPr>
                <a:xfrm>
                  <a:off x="0" y="1285860"/>
                  <a:ext cx="876300" cy="1643074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vert="vert" lIns="91440" tIns="45720" rIns="91440" bIns="45720" rtlCol="0" anchor="ctr">
                  <a:normAutofit fontScale="70000" lnSpcReduction="20000"/>
                </a:bodyPr>
                <a:lstStyle/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Ms Huree" pitchFamily="2" charset="0"/>
                    <a:ea typeface="+mj-ea"/>
                    <a:cs typeface="+mj-cs"/>
                  </a:endParaRPr>
                </a:p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4400" dirty="0" smtClean="0">
                      <a:latin typeface="CMs Huree" pitchFamily="2" charset="0"/>
                      <a:ea typeface="+mj-ea"/>
                      <a:cs typeface="+mj-cs"/>
                    </a:rPr>
                    <a:t>    </a:t>
                  </a:r>
                  <a:r>
                    <a:rPr kumimoji="0" lang="en-US" sz="4400" b="0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rgbClr val="745800"/>
                      </a:solidFill>
                      <a:effectLst/>
                      <a:uLnTx/>
                      <a:uFillTx/>
                      <a:latin typeface="CMs Huree" pitchFamily="2" charset="0"/>
                      <a:ea typeface="+mj-ea"/>
                      <a:cs typeface="+mj-cs"/>
                    </a:rPr>
                    <a:t>Kibsoikoil</a:t>
                  </a:r>
                  <a:r>
                    <a:rPr kumimoji="0" lang="en-US" sz="4400" b="0" i="0" u="none" strike="noStrike" kern="1200" cap="none" spc="0" normalizeH="0" noProof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CMs Huree" pitchFamily="2" charset="0"/>
                      <a:ea typeface="+mj-ea"/>
                      <a:cs typeface="+mj-cs"/>
                    </a:rPr>
                    <a:t> </a:t>
                  </a:r>
                  <a:endParaRPr kumimoji="0" lang="en-US" sz="4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Ms Huree" pitchFamily="2" charset="0"/>
                    <a:ea typeface="+mj-ea"/>
                    <a:cs typeface="+mj-cs"/>
                  </a:endParaRPr>
                </a:p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Ms Ulaanbaatar" pitchFamily="2" charset="0"/>
                    <a:ea typeface="+mj-ea"/>
                    <a:cs typeface="+mj-cs"/>
                  </a:endParaRPr>
                </a:p>
              </p:txBody>
            </p:sp>
          </p:grpSp>
          <p:pic>
            <p:nvPicPr>
              <p:cNvPr id="14" name="Picture 13"/>
              <p:cNvPicPr>
                <a:picLocks noChangeAspect="1" noChangeArrowheads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 bwMode="auto">
              <a:xfrm>
                <a:off x="71406" y="714380"/>
                <a:ext cx="783949" cy="78579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9" name="Picture 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28596" y="5516563"/>
              <a:ext cx="310300" cy="627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cxnSp>
        <p:nvCxnSpPr>
          <p:cNvPr id="12" name="Straight Connector 11"/>
          <p:cNvCxnSpPr/>
          <p:nvPr/>
        </p:nvCxnSpPr>
        <p:spPr>
          <a:xfrm>
            <a:off x="1295400" y="685800"/>
            <a:ext cx="7467600" cy="1588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pPr algn="r"/>
            <a:r>
              <a:rPr lang="mn-MN" sz="14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ХӨВСГӨЛ АЙМГИЙН СТАТИСТИКИЙН ХЭЛТЭС</a:t>
            </a:r>
            <a:endParaRPr lang="en-US" sz="1400" b="1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Content Placeholder 2"/>
          <p:cNvSpPr>
            <a:spLocks noGrp="1"/>
          </p:cNvSpPr>
          <p:nvPr>
            <p:ph idx="4294967295"/>
          </p:nvPr>
        </p:nvSpPr>
        <p:spPr>
          <a:xfrm>
            <a:off x="955675" y="1185863"/>
            <a:ext cx="7870825" cy="4813300"/>
          </a:xfrm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marL="0" indent="0" algn="just" eaLnBrk="1" hangingPunct="1">
              <a:buClr>
                <a:srgbClr val="C38649"/>
              </a:buClr>
              <a:buFont typeface="Wingdings" pitchFamily="2" charset="2"/>
              <a:buNone/>
              <a:defRPr/>
            </a:pPr>
            <a:r>
              <a:rPr lang="mn-MN" sz="2400" b="1" dirty="0">
                <a:solidFill>
                  <a:srgbClr val="948A3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2400" b="1" dirty="0" smtClean="0">
                <a:solidFill>
                  <a:srgbClr val="948A3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Хүн ам, орон сууцны улсын тооллогын тухай хууль</a:t>
            </a:r>
            <a:endParaRPr lang="en-US" sz="2400" dirty="0" smtClean="0">
              <a:solidFill>
                <a:srgbClr val="948A3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mn-MN" sz="2400" dirty="0" smtClean="0">
                <a:solidFill>
                  <a:srgbClr val="948A3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Монгол Улсын статистикийн салбарын хөгжлийн түүхэнд анх удаа 2008 онд “Хүн ам, орон сууцны улсын тооллогын тухай</a:t>
            </a:r>
            <a:r>
              <a:rPr lang="en-US" sz="2400" dirty="0" smtClean="0">
                <a:solidFill>
                  <a:srgbClr val="948A3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mn-MN" sz="2400" dirty="0" smtClean="0">
                <a:solidFill>
                  <a:srgbClr val="948A3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бие даасан хуультай болсон.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mn-MN" sz="2400" dirty="0" smtClean="0">
                <a:solidFill>
                  <a:srgbClr val="948A3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Монгол Улсын өрх, хүн амын тоо, иргэдийн холбогдолтой эдийн засаг, нийгмийн 4 багц суурь мэдээллийг 10 жил тутам өрх, хүн амыг нэг бүрчлэн тоолох, мэдээлэл цуглуулан боловсруулж ашиглахтай холбогдсон бүхий л үйл ажиллагаа эрх зүйн зохицуулалтай болгосонд энэ хуулийн ач холбогдол оршино.</a:t>
            </a:r>
            <a:endParaRPr lang="en-US" sz="2400" dirty="0" smtClean="0">
              <a:solidFill>
                <a:srgbClr val="948A3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dirty="0" smtClean="0">
              <a:solidFill>
                <a:srgbClr val="948A3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dirty="0" smtClean="0">
              <a:solidFill>
                <a:srgbClr val="948A3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076325" y="660400"/>
            <a:ext cx="7567613" cy="558800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n-MN" sz="2400" b="1" i="0" u="none" strike="noStrike" kern="1200" cap="none" spc="0" normalizeH="0" baseline="0" noProof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mn-MN" sz="2400" b="1" i="0" u="none" strike="noStrike" kern="1200" cap="none" spc="0" normalizeH="0" baseline="0" noProof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Хууль, 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эр</a:t>
            </a:r>
            <a:r>
              <a:rPr kumimoji="0" lang="mn-MN" sz="2400" b="1" i="0" u="none" strike="noStrike" kern="1200" cap="none" spc="0" normalizeH="0" baseline="0" noProof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х зүйн орчин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kumimoji="0" lang="mn-MN" sz="2400" b="1" i="0" u="none" strike="noStrike" kern="1200" cap="none" spc="0" normalizeH="0" baseline="0" noProof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үргэлжлэл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948A3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67670" y="357166"/>
            <a:ext cx="1013393" cy="6357982"/>
            <a:chOff x="67670" y="357166"/>
            <a:chExt cx="1013393" cy="6357982"/>
          </a:xfrm>
        </p:grpSpPr>
        <p:grpSp>
          <p:nvGrpSpPr>
            <p:cNvPr id="3" name="Group 20"/>
            <p:cNvGrpSpPr/>
            <p:nvPr/>
          </p:nvGrpSpPr>
          <p:grpSpPr>
            <a:xfrm>
              <a:off x="67670" y="357166"/>
              <a:ext cx="1013393" cy="6357982"/>
              <a:chOff x="0" y="714380"/>
              <a:chExt cx="928661" cy="6000768"/>
            </a:xfrm>
            <a:solidFill>
              <a:srgbClr val="00B0F0"/>
            </a:solidFill>
          </p:grpSpPr>
          <p:grpSp>
            <p:nvGrpSpPr>
              <p:cNvPr id="4" name="Group 18"/>
              <p:cNvGrpSpPr/>
              <p:nvPr/>
            </p:nvGrpSpPr>
            <p:grpSpPr>
              <a:xfrm>
                <a:off x="0" y="1285860"/>
                <a:ext cx="928661" cy="5429288"/>
                <a:chOff x="0" y="1285860"/>
                <a:chExt cx="876300" cy="5572140"/>
              </a:xfrm>
              <a:grpFill/>
            </p:grpSpPr>
            <p:pic>
              <p:nvPicPr>
                <p:cNvPr id="15" name="Picture 5" descr="C:\Documents and Settings\Saraa\Desktop\stat psd.gif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 t="26042" b="14583"/>
                <a:stretch>
                  <a:fillRect/>
                </a:stretch>
              </p:blipFill>
              <p:spPr bwMode="auto">
                <a:xfrm>
                  <a:off x="0" y="2786058"/>
                  <a:ext cx="876300" cy="4071942"/>
                </a:xfrm>
                <a:prstGeom prst="rect">
                  <a:avLst/>
                </a:prstGeom>
                <a:solidFill>
                  <a:srgbClr val="00B0F0"/>
                </a:solidFill>
              </p:spPr>
            </p:pic>
            <p:sp>
              <p:nvSpPr>
                <p:cNvPr id="16" name="Title 1"/>
                <p:cNvSpPr txBox="1">
                  <a:spLocks/>
                </p:cNvSpPr>
                <p:nvPr/>
              </p:nvSpPr>
              <p:spPr>
                <a:xfrm>
                  <a:off x="0" y="1285860"/>
                  <a:ext cx="876300" cy="1643074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vert="vert" lIns="91440" tIns="45720" rIns="91440" bIns="45720" rtlCol="0" anchor="ctr">
                  <a:normAutofit fontScale="70000" lnSpcReduction="20000"/>
                </a:bodyPr>
                <a:lstStyle/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Ms Huree" pitchFamily="2" charset="0"/>
                    <a:ea typeface="+mj-ea"/>
                    <a:cs typeface="+mj-cs"/>
                  </a:endParaRPr>
                </a:p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4400" dirty="0" smtClean="0">
                      <a:latin typeface="CMs Huree" pitchFamily="2" charset="0"/>
                      <a:ea typeface="+mj-ea"/>
                      <a:cs typeface="+mj-cs"/>
                    </a:rPr>
                    <a:t>    </a:t>
                  </a:r>
                  <a:r>
                    <a:rPr kumimoji="0" lang="en-US" sz="4400" b="0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rgbClr val="745800"/>
                      </a:solidFill>
                      <a:effectLst/>
                      <a:uLnTx/>
                      <a:uFillTx/>
                      <a:latin typeface="CMs Huree" pitchFamily="2" charset="0"/>
                      <a:ea typeface="+mj-ea"/>
                      <a:cs typeface="+mj-cs"/>
                    </a:rPr>
                    <a:t>Kibsoikoil</a:t>
                  </a:r>
                  <a:r>
                    <a:rPr kumimoji="0" lang="en-US" sz="4400" b="0" i="0" u="none" strike="noStrike" kern="1200" cap="none" spc="0" normalizeH="0" noProof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CMs Huree" pitchFamily="2" charset="0"/>
                      <a:ea typeface="+mj-ea"/>
                      <a:cs typeface="+mj-cs"/>
                    </a:rPr>
                    <a:t> </a:t>
                  </a:r>
                  <a:endParaRPr kumimoji="0" lang="en-US" sz="4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Ms Huree" pitchFamily="2" charset="0"/>
                    <a:ea typeface="+mj-ea"/>
                    <a:cs typeface="+mj-cs"/>
                  </a:endParaRPr>
                </a:p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Ms Ulaanbaatar" pitchFamily="2" charset="0"/>
                    <a:ea typeface="+mj-ea"/>
                    <a:cs typeface="+mj-cs"/>
                  </a:endParaRPr>
                </a:p>
              </p:txBody>
            </p:sp>
          </p:grpSp>
          <p:pic>
            <p:nvPicPr>
              <p:cNvPr id="14" name="Picture 13"/>
              <p:cNvPicPr>
                <a:picLocks noChangeAspect="1" noChangeArrowheads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 bwMode="auto">
              <a:xfrm>
                <a:off x="71406" y="714380"/>
                <a:ext cx="783949" cy="78579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9" name="Picture 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28596" y="5516563"/>
              <a:ext cx="310300" cy="627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cxnSp>
        <p:nvCxnSpPr>
          <p:cNvPr id="12" name="Straight Connector 11"/>
          <p:cNvCxnSpPr/>
          <p:nvPr/>
        </p:nvCxnSpPr>
        <p:spPr>
          <a:xfrm>
            <a:off x="1295400" y="685800"/>
            <a:ext cx="74676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pPr algn="r"/>
            <a:r>
              <a:rPr lang="mn-MN" sz="14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ХӨВСГӨЛ АЙМГИЙН СТАТИСТИКИЙН ХЭЛТЭС</a:t>
            </a:r>
            <a:endParaRPr lang="en-US" sz="1400" b="1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2"/>
          <p:cNvSpPr>
            <a:spLocks noGrp="1"/>
          </p:cNvSpPr>
          <p:nvPr>
            <p:ph sz="half" idx="4294967295"/>
          </p:nvPr>
        </p:nvSpPr>
        <p:spPr>
          <a:xfrm>
            <a:off x="1066800" y="1143000"/>
            <a:ext cx="7794625" cy="5253038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mn-MN" sz="2000" dirty="0" smtClean="0">
                <a:solidFill>
                  <a:srgbClr val="948A30"/>
                </a:solidFill>
                <a:effectLst/>
                <a:latin typeface="Times New Roman" pitchFamily="18" charset="0"/>
                <a:cs typeface="Times New Roman" pitchFamily="18" charset="0"/>
              </a:rPr>
              <a:t>НҮБ-аас зөвлөмж болгосон тулгуур 10 зарчим бүрэн хэрэгждэг.</a:t>
            </a:r>
          </a:p>
          <a:p>
            <a:pPr eaLnBrk="1" hangingPunct="1">
              <a:buClr>
                <a:srgbClr val="C38649"/>
              </a:buClr>
            </a:pPr>
            <a:r>
              <a:rPr lang="mn-MN" sz="1800" dirty="0" smtClean="0">
                <a:solidFill>
                  <a:srgbClr val="948A30"/>
                </a:solidFill>
                <a:effectLst/>
                <a:latin typeface="Times New Roman" pitchFamily="18" charset="0"/>
                <a:cs typeface="Times New Roman" pitchFamily="18" charset="0"/>
              </a:rPr>
              <a:t>Хараат бус, бие даасан байх</a:t>
            </a:r>
          </a:p>
          <a:p>
            <a:pPr eaLnBrk="1" hangingPunct="1">
              <a:buClr>
                <a:srgbClr val="C38649"/>
              </a:buClr>
            </a:pPr>
            <a:r>
              <a:rPr lang="mn-MN" sz="1800" dirty="0" smtClean="0">
                <a:solidFill>
                  <a:srgbClr val="948A30"/>
                </a:solidFill>
                <a:effectLst/>
                <a:latin typeface="Times New Roman" pitchFamily="18" charset="0"/>
                <a:cs typeface="Times New Roman" pitchFamily="18" charset="0"/>
              </a:rPr>
              <a:t>Шинжлэх ухааны үндэслэл бүхий нэгдмэл арга зүйтэй байх</a:t>
            </a:r>
          </a:p>
          <a:p>
            <a:pPr eaLnBrk="1" hangingPunct="1">
              <a:buClr>
                <a:srgbClr val="C38649"/>
              </a:buClr>
            </a:pPr>
            <a:r>
              <a:rPr lang="mn-MN" sz="1800" dirty="0" smtClean="0">
                <a:solidFill>
                  <a:srgbClr val="948A30"/>
                </a:solidFill>
                <a:effectLst/>
                <a:latin typeface="Times New Roman" pitchFamily="18" charset="0"/>
                <a:cs typeface="Times New Roman" pitchFamily="18" charset="0"/>
              </a:rPr>
              <a:t>Үнэн, бодитой байх</a:t>
            </a:r>
          </a:p>
          <a:p>
            <a:pPr eaLnBrk="1" hangingPunct="1">
              <a:buClr>
                <a:srgbClr val="C38649"/>
              </a:buClr>
            </a:pPr>
            <a:r>
              <a:rPr lang="mn-MN" sz="1800" dirty="0" smtClean="0">
                <a:solidFill>
                  <a:srgbClr val="948A30"/>
                </a:solidFill>
                <a:effectLst/>
                <a:latin typeface="Times New Roman" pitchFamily="18" charset="0"/>
                <a:cs typeface="Times New Roman" pitchFamily="18" charset="0"/>
              </a:rPr>
              <a:t>Шуурхай байх</a:t>
            </a:r>
          </a:p>
          <a:p>
            <a:pPr eaLnBrk="1" hangingPunct="1">
              <a:buClr>
                <a:srgbClr val="C38649"/>
              </a:buClr>
            </a:pPr>
            <a:r>
              <a:rPr lang="mn-MN" sz="1800" dirty="0" smtClean="0">
                <a:solidFill>
                  <a:srgbClr val="948A30"/>
                </a:solidFill>
                <a:effectLst/>
                <a:latin typeface="Times New Roman" pitchFamily="18" charset="0"/>
                <a:cs typeface="Times New Roman" pitchFamily="18" charset="0"/>
              </a:rPr>
              <a:t>Нийтэд хүртээмжтэй, ил тод байх</a:t>
            </a:r>
          </a:p>
          <a:p>
            <a:pPr eaLnBrk="1" hangingPunct="1">
              <a:buClr>
                <a:srgbClr val="C38649"/>
              </a:buClr>
            </a:pPr>
            <a:r>
              <a:rPr lang="mn-MN" sz="1800" dirty="0" smtClean="0">
                <a:solidFill>
                  <a:srgbClr val="948A30"/>
                </a:solidFill>
                <a:effectLst/>
                <a:latin typeface="Times New Roman" pitchFamily="18" charset="0"/>
                <a:cs typeface="Times New Roman" pitchFamily="18" charset="0"/>
              </a:rPr>
              <a:t>Үзүүлэлт, арга зүй нь олон улсын стандарт, арга зүйтэй нийцсэн байх</a:t>
            </a:r>
          </a:p>
          <a:p>
            <a:pPr eaLnBrk="1" hangingPunct="1">
              <a:buClr>
                <a:srgbClr val="C38649"/>
              </a:buClr>
            </a:pPr>
            <a:r>
              <a:rPr lang="en-US" sz="1800" dirty="0" err="1" smtClean="0">
                <a:solidFill>
                  <a:srgbClr val="948A30"/>
                </a:solidFill>
                <a:effectLst/>
                <a:latin typeface="Times New Roman" pitchFamily="18" charset="0"/>
                <a:cs typeface="Times New Roman" pitchFamily="18" charset="0"/>
              </a:rPr>
              <a:t>Статистикийн</a:t>
            </a:r>
            <a:r>
              <a:rPr lang="en-US" sz="1800" dirty="0" smtClean="0">
                <a:solidFill>
                  <a:srgbClr val="948A3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948A30"/>
                </a:solidFill>
                <a:effectLst/>
                <a:latin typeface="Times New Roman" pitchFamily="18" charset="0"/>
                <a:cs typeface="Times New Roman" pitchFamily="18" charset="0"/>
              </a:rPr>
              <a:t>мэдээллийг</a:t>
            </a:r>
            <a:r>
              <a:rPr lang="en-US" sz="1800" dirty="0" smtClean="0">
                <a:solidFill>
                  <a:srgbClr val="948A30"/>
                </a:solidFill>
                <a:effectLst/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mn-MN" sz="1800" dirty="0" smtClean="0">
                <a:solidFill>
                  <a:srgbClr val="948A30"/>
                </a:solidFill>
                <a:effectLst/>
                <a:latin typeface="Times New Roman" pitchFamily="18" charset="0"/>
                <a:cs typeface="Times New Roman" pitchFamily="18" charset="0"/>
              </a:rPr>
              <a:t>ага зардлаар, хэрэглэгчдэд ачаалал багатай арга хэлбэрээр цуглуулах</a:t>
            </a:r>
            <a:endParaRPr lang="en-US" sz="1800" dirty="0" smtClean="0">
              <a:solidFill>
                <a:srgbClr val="948A3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rgbClr val="C38649"/>
              </a:buClr>
            </a:pPr>
            <a:r>
              <a:rPr lang="mn-MN" sz="1800" dirty="0" smtClean="0">
                <a:solidFill>
                  <a:srgbClr val="948A30"/>
                </a:solidFill>
                <a:effectLst/>
                <a:latin typeface="Times New Roman" pitchFamily="18" charset="0"/>
                <a:cs typeface="Times New Roman" pitchFamily="18" charset="0"/>
              </a:rPr>
              <a:t>Статистикийн мэдээллийн хэрэглэгч нь албан ёсны статистикийн мэдээллийн дүнг өөрчлөн, олон нийтэд буруу ташаа мэдээлэх тохиолдолд албан ёсны  тайлбар хийж залруулах</a:t>
            </a:r>
          </a:p>
          <a:p>
            <a:pPr eaLnBrk="1" hangingPunct="1">
              <a:buClr>
                <a:srgbClr val="C38649"/>
              </a:buClr>
            </a:pPr>
            <a:r>
              <a:rPr lang="mn-MN" sz="1800" dirty="0" smtClean="0">
                <a:solidFill>
                  <a:srgbClr val="948A30"/>
                </a:solidFill>
                <a:effectLst/>
                <a:latin typeface="Times New Roman" pitchFamily="18" charset="0"/>
                <a:cs typeface="Times New Roman" pitchFamily="18" charset="0"/>
              </a:rPr>
              <a:t>Хувь хүн, хуулийн этгээдийн талаарх мэдээллийн нууцлалыг чанд сахиж, зөвхөн статистикийн зориулалтаар ашиглах</a:t>
            </a:r>
          </a:p>
          <a:p>
            <a:pPr eaLnBrk="1" hangingPunct="1">
              <a:buClr>
                <a:srgbClr val="C38649"/>
              </a:buClr>
            </a:pPr>
            <a:r>
              <a:rPr lang="mn-MN" sz="1800" dirty="0" smtClean="0">
                <a:solidFill>
                  <a:srgbClr val="948A30"/>
                </a:solidFill>
                <a:effectLst/>
                <a:latin typeface="Times New Roman" pitchFamily="18" charset="0"/>
                <a:cs typeface="Times New Roman" pitchFamily="18" charset="0"/>
              </a:rPr>
              <a:t>Статистикийн салбарт хоёр талын болон олон талт хамтын ажиллагаа явуулах</a:t>
            </a:r>
          </a:p>
        </p:txBody>
      </p:sp>
      <p:sp>
        <p:nvSpPr>
          <p:cNvPr id="20" name="Rectangle 1"/>
          <p:cNvSpPr txBox="1">
            <a:spLocks/>
          </p:cNvSpPr>
          <p:nvPr/>
        </p:nvSpPr>
        <p:spPr>
          <a:xfrm>
            <a:off x="1146175" y="685800"/>
            <a:ext cx="7997825" cy="407988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n-MN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2.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mn-MN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Албан ёсны статистикийн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mn-MN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үйл ажиллагааны зарчим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948A3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67670" y="357166"/>
            <a:ext cx="1013393" cy="6357982"/>
            <a:chOff x="67670" y="357166"/>
            <a:chExt cx="1013393" cy="6357982"/>
          </a:xfrm>
        </p:grpSpPr>
        <p:grpSp>
          <p:nvGrpSpPr>
            <p:cNvPr id="3" name="Group 20"/>
            <p:cNvGrpSpPr/>
            <p:nvPr/>
          </p:nvGrpSpPr>
          <p:grpSpPr>
            <a:xfrm>
              <a:off x="67670" y="357166"/>
              <a:ext cx="1013393" cy="6357982"/>
              <a:chOff x="0" y="714380"/>
              <a:chExt cx="928661" cy="6000768"/>
            </a:xfrm>
            <a:solidFill>
              <a:srgbClr val="00B0F0"/>
            </a:solidFill>
          </p:grpSpPr>
          <p:grpSp>
            <p:nvGrpSpPr>
              <p:cNvPr id="4" name="Group 18"/>
              <p:cNvGrpSpPr/>
              <p:nvPr/>
            </p:nvGrpSpPr>
            <p:grpSpPr>
              <a:xfrm>
                <a:off x="0" y="1285860"/>
                <a:ext cx="928661" cy="5429288"/>
                <a:chOff x="0" y="1285860"/>
                <a:chExt cx="876300" cy="5572140"/>
              </a:xfrm>
              <a:grpFill/>
            </p:grpSpPr>
            <p:pic>
              <p:nvPicPr>
                <p:cNvPr id="15" name="Picture 5" descr="C:\Documents and Settings\Saraa\Desktop\stat psd.gif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 t="26042" b="14583"/>
                <a:stretch>
                  <a:fillRect/>
                </a:stretch>
              </p:blipFill>
              <p:spPr bwMode="auto">
                <a:xfrm>
                  <a:off x="0" y="2786058"/>
                  <a:ext cx="876300" cy="4071942"/>
                </a:xfrm>
                <a:prstGeom prst="rect">
                  <a:avLst/>
                </a:prstGeom>
                <a:solidFill>
                  <a:srgbClr val="00B0F0"/>
                </a:solidFill>
              </p:spPr>
            </p:pic>
            <p:sp>
              <p:nvSpPr>
                <p:cNvPr id="16" name="Title 1"/>
                <p:cNvSpPr txBox="1">
                  <a:spLocks/>
                </p:cNvSpPr>
                <p:nvPr/>
              </p:nvSpPr>
              <p:spPr>
                <a:xfrm>
                  <a:off x="0" y="1285860"/>
                  <a:ext cx="876300" cy="1643074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vert="vert" lIns="91440" tIns="45720" rIns="91440" bIns="45720" rtlCol="0" anchor="ctr">
                  <a:normAutofit fontScale="70000" lnSpcReduction="20000"/>
                </a:bodyPr>
                <a:lstStyle/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Ms Huree" pitchFamily="2" charset="0"/>
                    <a:ea typeface="+mj-ea"/>
                    <a:cs typeface="+mj-cs"/>
                  </a:endParaRPr>
                </a:p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4400" dirty="0" smtClean="0">
                      <a:latin typeface="CMs Huree" pitchFamily="2" charset="0"/>
                      <a:ea typeface="+mj-ea"/>
                      <a:cs typeface="+mj-cs"/>
                    </a:rPr>
                    <a:t>    </a:t>
                  </a:r>
                  <a:r>
                    <a:rPr kumimoji="0" lang="en-US" sz="4400" b="0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rgbClr val="745800"/>
                      </a:solidFill>
                      <a:effectLst/>
                      <a:uLnTx/>
                      <a:uFillTx/>
                      <a:latin typeface="CMs Huree" pitchFamily="2" charset="0"/>
                      <a:ea typeface="+mj-ea"/>
                      <a:cs typeface="+mj-cs"/>
                    </a:rPr>
                    <a:t>Kibsoikoil</a:t>
                  </a:r>
                  <a:r>
                    <a:rPr kumimoji="0" lang="en-US" sz="4400" b="0" i="0" u="none" strike="noStrike" kern="1200" cap="none" spc="0" normalizeH="0" noProof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CMs Huree" pitchFamily="2" charset="0"/>
                      <a:ea typeface="+mj-ea"/>
                      <a:cs typeface="+mj-cs"/>
                    </a:rPr>
                    <a:t> </a:t>
                  </a:r>
                  <a:endParaRPr kumimoji="0" lang="en-US" sz="4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Ms Huree" pitchFamily="2" charset="0"/>
                    <a:ea typeface="+mj-ea"/>
                    <a:cs typeface="+mj-cs"/>
                  </a:endParaRPr>
                </a:p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Ms Ulaanbaatar" pitchFamily="2" charset="0"/>
                    <a:ea typeface="+mj-ea"/>
                    <a:cs typeface="+mj-cs"/>
                  </a:endParaRPr>
                </a:p>
              </p:txBody>
            </p:sp>
          </p:grpSp>
          <p:pic>
            <p:nvPicPr>
              <p:cNvPr id="14" name="Picture 13"/>
              <p:cNvPicPr>
                <a:picLocks noChangeAspect="1" noChangeArrowheads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 bwMode="auto">
              <a:xfrm>
                <a:off x="71406" y="714380"/>
                <a:ext cx="783949" cy="78579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9" name="Picture 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28596" y="5516563"/>
              <a:ext cx="310300" cy="627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cxnSp>
        <p:nvCxnSpPr>
          <p:cNvPr id="12" name="Straight Connector 11"/>
          <p:cNvCxnSpPr/>
          <p:nvPr/>
        </p:nvCxnSpPr>
        <p:spPr>
          <a:xfrm>
            <a:off x="1295400" y="685800"/>
            <a:ext cx="74676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pPr algn="r"/>
            <a:r>
              <a:rPr lang="mn-MN" sz="14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ХӨВСГӨЛ АЙМГИЙН СТАТИСТИКИЙН ХЭЛТЭС</a:t>
            </a:r>
            <a:endParaRPr lang="en-US" sz="1400" b="1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2"/>
          <p:cNvSpPr txBox="1">
            <a:spLocks/>
          </p:cNvSpPr>
          <p:nvPr/>
        </p:nvSpPr>
        <p:spPr bwMode="auto">
          <a:xfrm>
            <a:off x="974725" y="2189163"/>
            <a:ext cx="7840663" cy="322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11163" indent="-342900" algn="just" eaLnBrk="1" hangingPunct="1">
              <a:spcBef>
                <a:spcPts val="700"/>
              </a:spcBef>
              <a:buSzPct val="95000"/>
            </a:pPr>
            <a:r>
              <a:rPr lang="mn-MN" sz="2800" b="1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Эрхэм зорилго</a:t>
            </a:r>
            <a:r>
              <a:rPr lang="en-US" sz="2800" b="1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mn-MN" sz="2800" b="1" dirty="0">
              <a:solidFill>
                <a:srgbClr val="948A3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11163" indent="-342900" algn="just" eaLnBrk="1" hangingPunct="1">
              <a:spcBef>
                <a:spcPts val="700"/>
              </a:spcBef>
              <a:buSzPct val="95000"/>
            </a:pPr>
            <a:endParaRPr lang="en-US" sz="2800" b="1" dirty="0">
              <a:solidFill>
                <a:srgbClr val="948A3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algn="just" eaLnBrk="1" hangingPunct="1">
              <a:spcBef>
                <a:spcPts val="700"/>
              </a:spcBef>
              <a:buSzPct val="95000"/>
              <a:buFont typeface="Wingdings" pitchFamily="2" charset="2"/>
              <a:buNone/>
            </a:pPr>
            <a:r>
              <a:rPr lang="en-US" sz="24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Улс</a:t>
            </a:r>
            <a:r>
              <a:rPr lang="en-US" sz="24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mn-MN" sz="24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en-US" sz="24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рийн</a:t>
            </a:r>
            <a:r>
              <a:rPr lang="en-US" sz="24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аливаа</a:t>
            </a:r>
            <a:r>
              <a:rPr lang="en-US" sz="24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mn-MN" sz="24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en-US" sz="24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mn-MN" sz="24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өө</a:t>
            </a:r>
            <a:r>
              <a:rPr lang="en-US" sz="24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mn-MN" sz="24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en-US" sz="24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лд</a:t>
            </a:r>
            <a:r>
              <a:rPr lang="en-US" sz="24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автахг</a:t>
            </a:r>
            <a:r>
              <a:rPr lang="mn-MN" sz="24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en-US" sz="24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йгээр</a:t>
            </a:r>
            <a:r>
              <a:rPr lang="en-US" sz="24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эдийн</a:t>
            </a:r>
            <a:r>
              <a:rPr lang="en-US" sz="24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засаг</a:t>
            </a:r>
            <a:r>
              <a:rPr lang="en-US" sz="24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нийгэм</a:t>
            </a:r>
            <a:r>
              <a:rPr lang="en-US" sz="24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, х</a:t>
            </a:r>
            <a:r>
              <a:rPr lang="mn-MN" sz="24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en-US" sz="24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н </a:t>
            </a:r>
            <a:r>
              <a:rPr lang="en-US" sz="24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ам</a:t>
            </a:r>
            <a:r>
              <a:rPr lang="en-US" sz="24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з</a:t>
            </a:r>
            <a:r>
              <a:rPr lang="mn-MN" sz="24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en-US" sz="24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йн</a:t>
            </a:r>
            <a:r>
              <a:rPr lang="en-US" sz="24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талаархи</a:t>
            </a:r>
            <a:r>
              <a:rPr lang="en-US" sz="24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шинжлэх</a:t>
            </a:r>
            <a:r>
              <a:rPr lang="en-US" sz="24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ухааны</a:t>
            </a:r>
            <a:r>
              <a:rPr lang="en-US" sz="24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арга</a:t>
            </a:r>
            <a:r>
              <a:rPr lang="en-US" sz="24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з</a:t>
            </a:r>
            <a:r>
              <a:rPr lang="mn-MN" sz="24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en-US" sz="24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йгээр</a:t>
            </a:r>
            <a:r>
              <a:rPr lang="en-US" sz="24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тооцсон</a:t>
            </a:r>
            <a:r>
              <a:rPr lang="en-US" sz="24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статистикийн</a:t>
            </a:r>
            <a:r>
              <a:rPr lang="en-US" sz="24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n-MN" sz="24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en-US" sz="24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нэн</a:t>
            </a:r>
            <a:r>
              <a:rPr lang="en-US" sz="24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бодит</a:t>
            </a:r>
            <a:r>
              <a:rPr lang="en-US" sz="24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мэдээлэл</a:t>
            </a:r>
            <a:r>
              <a:rPr lang="en-US" sz="24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судалгаагаар</a:t>
            </a:r>
            <a:r>
              <a:rPr lang="en-US" sz="24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mn-MN" sz="24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en-US" sz="24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р, </a:t>
            </a:r>
            <a:r>
              <a:rPr lang="en-US" sz="24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засаг</a:t>
            </a:r>
            <a:r>
              <a:rPr lang="en-US" sz="24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иргэн</a:t>
            </a:r>
            <a:r>
              <a:rPr lang="en-US" sz="24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байгууллагад</a:t>
            </a:r>
            <a:r>
              <a:rPr lang="en-US" sz="24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адил</a:t>
            </a:r>
            <a:r>
              <a:rPr lang="en-US" sz="24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тэгш</a:t>
            </a:r>
            <a:r>
              <a:rPr lang="en-US" sz="24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үйлчлэхэд</a:t>
            </a:r>
            <a:r>
              <a:rPr lang="en-US" sz="24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оршино</a:t>
            </a:r>
            <a:r>
              <a:rPr lang="mn-MN" sz="2400" dirty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948A3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"/>
          <p:cNvSpPr txBox="1">
            <a:spLocks/>
          </p:cNvSpPr>
          <p:nvPr/>
        </p:nvSpPr>
        <p:spPr bwMode="auto">
          <a:xfrm>
            <a:off x="1103313" y="1190625"/>
            <a:ext cx="7634287" cy="130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mn-MN" sz="3200" b="1" dirty="0" smtClean="0">
                <a:solidFill>
                  <a:srgbClr val="948A30"/>
                </a:solidFill>
                <a:latin typeface="Times New Roman" pitchFamily="18" charset="0"/>
                <a:cs typeface="Times New Roman" pitchFamily="18" charset="0"/>
              </a:rPr>
              <a:t>Хөвсгөл аймгийн Статистикийн хэлтэс</a:t>
            </a:r>
            <a:endParaRPr lang="en-US" sz="3200" b="1" dirty="0">
              <a:solidFill>
                <a:srgbClr val="948A3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9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67670" y="357166"/>
            <a:ext cx="1013393" cy="6357982"/>
            <a:chOff x="67670" y="357166"/>
            <a:chExt cx="1013393" cy="6357982"/>
          </a:xfrm>
        </p:grpSpPr>
        <p:grpSp>
          <p:nvGrpSpPr>
            <p:cNvPr id="3" name="Group 20"/>
            <p:cNvGrpSpPr/>
            <p:nvPr/>
          </p:nvGrpSpPr>
          <p:grpSpPr>
            <a:xfrm>
              <a:off x="67670" y="357166"/>
              <a:ext cx="1013393" cy="6357982"/>
              <a:chOff x="0" y="714380"/>
              <a:chExt cx="928661" cy="6000768"/>
            </a:xfrm>
            <a:solidFill>
              <a:srgbClr val="00B0F0"/>
            </a:solidFill>
          </p:grpSpPr>
          <p:grpSp>
            <p:nvGrpSpPr>
              <p:cNvPr id="4" name="Group 18"/>
              <p:cNvGrpSpPr/>
              <p:nvPr/>
            </p:nvGrpSpPr>
            <p:grpSpPr>
              <a:xfrm>
                <a:off x="0" y="1285860"/>
                <a:ext cx="928661" cy="5429288"/>
                <a:chOff x="0" y="1285860"/>
                <a:chExt cx="876300" cy="5572140"/>
              </a:xfrm>
              <a:grpFill/>
            </p:grpSpPr>
            <p:pic>
              <p:nvPicPr>
                <p:cNvPr id="15" name="Picture 5" descr="C:\Documents and Settings\Saraa\Desktop\stat psd.gif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 t="26042" b="14583"/>
                <a:stretch>
                  <a:fillRect/>
                </a:stretch>
              </p:blipFill>
              <p:spPr bwMode="auto">
                <a:xfrm>
                  <a:off x="0" y="2786058"/>
                  <a:ext cx="876300" cy="4071942"/>
                </a:xfrm>
                <a:prstGeom prst="rect">
                  <a:avLst/>
                </a:prstGeom>
                <a:solidFill>
                  <a:srgbClr val="00B0F0"/>
                </a:solidFill>
              </p:spPr>
            </p:pic>
            <p:sp>
              <p:nvSpPr>
                <p:cNvPr id="16" name="Title 1"/>
                <p:cNvSpPr txBox="1">
                  <a:spLocks/>
                </p:cNvSpPr>
                <p:nvPr/>
              </p:nvSpPr>
              <p:spPr>
                <a:xfrm>
                  <a:off x="0" y="1285860"/>
                  <a:ext cx="876300" cy="1643074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vert="vert" lIns="91440" tIns="45720" rIns="91440" bIns="45720" rtlCol="0" anchor="ctr">
                  <a:normAutofit fontScale="70000" lnSpcReduction="20000"/>
                </a:bodyPr>
                <a:lstStyle/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Ms Huree" pitchFamily="2" charset="0"/>
                    <a:ea typeface="+mj-ea"/>
                    <a:cs typeface="+mj-cs"/>
                  </a:endParaRPr>
                </a:p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4400" dirty="0" smtClean="0">
                      <a:latin typeface="CMs Huree" pitchFamily="2" charset="0"/>
                      <a:ea typeface="+mj-ea"/>
                      <a:cs typeface="+mj-cs"/>
                    </a:rPr>
                    <a:t>    </a:t>
                  </a:r>
                  <a:r>
                    <a:rPr kumimoji="0" lang="en-US" sz="4400" b="0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rgbClr val="745800"/>
                      </a:solidFill>
                      <a:effectLst/>
                      <a:uLnTx/>
                      <a:uFillTx/>
                      <a:latin typeface="CMs Huree" pitchFamily="2" charset="0"/>
                      <a:ea typeface="+mj-ea"/>
                      <a:cs typeface="+mj-cs"/>
                    </a:rPr>
                    <a:t>Kibsoikoil</a:t>
                  </a:r>
                  <a:r>
                    <a:rPr kumimoji="0" lang="en-US" sz="4400" b="0" i="0" u="none" strike="noStrike" kern="1200" cap="none" spc="0" normalizeH="0" noProof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CMs Huree" pitchFamily="2" charset="0"/>
                      <a:ea typeface="+mj-ea"/>
                      <a:cs typeface="+mj-cs"/>
                    </a:rPr>
                    <a:t> </a:t>
                  </a:r>
                  <a:endParaRPr kumimoji="0" lang="en-US" sz="4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Ms Huree" pitchFamily="2" charset="0"/>
                    <a:ea typeface="+mj-ea"/>
                    <a:cs typeface="+mj-cs"/>
                  </a:endParaRPr>
                </a:p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Ms Ulaanbaatar" pitchFamily="2" charset="0"/>
                    <a:ea typeface="+mj-ea"/>
                    <a:cs typeface="+mj-cs"/>
                  </a:endParaRPr>
                </a:p>
              </p:txBody>
            </p:sp>
          </p:grpSp>
          <p:pic>
            <p:nvPicPr>
              <p:cNvPr id="14" name="Picture 13"/>
              <p:cNvPicPr>
                <a:picLocks noChangeAspect="1" noChangeArrowheads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 bwMode="auto">
              <a:xfrm>
                <a:off x="71406" y="714380"/>
                <a:ext cx="783949" cy="78579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9" name="Picture 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28596" y="5516563"/>
              <a:ext cx="310300" cy="627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cxnSp>
        <p:nvCxnSpPr>
          <p:cNvPr id="12" name="Straight Connector 11"/>
          <p:cNvCxnSpPr/>
          <p:nvPr/>
        </p:nvCxnSpPr>
        <p:spPr>
          <a:xfrm>
            <a:off x="1295400" y="685800"/>
            <a:ext cx="74676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pPr algn="r"/>
            <a:r>
              <a:rPr lang="mn-MN" sz="14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ХӨВСГӨЛ АЙМГИЙН СТАТИСТИКИЙН ХЭЛТЭС</a:t>
            </a:r>
            <a:endParaRPr lang="en-US" sz="1400" b="1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"/>
          <p:cNvSpPr txBox="1">
            <a:spLocks/>
          </p:cNvSpPr>
          <p:nvPr/>
        </p:nvSpPr>
        <p:spPr>
          <a:xfrm>
            <a:off x="1173163" y="668338"/>
            <a:ext cx="7397750" cy="841375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n-MN" sz="2800" b="1" i="0" u="none" strike="noStrike" kern="1200" cap="none" spc="0" normalizeH="0" baseline="0" noProof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Статистикийн мэдээллийн тогтолцоо</a:t>
            </a:r>
            <a:br>
              <a:rPr kumimoji="0" lang="mn-MN" sz="2800" b="1" i="0" u="none" strike="noStrike" kern="1200" cap="none" spc="0" normalizeH="0" baseline="0" noProof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mn-MN" sz="3200" b="1" i="0" u="none" strike="noStrike" kern="1200" cap="none" spc="0" normalizeH="0" baseline="0" noProof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mn-MN" sz="2400" b="0" i="0" u="none" strike="noStrike" kern="1200" cap="none" spc="0" normalizeH="0" baseline="0" noProof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“Статистикийн тухай” хуульд зааснаар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948A3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830858" y="1895297"/>
            <a:ext cx="5985733" cy="4133949"/>
            <a:chOff x="1888008" y="1742897"/>
            <a:chExt cx="5985733" cy="4133949"/>
          </a:xfrm>
        </p:grpSpPr>
        <p:sp>
          <p:nvSpPr>
            <p:cNvPr id="20" name="Rounded Rectangle 19"/>
            <p:cNvSpPr/>
            <p:nvPr/>
          </p:nvSpPr>
          <p:spPr>
            <a:xfrm>
              <a:off x="1923576" y="2986585"/>
              <a:ext cx="5626100" cy="49360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mn-MN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en-US" dirty="0" err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үн</a:t>
              </a:r>
              <a:r>
                <a:rPr lang="en-US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ам</a:t>
              </a:r>
              <a:r>
                <a:rPr lang="en-US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dirty="0" err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нийгмийн</a:t>
              </a:r>
              <a:r>
                <a:rPr lang="en-US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статистикийн</a:t>
              </a:r>
              <a:r>
                <a:rPr lang="en-US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үзүүлэлт</a:t>
              </a:r>
              <a:r>
                <a:rPr lang="en-US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(16) </a:t>
              </a:r>
            </a:p>
            <a:p>
              <a:pPr algn="ctr" eaLnBrk="1" hangingPunct="1">
                <a:defRPr/>
              </a:pPr>
              <a:endPara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1943266" y="3565936"/>
              <a:ext cx="5562601" cy="76675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mn-MN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Ү</a:t>
              </a:r>
              <a:r>
                <a:rPr lang="en-US" dirty="0" err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йлдвэрлэл</a:t>
              </a:r>
              <a:r>
                <a:rPr lang="en-US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dirty="0" err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шинжлэх</a:t>
              </a:r>
              <a:r>
                <a:rPr lang="en-US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ухаан</a:t>
              </a:r>
              <a:r>
                <a:rPr lang="en-US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dirty="0" err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технологийн</a:t>
              </a:r>
              <a:r>
                <a:rPr lang="en-US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статистикийн</a:t>
              </a:r>
              <a:r>
                <a:rPr lang="en-US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үзүүлэлт</a:t>
              </a:r>
              <a:r>
                <a:rPr lang="en-US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(13)</a:t>
              </a:r>
            </a:p>
            <a:p>
              <a:pPr eaLnBrk="1" hangingPunct="1">
                <a:defRPr/>
              </a:pPr>
              <a:endPara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1962624" y="4409205"/>
              <a:ext cx="5600701" cy="670333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mn-MN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Ш</a:t>
              </a:r>
              <a:r>
                <a:rPr lang="en-US" dirty="0" err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үүхийн</a:t>
              </a:r>
              <a:r>
                <a:rPr lang="en-US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статистикийн</a:t>
              </a:r>
              <a:r>
                <a:rPr lang="en-US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үзүүлэлт</a:t>
              </a:r>
              <a:r>
                <a:rPr lang="en-US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(5)</a:t>
              </a: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1961036" y="5180698"/>
              <a:ext cx="5626101" cy="696148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mn-MN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en-US" dirty="0" err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үрээлэн</a:t>
              </a:r>
              <a:r>
                <a:rPr lang="en-US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байгаа</a:t>
              </a:r>
              <a:r>
                <a:rPr lang="en-US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орчны</a:t>
              </a:r>
              <a:r>
                <a:rPr lang="en-US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статистикийн</a:t>
              </a:r>
              <a:r>
                <a:rPr lang="en-US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үзүүлэлт</a:t>
              </a:r>
              <a:r>
                <a:rPr lang="en-US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(5)</a:t>
              </a: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1902608" y="2305998"/>
              <a:ext cx="5626100" cy="586015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mn-MN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М</a:t>
              </a:r>
              <a:r>
                <a:rPr lang="en-US" dirty="0" err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акро</a:t>
              </a:r>
              <a:r>
                <a:rPr lang="en-US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эдийн</a:t>
              </a:r>
              <a:r>
                <a:rPr lang="en-US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засгийн</a:t>
              </a:r>
              <a:r>
                <a:rPr lang="en-US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статистикийн</a:t>
              </a:r>
              <a:r>
                <a:rPr lang="en-US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үзүүлэлт</a:t>
              </a:r>
              <a:r>
                <a:rPr lang="en-US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(9) </a:t>
              </a: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1888008" y="1742897"/>
              <a:ext cx="5985733" cy="468047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eaLnBrk="1" hangingPunct="1">
                <a:defRPr/>
              </a:pPr>
              <a:r>
                <a:rPr lang="mn-MN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Албан ёсны статистикийн мэдээллийн үзүүлэлт</a:t>
              </a:r>
            </a:p>
            <a:p>
              <a:pPr eaLnBrk="1" hangingPunct="1">
                <a:buFont typeface="Wingdings" pitchFamily="2" charset="2"/>
                <a:buChar char="q"/>
                <a:defRPr/>
              </a:pPr>
              <a:endPara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eaLnBrk="1" hangingPunct="1">
                <a:defRPr/>
              </a:pPr>
              <a:endPara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67670" y="357166"/>
            <a:ext cx="1013393" cy="6357982"/>
            <a:chOff x="67670" y="357166"/>
            <a:chExt cx="1013393" cy="6357982"/>
          </a:xfrm>
        </p:grpSpPr>
        <p:grpSp>
          <p:nvGrpSpPr>
            <p:cNvPr id="3" name="Group 20"/>
            <p:cNvGrpSpPr/>
            <p:nvPr/>
          </p:nvGrpSpPr>
          <p:grpSpPr>
            <a:xfrm>
              <a:off x="67670" y="357166"/>
              <a:ext cx="1013393" cy="6357982"/>
              <a:chOff x="0" y="714380"/>
              <a:chExt cx="928661" cy="6000768"/>
            </a:xfrm>
            <a:solidFill>
              <a:srgbClr val="00B0F0"/>
            </a:solidFill>
          </p:grpSpPr>
          <p:grpSp>
            <p:nvGrpSpPr>
              <p:cNvPr id="4" name="Group 18"/>
              <p:cNvGrpSpPr/>
              <p:nvPr/>
            </p:nvGrpSpPr>
            <p:grpSpPr>
              <a:xfrm>
                <a:off x="0" y="1285860"/>
                <a:ext cx="928661" cy="5429288"/>
                <a:chOff x="0" y="1285860"/>
                <a:chExt cx="876300" cy="5572140"/>
              </a:xfrm>
              <a:grpFill/>
            </p:grpSpPr>
            <p:pic>
              <p:nvPicPr>
                <p:cNvPr id="15" name="Picture 5" descr="C:\Documents and Settings\Saraa\Desktop\stat psd.gif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 t="26042" b="14583"/>
                <a:stretch>
                  <a:fillRect/>
                </a:stretch>
              </p:blipFill>
              <p:spPr bwMode="auto">
                <a:xfrm>
                  <a:off x="0" y="2786058"/>
                  <a:ext cx="876300" cy="4071942"/>
                </a:xfrm>
                <a:prstGeom prst="rect">
                  <a:avLst/>
                </a:prstGeom>
                <a:solidFill>
                  <a:srgbClr val="00B0F0"/>
                </a:solidFill>
              </p:spPr>
            </p:pic>
            <p:sp>
              <p:nvSpPr>
                <p:cNvPr id="16" name="Title 1"/>
                <p:cNvSpPr txBox="1">
                  <a:spLocks/>
                </p:cNvSpPr>
                <p:nvPr/>
              </p:nvSpPr>
              <p:spPr>
                <a:xfrm>
                  <a:off x="0" y="1285860"/>
                  <a:ext cx="876300" cy="1643074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vert="vert" lIns="91440" tIns="45720" rIns="91440" bIns="45720" rtlCol="0" anchor="ctr">
                  <a:normAutofit fontScale="70000" lnSpcReduction="20000"/>
                </a:bodyPr>
                <a:lstStyle/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Ms Huree" pitchFamily="2" charset="0"/>
                    <a:ea typeface="+mj-ea"/>
                    <a:cs typeface="+mj-cs"/>
                  </a:endParaRPr>
                </a:p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4400" dirty="0" smtClean="0">
                      <a:latin typeface="CMs Huree" pitchFamily="2" charset="0"/>
                      <a:ea typeface="+mj-ea"/>
                      <a:cs typeface="+mj-cs"/>
                    </a:rPr>
                    <a:t>    </a:t>
                  </a:r>
                  <a:r>
                    <a:rPr kumimoji="0" lang="en-US" sz="4400" b="0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rgbClr val="745800"/>
                      </a:solidFill>
                      <a:effectLst/>
                      <a:uLnTx/>
                      <a:uFillTx/>
                      <a:latin typeface="CMs Huree" pitchFamily="2" charset="0"/>
                      <a:ea typeface="+mj-ea"/>
                      <a:cs typeface="+mj-cs"/>
                    </a:rPr>
                    <a:t>Kibsoikoil</a:t>
                  </a:r>
                  <a:r>
                    <a:rPr kumimoji="0" lang="en-US" sz="4400" b="0" i="0" u="none" strike="noStrike" kern="1200" cap="none" spc="0" normalizeH="0" noProof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CMs Huree" pitchFamily="2" charset="0"/>
                      <a:ea typeface="+mj-ea"/>
                      <a:cs typeface="+mj-cs"/>
                    </a:rPr>
                    <a:t> </a:t>
                  </a:r>
                  <a:endParaRPr kumimoji="0" lang="en-US" sz="4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Ms Huree" pitchFamily="2" charset="0"/>
                    <a:ea typeface="+mj-ea"/>
                    <a:cs typeface="+mj-cs"/>
                  </a:endParaRPr>
                </a:p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Ms Ulaanbaatar" pitchFamily="2" charset="0"/>
                    <a:ea typeface="+mj-ea"/>
                    <a:cs typeface="+mj-cs"/>
                  </a:endParaRPr>
                </a:p>
              </p:txBody>
            </p:sp>
          </p:grpSp>
          <p:pic>
            <p:nvPicPr>
              <p:cNvPr id="14" name="Picture 13"/>
              <p:cNvPicPr>
                <a:picLocks noChangeAspect="1" noChangeArrowheads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 bwMode="auto">
              <a:xfrm>
                <a:off x="71406" y="714380"/>
                <a:ext cx="783949" cy="78579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9" name="Picture 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28596" y="5516563"/>
              <a:ext cx="310300" cy="627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cxnSp>
        <p:nvCxnSpPr>
          <p:cNvPr id="12" name="Straight Connector 11"/>
          <p:cNvCxnSpPr/>
          <p:nvPr/>
        </p:nvCxnSpPr>
        <p:spPr>
          <a:xfrm>
            <a:off x="1295400" y="685800"/>
            <a:ext cx="74676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pPr algn="r"/>
            <a:r>
              <a:rPr lang="mn-MN" sz="14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ХӨВСГӨЛ АЙМГИЙН СТАТИСТИКИЙН ХЭЛТЭС</a:t>
            </a:r>
            <a:endParaRPr lang="en-US" sz="1400" b="1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1327150" y="496888"/>
            <a:ext cx="7288213" cy="63658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n-MN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4. Улсын хэмжээний тооллого, судалгаа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948A3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Rectangle 5"/>
          <p:cNvSpPr txBox="1">
            <a:spLocks noChangeArrowheads="1"/>
          </p:cNvSpPr>
          <p:nvPr/>
        </p:nvSpPr>
        <p:spPr>
          <a:xfrm>
            <a:off x="846138" y="1146175"/>
            <a:ext cx="8162925" cy="5518150"/>
          </a:xfrm>
          <a:prstGeom prst="rect">
            <a:avLst/>
          </a:prstGeom>
          <a:extLst>
            <a:ext uri="{909E8E84-426E-40DD-AFC4-6F175D3DCCD1}"/>
            <a:ext uri="{91240B29-F687-4F45-9708-019B960494DF}"/>
          </a:extLst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mn-M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Статистикийн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тухай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”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хуулинд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заасан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түүвэр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судалгаа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тооллогыг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тодорхой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давтамжтайгаар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явуул</a:t>
            </a:r>
            <a:r>
              <a:rPr kumimoji="0" lang="mn-M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ж байна. Үүнд:</a:t>
            </a:r>
            <a:r>
              <a:rPr kumimoji="0" lang="mn-M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948A3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5715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38649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mn-MN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Х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vн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ам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орон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сууцны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улсын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 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ээлжит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тооллогыг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10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жил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тутам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завсрын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тооллогыг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5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жил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тутам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;</a:t>
            </a:r>
          </a:p>
          <a:p>
            <a:pPr marL="5715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38649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mn-MN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Хөдөө аж ахуйн тооллогыг 10 жил тутам,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завсрын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тооллогыг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5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жил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тутам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;</a:t>
            </a:r>
            <a:r>
              <a:rPr kumimoji="0" lang="mn-MN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/2012 онд орсон өөрчлөлт/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948A3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5715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38649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Салбар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хоорондын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тэнцэл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нөөц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ашиглалтын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хүснэгт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(5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жил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тутам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</a:t>
            </a:r>
          </a:p>
          <a:p>
            <a:pPr marL="5715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38649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Мал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тэжээвэр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амьтдын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тооллого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жил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тутам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</a:t>
            </a:r>
          </a:p>
          <a:p>
            <a:pPr marL="5715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38649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mn-MN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Ө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рхийн </a:t>
            </a:r>
            <a:r>
              <a:rPr kumimoji="0" lang="mn-MN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нийгэм, эдийн засгийн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судалгааг улирал тутам;</a:t>
            </a:r>
            <a:endParaRPr kumimoji="0" lang="mn-MN" sz="1800" b="0" i="0" u="none" strike="noStrike" kern="1200" cap="none" spc="0" normalizeH="0" baseline="0" noProof="0" dirty="0" smtClean="0">
              <a:ln>
                <a:noFill/>
              </a:ln>
              <a:solidFill>
                <a:srgbClr val="948A3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5715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38649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mn-MN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Нийгмийн үзүүлэлтийн түүпвэр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судалгаа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(5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жил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тутам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</a:t>
            </a:r>
          </a:p>
          <a:p>
            <a:pPr marL="5715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38649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Хүн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амын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ажил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эрхлэлтийн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түүвэр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судалгаа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улирал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тутам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</a:t>
            </a:r>
          </a:p>
          <a:p>
            <a:pPr marL="5715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38649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Аж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ахуйн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нэгжийн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судалгаа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(5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жил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тутам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</a:t>
            </a:r>
          </a:p>
          <a:p>
            <a:pPr marL="5715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38649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Хашаа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худаг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тэжээлийн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тооллого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(3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жил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тутам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</a:t>
            </a:r>
          </a:p>
          <a:p>
            <a:pPr marL="5715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38649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Цаг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ашиглалтын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түүвэр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судалгаа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(4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жил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тутам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улирлаар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3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</a:t>
            </a:r>
            <a:endParaRPr kumimoji="0" lang="mn-MN" sz="1800" b="0" i="0" u="none" strike="noStrike" kern="1200" cap="none" spc="0" normalizeH="0" baseline="0" noProof="0" dirty="0" smtClean="0">
              <a:ln>
                <a:noFill/>
              </a:ln>
              <a:solidFill>
                <a:srgbClr val="948A3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5715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38649"/>
              </a:buClr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948A3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756</Words>
  <Application>Microsoft Office PowerPoint</Application>
  <PresentationFormat>On-screen Show (4:3)</PresentationFormat>
  <Paragraphs>138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ХӨВСГӨЛ АЙМГИЙН СТАТИСТИКИЙН ХЭЛТЭС</vt:lpstr>
      <vt:lpstr>ХӨВСГӨЛ АЙМГИЙН СТАТИСТИКИЙН ХЭЛТЭС</vt:lpstr>
      <vt:lpstr>ХӨВСГӨЛ АЙМГИЙН СТАТИСТИКИЙН ХЭЛТЭС</vt:lpstr>
      <vt:lpstr>ХӨВСГӨЛ АЙМГИЙН СТАТИСТИКИЙН ХЭЛТЭС</vt:lpstr>
      <vt:lpstr>ХӨВСГӨЛ АЙМГИЙН СТАТИСТИКИЙН ХЭЛТЭС</vt:lpstr>
      <vt:lpstr>ХӨВСГӨЛ АЙМГИЙН СТАТИСТИКИЙН ХЭЛТЭС</vt:lpstr>
      <vt:lpstr>ХӨВСГӨЛ АЙМГИЙН СТАТИСТИКИЙН ХЭЛТЭС</vt:lpstr>
      <vt:lpstr>ХӨВСГӨЛ АЙМГИЙН СТАТИСТИКИЙН ХЭЛТЭС</vt:lpstr>
      <vt:lpstr>ХӨВСГӨЛ АЙМГИЙН СТАТИСТИКИЙН ХЭЛТЭС</vt:lpstr>
      <vt:lpstr>ХӨВСГӨЛ АЙМГИЙН СТАТИСТИКИЙН ХЭЛТЭС</vt:lpstr>
      <vt:lpstr>ХӨВСГӨЛ АЙМГИЙН СТАТИСТИКИЙН ХЭЛТЭС</vt:lpstr>
      <vt:lpstr>ХӨВСГӨЛ АЙМГИЙН СТАТИСТИКИЙН ХЭЛТЭС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Sarmandakh</cp:lastModifiedBy>
  <cp:revision>53</cp:revision>
  <dcterms:created xsi:type="dcterms:W3CDTF">2006-08-16T00:00:00Z</dcterms:created>
  <dcterms:modified xsi:type="dcterms:W3CDTF">2014-02-23T03:37:29Z</dcterms:modified>
</cp:coreProperties>
</file>