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sldIdLst>
    <p:sldId id="257" r:id="rId4"/>
    <p:sldId id="328" r:id="rId5"/>
    <p:sldId id="329" r:id="rId6"/>
    <p:sldId id="336" r:id="rId7"/>
    <p:sldId id="326" r:id="rId8"/>
    <p:sldId id="327" r:id="rId9"/>
    <p:sldId id="334" r:id="rId10"/>
    <p:sldId id="335" r:id="rId11"/>
    <p:sldId id="332" r:id="rId12"/>
    <p:sldId id="333" r:id="rId13"/>
    <p:sldId id="337" r:id="rId14"/>
    <p:sldId id="33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9" autoAdjust="0"/>
    <p:restoredTop sz="94660"/>
  </p:normalViewPr>
  <p:slideViewPr>
    <p:cSldViewPr>
      <p:cViewPr varScale="1">
        <p:scale>
          <a:sx n="107" d="100"/>
          <a:sy n="107" d="100"/>
        </p:scale>
        <p:origin x="-4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D:\Ctatistik\Taniltsuulga\2016-2016%20taniltsuulga\3%20sariin%20taniltsuulg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badamgarav\Desktop\desk\terry\Taniltsuulga%20EMG_POLICE%202016\taniltsuulga\2016_tanil%20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badamgarav\Desktop\desk\terry\Taniltsuulga%20EMG_POLICE%202016\taniltsuulga\2016_tanil%20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badamgarav\Desktop\desk\terry\Taniltsuulga%20EMG_POLICE%202016\taniltsuulga\2016_tanil%203.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D:\Ctatistik\Taniltsuulga\2016-2016%20taniltsuulga\3%20sariin%20taniltsuulga.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oleObject" Target="file:///C:\Users\badamgarav\Desktop\desk\terry\Taniltsuulga%20EMG_POLICE%202016\taniltsuulga\2016_tanil%20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adamgarav\Desktop\desk\terry\Taniltsuulga%20EMG_POLICE%202016\taniltsuulga\2016_tanil%20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adamgarav\Desktop\desk\terry\Taniltsuulga%20EMG_POLICE%202016\taniltsuulga\2016_tanil%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latin typeface="Arial" pitchFamily="34" charset="0"/>
                <a:cs typeface="Arial" pitchFamily="34" charset="0"/>
              </a:defRPr>
            </a:pPr>
            <a:r>
              <a:rPr lang="mn-MN" sz="800">
                <a:latin typeface="Arial" pitchFamily="34" charset="0"/>
                <a:cs typeface="Arial" pitchFamily="34" charset="0"/>
              </a:rPr>
              <a:t>Хэрэглээний бараа үйлчилгээний үнийн өөрчлөлтийн хувь,        </a:t>
            </a:r>
            <a:r>
              <a:rPr lang="mn-MN" sz="800" baseline="0">
                <a:latin typeface="Arial" pitchFamily="34" charset="0"/>
                <a:cs typeface="Arial" pitchFamily="34" charset="0"/>
              </a:rPr>
              <a:t>         </a:t>
            </a:r>
            <a:r>
              <a:rPr lang="mn-MN" sz="800">
                <a:latin typeface="Arial" pitchFamily="34" charset="0"/>
                <a:cs typeface="Arial" pitchFamily="34" charset="0"/>
              </a:rPr>
              <a:t>өмнөх онтой харьцуулсанаар</a:t>
            </a:r>
          </a:p>
        </c:rich>
      </c:tx>
      <c:layout/>
      <c:overlay val="0"/>
    </c:title>
    <c:autoTitleDeleted val="0"/>
    <c:plotArea>
      <c:layout/>
      <c:pieChart>
        <c:varyColors val="1"/>
        <c:ser>
          <c:idx val="0"/>
          <c:order val="0"/>
          <c:tx>
            <c:strRef>
              <c:f>'une (3)'!$AR$6</c:f>
              <c:strCache>
                <c:ptCount val="1"/>
                <c:pt idx="0">
                  <c:v>Хэрэглээний бараа үйлчилгээний үнийн өөрчлөлтийн хувь, өмнөх онтой харьцуулсанаар</c:v>
                </c:pt>
              </c:strCache>
            </c:strRef>
          </c:tx>
          <c:cat>
            <c:multiLvlStrRef>
              <c:f>'une (3)'!$AQ$7:$AQ$18</c:f>
            </c:multiLvlStrRef>
          </c:cat>
          <c:val>
            <c:numRef>
              <c:f>'une (3)'!$AR$7:$AR$18</c:f>
            </c:numRef>
          </c:val>
        </c:ser>
        <c:dLbls>
          <c:showLegendKey val="0"/>
          <c:showVal val="0"/>
          <c:showCatName val="0"/>
          <c:showSerName val="0"/>
          <c:showPercent val="1"/>
          <c:showBubbleSize val="0"/>
          <c:showLeaderLines val="0"/>
        </c:dLbls>
        <c:firstSliceAng val="0"/>
      </c:pieChart>
    </c:plotArea>
    <c:legend>
      <c:legendPos val="r"/>
      <c:layout/>
      <c:overlay val="0"/>
      <c:txPr>
        <a:bodyPr/>
        <a:lstStyle/>
        <a:p>
          <a:pPr>
            <a:defRPr sz="6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mn-MN" sz="1400" b="0" i="0" baseline="0" dirty="0" smtClean="0">
                <a:effectLst/>
                <a:latin typeface="Arial" pitchFamily="34" charset="0"/>
                <a:cs typeface="Arial" pitchFamily="34" charset="0"/>
              </a:rPr>
              <a:t>Төрөлт, </a:t>
            </a:r>
            <a:r>
              <a:rPr lang="mn-MN" sz="1400" b="0" i="0" baseline="0" dirty="0">
                <a:effectLst/>
                <a:latin typeface="Arial" pitchFamily="34" charset="0"/>
                <a:cs typeface="Arial" pitchFamily="34" charset="0"/>
              </a:rPr>
              <a:t>нас баралт жил бүрийн эхний </a:t>
            </a:r>
            <a:r>
              <a:rPr lang="en-US" sz="1400" b="0" i="0" baseline="0" dirty="0">
                <a:effectLst/>
                <a:latin typeface="Arial" pitchFamily="34" charset="0"/>
                <a:cs typeface="Arial" pitchFamily="34" charset="0"/>
              </a:rPr>
              <a:t>3</a:t>
            </a:r>
            <a:r>
              <a:rPr lang="mn-MN" sz="1400" b="0" i="0" baseline="0" dirty="0">
                <a:effectLst/>
                <a:latin typeface="Arial" pitchFamily="34" charset="0"/>
                <a:cs typeface="Arial" pitchFamily="34" charset="0"/>
              </a:rPr>
              <a:t> сараар</a:t>
            </a:r>
            <a:endParaRPr lang="en-US" sz="1400" dirty="0">
              <a:effectLst/>
              <a:latin typeface="Arial" pitchFamily="34" charset="0"/>
              <a:cs typeface="Arial" pitchFamily="34" charset="0"/>
            </a:endParaRPr>
          </a:p>
        </c:rich>
      </c:tx>
      <c:layout/>
      <c:overlay val="0"/>
    </c:title>
    <c:autoTitleDeleted val="0"/>
    <c:plotArea>
      <c:layout>
        <c:manualLayout>
          <c:layoutTarget val="inner"/>
          <c:xMode val="edge"/>
          <c:yMode val="edge"/>
          <c:x val="4.0798974564355835E-2"/>
          <c:y val="0.24934285198439704"/>
          <c:w val="0.92520187996534764"/>
          <c:h val="0.53904698431926346"/>
        </c:manualLayout>
      </c:layout>
      <c:barChart>
        <c:barDir val="col"/>
        <c:grouping val="clustered"/>
        <c:varyColors val="0"/>
        <c:ser>
          <c:idx val="0"/>
          <c:order val="0"/>
          <c:tx>
            <c:strRef>
              <c:f>'ervvl mend (2)'!$C$59</c:f>
              <c:strCache>
                <c:ptCount val="1"/>
                <c:pt idx="0">
                  <c:v>Àìüä òºðñºí õ¿¿õýä</c:v>
                </c:pt>
              </c:strCache>
            </c:strRef>
          </c:tx>
          <c:invertIfNegative val="0"/>
          <c:cat>
            <c:numRef>
              <c:f>'ervvl mend (2)'!$B$60:$B$64</c:f>
              <c:numCache>
                <c:formatCode>General</c:formatCode>
                <c:ptCount val="5"/>
                <c:pt idx="0">
                  <c:v>2012</c:v>
                </c:pt>
                <c:pt idx="1">
                  <c:v>2013</c:v>
                </c:pt>
                <c:pt idx="2">
                  <c:v>2014</c:v>
                </c:pt>
                <c:pt idx="3">
                  <c:v>2015</c:v>
                </c:pt>
                <c:pt idx="4">
                  <c:v>2016</c:v>
                </c:pt>
              </c:numCache>
            </c:numRef>
          </c:cat>
          <c:val>
            <c:numRef>
              <c:f>'ervvl mend (2)'!$C$60:$C$64</c:f>
              <c:numCache>
                <c:formatCode>General</c:formatCode>
                <c:ptCount val="5"/>
                <c:pt idx="0">
                  <c:v>826</c:v>
                </c:pt>
                <c:pt idx="1">
                  <c:v>862</c:v>
                </c:pt>
                <c:pt idx="2">
                  <c:v>811</c:v>
                </c:pt>
                <c:pt idx="3">
                  <c:v>811</c:v>
                </c:pt>
                <c:pt idx="4">
                  <c:v>752</c:v>
                </c:pt>
              </c:numCache>
            </c:numRef>
          </c:val>
        </c:ser>
        <c:ser>
          <c:idx val="1"/>
          <c:order val="1"/>
          <c:tx>
            <c:strRef>
              <c:f>'ervvl mend (2)'!$D$59</c:f>
              <c:strCache>
                <c:ptCount val="1"/>
                <c:pt idx="0">
                  <c:v>Нас баралт</c:v>
                </c:pt>
              </c:strCache>
            </c:strRef>
          </c:tx>
          <c:invertIfNegative val="0"/>
          <c:cat>
            <c:numRef>
              <c:f>'ervvl mend (2)'!$B$60:$B$64</c:f>
              <c:numCache>
                <c:formatCode>General</c:formatCode>
                <c:ptCount val="5"/>
                <c:pt idx="0">
                  <c:v>2012</c:v>
                </c:pt>
                <c:pt idx="1">
                  <c:v>2013</c:v>
                </c:pt>
                <c:pt idx="2">
                  <c:v>2014</c:v>
                </c:pt>
                <c:pt idx="3">
                  <c:v>2015</c:v>
                </c:pt>
                <c:pt idx="4">
                  <c:v>2016</c:v>
                </c:pt>
              </c:numCache>
            </c:numRef>
          </c:cat>
          <c:val>
            <c:numRef>
              <c:f>'ervvl mend (2)'!$D$60:$D$64</c:f>
              <c:numCache>
                <c:formatCode>General</c:formatCode>
                <c:ptCount val="5"/>
                <c:pt idx="0">
                  <c:v>248</c:v>
                </c:pt>
                <c:pt idx="1">
                  <c:v>213</c:v>
                </c:pt>
                <c:pt idx="2">
                  <c:v>204</c:v>
                </c:pt>
                <c:pt idx="3">
                  <c:v>197</c:v>
                </c:pt>
                <c:pt idx="4">
                  <c:v>189</c:v>
                </c:pt>
              </c:numCache>
            </c:numRef>
          </c:val>
        </c:ser>
        <c:dLbls>
          <c:showLegendKey val="0"/>
          <c:showVal val="1"/>
          <c:showCatName val="0"/>
          <c:showSerName val="0"/>
          <c:showPercent val="0"/>
          <c:showBubbleSize val="0"/>
        </c:dLbls>
        <c:gapWidth val="150"/>
        <c:overlap val="-25"/>
        <c:axId val="76189696"/>
        <c:axId val="76191232"/>
      </c:barChart>
      <c:catAx>
        <c:axId val="76189696"/>
        <c:scaling>
          <c:orientation val="minMax"/>
        </c:scaling>
        <c:delete val="0"/>
        <c:axPos val="b"/>
        <c:numFmt formatCode="General" sourceLinked="1"/>
        <c:majorTickMark val="none"/>
        <c:minorTickMark val="none"/>
        <c:tickLblPos val="nextTo"/>
        <c:crossAx val="76191232"/>
        <c:crosses val="autoZero"/>
        <c:auto val="1"/>
        <c:lblAlgn val="ctr"/>
        <c:lblOffset val="100"/>
        <c:noMultiLvlLbl val="0"/>
      </c:catAx>
      <c:valAx>
        <c:axId val="76191232"/>
        <c:scaling>
          <c:orientation val="minMax"/>
        </c:scaling>
        <c:delete val="1"/>
        <c:axPos val="l"/>
        <c:numFmt formatCode="General" sourceLinked="1"/>
        <c:majorTickMark val="out"/>
        <c:minorTickMark val="none"/>
        <c:tickLblPos val="nextTo"/>
        <c:crossAx val="76189696"/>
        <c:crosses val="autoZero"/>
        <c:crossBetween val="between"/>
      </c:valAx>
    </c:plotArea>
    <c:legend>
      <c:legendPos val="t"/>
      <c:layout>
        <c:manualLayout>
          <c:xMode val="edge"/>
          <c:yMode val="edge"/>
          <c:x val="0.16061330175071506"/>
          <c:y val="0.88317075138656875"/>
          <c:w val="0.67877312878876306"/>
          <c:h val="7.8406577522480522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a:effectLst/>
                <a:latin typeface="Arial" pitchFamily="34" charset="0"/>
                <a:cs typeface="Arial" pitchFamily="34" charset="0"/>
              </a:rPr>
              <a:t>Нялхсын эндэгдэл</a:t>
            </a:r>
            <a:endParaRPr lang="en-US" sz="1400">
              <a:effectLst/>
              <a:latin typeface="Arial" pitchFamily="34" charset="0"/>
              <a:cs typeface="Arial" pitchFamily="34" charset="0"/>
            </a:endParaRPr>
          </a:p>
        </c:rich>
      </c:tx>
      <c:layout/>
      <c:overlay val="0"/>
    </c:title>
    <c:autoTitleDeleted val="0"/>
    <c:plotArea>
      <c:layout>
        <c:manualLayout>
          <c:layoutTarget val="inner"/>
          <c:xMode val="edge"/>
          <c:yMode val="edge"/>
          <c:x val="4.08965839090892E-2"/>
          <c:y val="0.18603200641586468"/>
          <c:w val="0.93079039646154138"/>
          <c:h val="0.60539552347623216"/>
        </c:manualLayout>
      </c:layout>
      <c:barChart>
        <c:barDir val="col"/>
        <c:grouping val="clustered"/>
        <c:varyColors val="0"/>
        <c:ser>
          <c:idx val="0"/>
          <c:order val="0"/>
          <c:tx>
            <c:strRef>
              <c:f>'ervvl mend (2)'!$P$8</c:f>
              <c:strCache>
                <c:ptCount val="1"/>
                <c:pt idx="0">
                  <c:v>0-5 нас</c:v>
                </c:pt>
              </c:strCache>
            </c:strRef>
          </c:tx>
          <c:invertIfNegative val="0"/>
          <c:cat>
            <c:numRef>
              <c:f>'ervvl mend (2)'!$O$9:$O$13</c:f>
              <c:numCache>
                <c:formatCode>General</c:formatCode>
                <c:ptCount val="5"/>
                <c:pt idx="0">
                  <c:v>2012</c:v>
                </c:pt>
                <c:pt idx="1">
                  <c:v>2013</c:v>
                </c:pt>
                <c:pt idx="2">
                  <c:v>2014</c:v>
                </c:pt>
                <c:pt idx="3">
                  <c:v>2015</c:v>
                </c:pt>
                <c:pt idx="4">
                  <c:v>2016</c:v>
                </c:pt>
              </c:numCache>
            </c:numRef>
          </c:cat>
          <c:val>
            <c:numRef>
              <c:f>'ervvl mend (2)'!$P$9:$P$13</c:f>
              <c:numCache>
                <c:formatCode>General</c:formatCode>
                <c:ptCount val="5"/>
                <c:pt idx="0">
                  <c:v>34</c:v>
                </c:pt>
                <c:pt idx="1">
                  <c:v>24</c:v>
                </c:pt>
                <c:pt idx="2">
                  <c:v>16</c:v>
                </c:pt>
                <c:pt idx="3">
                  <c:v>20</c:v>
                </c:pt>
                <c:pt idx="4">
                  <c:v>27</c:v>
                </c:pt>
              </c:numCache>
            </c:numRef>
          </c:val>
        </c:ser>
        <c:ser>
          <c:idx val="1"/>
          <c:order val="1"/>
          <c:tx>
            <c:strRef>
              <c:f>'ervvl mend (2)'!$Q$8</c:f>
              <c:strCache>
                <c:ptCount val="1"/>
                <c:pt idx="0">
                  <c:v>1-5 нас</c:v>
                </c:pt>
              </c:strCache>
            </c:strRef>
          </c:tx>
          <c:invertIfNegative val="0"/>
          <c:cat>
            <c:numRef>
              <c:f>'ervvl mend (2)'!$O$9:$O$13</c:f>
              <c:numCache>
                <c:formatCode>General</c:formatCode>
                <c:ptCount val="5"/>
                <c:pt idx="0">
                  <c:v>2012</c:v>
                </c:pt>
                <c:pt idx="1">
                  <c:v>2013</c:v>
                </c:pt>
                <c:pt idx="2">
                  <c:v>2014</c:v>
                </c:pt>
                <c:pt idx="3">
                  <c:v>2015</c:v>
                </c:pt>
                <c:pt idx="4">
                  <c:v>2016</c:v>
                </c:pt>
              </c:numCache>
            </c:numRef>
          </c:cat>
          <c:val>
            <c:numRef>
              <c:f>'ervvl mend (2)'!$Q$9:$Q$13</c:f>
              <c:numCache>
                <c:formatCode>General</c:formatCode>
                <c:ptCount val="5"/>
                <c:pt idx="0">
                  <c:v>2</c:v>
                </c:pt>
                <c:pt idx="1">
                  <c:v>2</c:v>
                </c:pt>
                <c:pt idx="2">
                  <c:v>3</c:v>
                </c:pt>
                <c:pt idx="3">
                  <c:v>2</c:v>
                </c:pt>
                <c:pt idx="4">
                  <c:v>2</c:v>
                </c:pt>
              </c:numCache>
            </c:numRef>
          </c:val>
        </c:ser>
        <c:dLbls>
          <c:showLegendKey val="0"/>
          <c:showVal val="1"/>
          <c:showCatName val="0"/>
          <c:showSerName val="0"/>
          <c:showPercent val="0"/>
          <c:showBubbleSize val="0"/>
        </c:dLbls>
        <c:gapWidth val="150"/>
        <c:overlap val="-25"/>
        <c:axId val="76213632"/>
        <c:axId val="76551296"/>
      </c:barChart>
      <c:catAx>
        <c:axId val="76213632"/>
        <c:scaling>
          <c:orientation val="minMax"/>
        </c:scaling>
        <c:delete val="0"/>
        <c:axPos val="b"/>
        <c:numFmt formatCode="General" sourceLinked="1"/>
        <c:majorTickMark val="none"/>
        <c:minorTickMark val="none"/>
        <c:tickLblPos val="nextTo"/>
        <c:crossAx val="76551296"/>
        <c:crosses val="autoZero"/>
        <c:auto val="1"/>
        <c:lblAlgn val="ctr"/>
        <c:lblOffset val="100"/>
        <c:noMultiLvlLbl val="0"/>
      </c:catAx>
      <c:valAx>
        <c:axId val="76551296"/>
        <c:scaling>
          <c:orientation val="minMax"/>
        </c:scaling>
        <c:delete val="1"/>
        <c:axPos val="l"/>
        <c:numFmt formatCode="General" sourceLinked="1"/>
        <c:majorTickMark val="out"/>
        <c:minorTickMark val="none"/>
        <c:tickLblPos val="nextTo"/>
        <c:crossAx val="76213632"/>
        <c:crosses val="autoZero"/>
        <c:crossBetween val="between"/>
      </c:valAx>
    </c:plotArea>
    <c:legend>
      <c:legendPos val="t"/>
      <c:layout>
        <c:manualLayout>
          <c:xMode val="edge"/>
          <c:yMode val="edge"/>
          <c:x val="0.355378928772072"/>
          <c:y val="0.88935185185185184"/>
          <c:w val="0.30811748887543561"/>
          <c:h val="8.3717191601049873E-2"/>
        </c:manualLayou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dirty="0">
                <a:effectLst/>
                <a:latin typeface="Arial" pitchFamily="34" charset="0"/>
                <a:cs typeface="Arial" pitchFamily="34" charset="0"/>
              </a:rPr>
              <a:t>Халдварт өвчнөөр өвчлөгчид жил бүрийн </a:t>
            </a:r>
            <a:r>
              <a:rPr lang="mn-MN" sz="1400" b="0" i="0" baseline="0" dirty="0" smtClean="0">
                <a:effectLst/>
                <a:latin typeface="Arial" pitchFamily="34" charset="0"/>
                <a:cs typeface="Arial" pitchFamily="34" charset="0"/>
              </a:rPr>
              <a:t>3 </a:t>
            </a:r>
            <a:r>
              <a:rPr lang="mn-MN" sz="1400" b="0" i="0" baseline="0" dirty="0">
                <a:effectLst/>
                <a:latin typeface="Arial" pitchFamily="34" charset="0"/>
                <a:cs typeface="Arial" pitchFamily="34" charset="0"/>
              </a:rPr>
              <a:t>сарын байдлаар</a:t>
            </a:r>
            <a:endParaRPr lang="en-US" sz="1400" dirty="0">
              <a:effectLst/>
              <a:latin typeface="Arial" pitchFamily="34" charset="0"/>
              <a:cs typeface="Arial" pitchFamily="34" charset="0"/>
            </a:endParaRPr>
          </a:p>
        </c:rich>
      </c:tx>
      <c:layout>
        <c:manualLayout>
          <c:xMode val="edge"/>
          <c:yMode val="edge"/>
          <c:x val="0.171996699669967"/>
          <c:y val="5.0925925925925923E-2"/>
        </c:manualLayout>
      </c:layout>
      <c:overlay val="0"/>
    </c:title>
    <c:autoTitleDeleted val="0"/>
    <c:plotArea>
      <c:layout>
        <c:manualLayout>
          <c:layoutTarget val="inner"/>
          <c:xMode val="edge"/>
          <c:yMode val="edge"/>
          <c:x val="1.8151815181518153E-2"/>
          <c:y val="0.1258468212306795"/>
          <c:w val="0.9636963696369637"/>
          <c:h val="0.60539552347623216"/>
        </c:manualLayout>
      </c:layout>
      <c:barChart>
        <c:barDir val="col"/>
        <c:grouping val="clustered"/>
        <c:varyColors val="0"/>
        <c:ser>
          <c:idx val="0"/>
          <c:order val="0"/>
          <c:tx>
            <c:strRef>
              <c:f>'ervvl mend (2)'!$P$28</c:f>
              <c:strCache>
                <c:ptCount val="1"/>
                <c:pt idx="0">
                  <c:v>Нийт халдварт өвчин</c:v>
                </c:pt>
              </c:strCache>
            </c:strRef>
          </c:tx>
          <c:invertIfNegative val="0"/>
          <c:dLbls>
            <c:dLbl>
              <c:idx val="4"/>
              <c:layout>
                <c:manualLayout>
                  <c:x val="-3.6303630363036306E-2"/>
                  <c:y val="6.944444444444446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'ervvl mend (2)'!$O$29:$O$33</c:f>
              <c:numCache>
                <c:formatCode>General</c:formatCode>
                <c:ptCount val="5"/>
                <c:pt idx="0">
                  <c:v>2012</c:v>
                </c:pt>
                <c:pt idx="1">
                  <c:v>2013</c:v>
                </c:pt>
                <c:pt idx="2">
                  <c:v>2014</c:v>
                </c:pt>
                <c:pt idx="3">
                  <c:v>2015</c:v>
                </c:pt>
                <c:pt idx="4">
                  <c:v>2016</c:v>
                </c:pt>
              </c:numCache>
            </c:numRef>
          </c:cat>
          <c:val>
            <c:numRef>
              <c:f>'ervvl mend (2)'!$P$29:$P$33</c:f>
              <c:numCache>
                <c:formatCode>General</c:formatCode>
                <c:ptCount val="5"/>
                <c:pt idx="0">
                  <c:v>361</c:v>
                </c:pt>
                <c:pt idx="1">
                  <c:v>553</c:v>
                </c:pt>
                <c:pt idx="2">
                  <c:v>415</c:v>
                </c:pt>
                <c:pt idx="3">
                  <c:v>441</c:v>
                </c:pt>
                <c:pt idx="4">
                  <c:v>702</c:v>
                </c:pt>
              </c:numCache>
            </c:numRef>
          </c:val>
        </c:ser>
        <c:ser>
          <c:idx val="1"/>
          <c:order val="1"/>
          <c:tx>
            <c:strRef>
              <c:f>'ervvl mend (2)'!$Q$28</c:f>
              <c:strCache>
                <c:ptCount val="1"/>
                <c:pt idx="0">
                  <c:v>БЗХӨ</c:v>
                </c:pt>
              </c:strCache>
            </c:strRef>
          </c:tx>
          <c:invertIfNegative val="0"/>
          <c:cat>
            <c:numRef>
              <c:f>'ervvl mend (2)'!$O$29:$O$33</c:f>
              <c:numCache>
                <c:formatCode>General</c:formatCode>
                <c:ptCount val="5"/>
                <c:pt idx="0">
                  <c:v>2012</c:v>
                </c:pt>
                <c:pt idx="1">
                  <c:v>2013</c:v>
                </c:pt>
                <c:pt idx="2">
                  <c:v>2014</c:v>
                </c:pt>
                <c:pt idx="3">
                  <c:v>2015</c:v>
                </c:pt>
                <c:pt idx="4">
                  <c:v>2016</c:v>
                </c:pt>
              </c:numCache>
            </c:numRef>
          </c:cat>
          <c:val>
            <c:numRef>
              <c:f>'ervvl mend (2)'!$Q$29:$Q$33</c:f>
              <c:numCache>
                <c:formatCode>General</c:formatCode>
                <c:ptCount val="5"/>
                <c:pt idx="0">
                  <c:v>193</c:v>
                </c:pt>
                <c:pt idx="1">
                  <c:v>251</c:v>
                </c:pt>
                <c:pt idx="2">
                  <c:v>212</c:v>
                </c:pt>
                <c:pt idx="3">
                  <c:v>308</c:v>
                </c:pt>
                <c:pt idx="4">
                  <c:v>209</c:v>
                </c:pt>
              </c:numCache>
            </c:numRef>
          </c:val>
        </c:ser>
        <c:ser>
          <c:idx val="2"/>
          <c:order val="2"/>
          <c:tx>
            <c:strRef>
              <c:f>'ervvl mend (2)'!$R$28</c:f>
              <c:strCache>
                <c:ptCount val="1"/>
                <c:pt idx="0">
                  <c:v>Салхин цэцэг</c:v>
                </c:pt>
              </c:strCache>
            </c:strRef>
          </c:tx>
          <c:invertIfNegative val="0"/>
          <c:cat>
            <c:numRef>
              <c:f>'ervvl mend (2)'!$O$29:$O$33</c:f>
              <c:numCache>
                <c:formatCode>General</c:formatCode>
                <c:ptCount val="5"/>
                <c:pt idx="0">
                  <c:v>2012</c:v>
                </c:pt>
                <c:pt idx="1">
                  <c:v>2013</c:v>
                </c:pt>
                <c:pt idx="2">
                  <c:v>2014</c:v>
                </c:pt>
                <c:pt idx="3">
                  <c:v>2015</c:v>
                </c:pt>
                <c:pt idx="4">
                  <c:v>2016</c:v>
                </c:pt>
              </c:numCache>
            </c:numRef>
          </c:cat>
          <c:val>
            <c:numRef>
              <c:f>'ervvl mend (2)'!$R$29:$R$33</c:f>
              <c:numCache>
                <c:formatCode>General</c:formatCode>
                <c:ptCount val="5"/>
                <c:pt idx="0">
                  <c:v>38</c:v>
                </c:pt>
                <c:pt idx="1">
                  <c:v>10</c:v>
                </c:pt>
                <c:pt idx="2">
                  <c:v>142</c:v>
                </c:pt>
                <c:pt idx="3">
                  <c:v>62</c:v>
                </c:pt>
                <c:pt idx="4">
                  <c:v>70</c:v>
                </c:pt>
              </c:numCache>
            </c:numRef>
          </c:val>
        </c:ser>
        <c:ser>
          <c:idx val="3"/>
          <c:order val="3"/>
          <c:tx>
            <c:strRef>
              <c:f>'ervvl mend (2)'!$S$28</c:f>
              <c:strCache>
                <c:ptCount val="1"/>
                <c:pt idx="0">
                  <c:v>Улаан бурхан</c:v>
                </c:pt>
              </c:strCache>
            </c:strRef>
          </c:tx>
          <c:invertIfNegative val="0"/>
          <c:cat>
            <c:numRef>
              <c:f>'ervvl mend (2)'!$O$29:$O$33</c:f>
              <c:numCache>
                <c:formatCode>General</c:formatCode>
                <c:ptCount val="5"/>
                <c:pt idx="0">
                  <c:v>2012</c:v>
                </c:pt>
                <c:pt idx="1">
                  <c:v>2013</c:v>
                </c:pt>
                <c:pt idx="2">
                  <c:v>2014</c:v>
                </c:pt>
                <c:pt idx="3">
                  <c:v>2015</c:v>
                </c:pt>
                <c:pt idx="4">
                  <c:v>2016</c:v>
                </c:pt>
              </c:numCache>
            </c:numRef>
          </c:cat>
          <c:val>
            <c:numRef>
              <c:f>'ervvl mend (2)'!$S$29:$S$33</c:f>
              <c:numCache>
                <c:formatCode>General</c:formatCode>
                <c:ptCount val="5"/>
                <c:pt idx="4">
                  <c:v>360</c:v>
                </c:pt>
              </c:numCache>
            </c:numRef>
          </c:val>
        </c:ser>
        <c:dLbls>
          <c:showLegendKey val="0"/>
          <c:showVal val="1"/>
          <c:showCatName val="0"/>
          <c:showSerName val="0"/>
          <c:showPercent val="0"/>
          <c:showBubbleSize val="0"/>
        </c:dLbls>
        <c:gapWidth val="150"/>
        <c:overlap val="-25"/>
        <c:axId val="76604928"/>
        <c:axId val="76606464"/>
      </c:barChart>
      <c:catAx>
        <c:axId val="76604928"/>
        <c:scaling>
          <c:orientation val="minMax"/>
        </c:scaling>
        <c:delete val="0"/>
        <c:axPos val="b"/>
        <c:numFmt formatCode="General" sourceLinked="1"/>
        <c:majorTickMark val="none"/>
        <c:minorTickMark val="none"/>
        <c:tickLblPos val="nextTo"/>
        <c:crossAx val="76606464"/>
        <c:crosses val="autoZero"/>
        <c:auto val="1"/>
        <c:lblAlgn val="ctr"/>
        <c:lblOffset val="100"/>
        <c:noMultiLvlLbl val="0"/>
      </c:catAx>
      <c:valAx>
        <c:axId val="76606464"/>
        <c:scaling>
          <c:orientation val="minMax"/>
        </c:scaling>
        <c:delete val="1"/>
        <c:axPos val="l"/>
        <c:numFmt formatCode="General" sourceLinked="1"/>
        <c:majorTickMark val="out"/>
        <c:minorTickMark val="none"/>
        <c:tickLblPos val="nextTo"/>
        <c:crossAx val="76604928"/>
        <c:crosses val="autoZero"/>
        <c:crossBetween val="between"/>
      </c:valAx>
    </c:plotArea>
    <c:legend>
      <c:legendPos val="t"/>
      <c:layout>
        <c:manualLayout>
          <c:xMode val="edge"/>
          <c:yMode val="edge"/>
          <c:x val="0.24444258205348096"/>
          <c:y val="0.90787037037037033"/>
          <c:w val="0.5309168160910579"/>
          <c:h val="8.3717191601049873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Бойжсон төл</a:t>
            </a:r>
            <a:r>
              <a:rPr lang="mn-MN" sz="1200" baseline="0"/>
              <a:t>, сумаар, толгойгоор</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 (2)'!$B$19:$B$41</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 (2)'!$C$19:$C$41</c:f>
              <c:numCache>
                <c:formatCode>General</c:formatCode>
                <c:ptCount val="23"/>
                <c:pt idx="0">
                  <c:v>5872</c:v>
                </c:pt>
                <c:pt idx="1">
                  <c:v>1887</c:v>
                </c:pt>
                <c:pt idx="2">
                  <c:v>3378</c:v>
                </c:pt>
                <c:pt idx="3">
                  <c:v>35960</c:v>
                </c:pt>
                <c:pt idx="4">
                  <c:v>53113</c:v>
                </c:pt>
                <c:pt idx="5">
                  <c:v>23554</c:v>
                </c:pt>
                <c:pt idx="6">
                  <c:v>20156</c:v>
                </c:pt>
                <c:pt idx="7">
                  <c:v>13810</c:v>
                </c:pt>
                <c:pt idx="8">
                  <c:v>407</c:v>
                </c:pt>
                <c:pt idx="9">
                  <c:v>907</c:v>
                </c:pt>
                <c:pt idx="10">
                  <c:v>38292</c:v>
                </c:pt>
                <c:pt idx="11">
                  <c:v>5069</c:v>
                </c:pt>
                <c:pt idx="12">
                  <c:v>5112</c:v>
                </c:pt>
                <c:pt idx="13">
                  <c:v>2081</c:v>
                </c:pt>
                <c:pt idx="14">
                  <c:v>2111</c:v>
                </c:pt>
                <c:pt idx="15">
                  <c:v>42012</c:v>
                </c:pt>
                <c:pt idx="16">
                  <c:v>620</c:v>
                </c:pt>
                <c:pt idx="17">
                  <c:v>27562</c:v>
                </c:pt>
                <c:pt idx="18">
                  <c:v>2639</c:v>
                </c:pt>
                <c:pt idx="19">
                  <c:v>1299</c:v>
                </c:pt>
                <c:pt idx="20">
                  <c:v>13001</c:v>
                </c:pt>
                <c:pt idx="21">
                  <c:v>459</c:v>
                </c:pt>
                <c:pt idx="22">
                  <c:v>163</c:v>
                </c:pt>
              </c:numCache>
            </c:numRef>
          </c:val>
        </c:ser>
        <c:dLbls>
          <c:showLegendKey val="0"/>
          <c:showVal val="0"/>
          <c:showCatName val="0"/>
          <c:showSerName val="0"/>
          <c:showPercent val="0"/>
          <c:showBubbleSize val="0"/>
        </c:dLbls>
        <c:gapWidth val="150"/>
        <c:overlap val="-25"/>
        <c:axId val="31448448"/>
        <c:axId val="31556736"/>
      </c:barChart>
      <c:catAx>
        <c:axId val="31448448"/>
        <c:scaling>
          <c:orientation val="minMax"/>
        </c:scaling>
        <c:delete val="0"/>
        <c:axPos val="l"/>
        <c:numFmt formatCode="General" sourceLinked="1"/>
        <c:majorTickMark val="none"/>
        <c:minorTickMark val="none"/>
        <c:tickLblPos val="nextTo"/>
        <c:crossAx val="31556736"/>
        <c:crosses val="autoZero"/>
        <c:auto val="1"/>
        <c:lblAlgn val="ctr"/>
        <c:lblOffset val="100"/>
        <c:noMultiLvlLbl val="0"/>
      </c:catAx>
      <c:valAx>
        <c:axId val="31556736"/>
        <c:scaling>
          <c:orientation val="minMax"/>
        </c:scaling>
        <c:delete val="1"/>
        <c:axPos val="b"/>
        <c:numFmt formatCode="General" sourceLinked="1"/>
        <c:majorTickMark val="out"/>
        <c:minorTickMark val="none"/>
        <c:tickLblPos val="nextTo"/>
        <c:crossAx val="31448448"/>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Бойжилтын хувь, сумаар</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 (2)'!$K$19:$K$41</c:f>
              <c:strCache>
                <c:ptCount val="23"/>
                <c:pt idx="0">
                  <c:v>Àëàã  Ýðäýíý</c:v>
                </c:pt>
                <c:pt idx="1">
                  <c:v>Àðáóëàã</c:v>
                </c:pt>
                <c:pt idx="3">
                  <c:v>Á¿ðýíòîãòîõ</c:v>
                </c:pt>
                <c:pt idx="4">
                  <c:v>Ãàëò</c:v>
                </c:pt>
                <c:pt idx="5">
                  <c:v>Æàðãàëàíò</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 (2)'!$L$19:$L$41</c:f>
              <c:numCache>
                <c:formatCode>General</c:formatCode>
                <c:ptCount val="23"/>
                <c:pt idx="0">
                  <c:v>100</c:v>
                </c:pt>
                <c:pt idx="1">
                  <c:v>100</c:v>
                </c:pt>
                <c:pt idx="2">
                  <c:v>100</c:v>
                </c:pt>
                <c:pt idx="3">
                  <c:v>99.4</c:v>
                </c:pt>
                <c:pt idx="4">
                  <c:v>99.8</c:v>
                </c:pt>
                <c:pt idx="5">
                  <c:v>99.5</c:v>
                </c:pt>
                <c:pt idx="6">
                  <c:v>100</c:v>
                </c:pt>
                <c:pt idx="7">
                  <c:v>98.9</c:v>
                </c:pt>
                <c:pt idx="8">
                  <c:v>100</c:v>
                </c:pt>
                <c:pt idx="9">
                  <c:v>100</c:v>
                </c:pt>
                <c:pt idx="10">
                  <c:v>97.9</c:v>
                </c:pt>
                <c:pt idx="11">
                  <c:v>100</c:v>
                </c:pt>
                <c:pt idx="12">
                  <c:v>100.6</c:v>
                </c:pt>
                <c:pt idx="13">
                  <c:v>99.4</c:v>
                </c:pt>
                <c:pt idx="14">
                  <c:v>100</c:v>
                </c:pt>
                <c:pt idx="15">
                  <c:v>100</c:v>
                </c:pt>
                <c:pt idx="16">
                  <c:v>100</c:v>
                </c:pt>
                <c:pt idx="17">
                  <c:v>98.7</c:v>
                </c:pt>
                <c:pt idx="18">
                  <c:v>98.3</c:v>
                </c:pt>
                <c:pt idx="19">
                  <c:v>100</c:v>
                </c:pt>
                <c:pt idx="20">
                  <c:v>99.3</c:v>
                </c:pt>
                <c:pt idx="21">
                  <c:v>82.3</c:v>
                </c:pt>
                <c:pt idx="22">
                  <c:v>100</c:v>
                </c:pt>
              </c:numCache>
            </c:numRef>
          </c:val>
        </c:ser>
        <c:dLbls>
          <c:showLegendKey val="0"/>
          <c:showVal val="0"/>
          <c:showCatName val="0"/>
          <c:showSerName val="0"/>
          <c:showPercent val="0"/>
          <c:showBubbleSize val="0"/>
        </c:dLbls>
        <c:gapWidth val="150"/>
        <c:overlap val="-25"/>
        <c:axId val="31638656"/>
        <c:axId val="31640192"/>
      </c:barChart>
      <c:catAx>
        <c:axId val="31638656"/>
        <c:scaling>
          <c:orientation val="minMax"/>
        </c:scaling>
        <c:delete val="0"/>
        <c:axPos val="l"/>
        <c:numFmt formatCode="General" sourceLinked="1"/>
        <c:majorTickMark val="none"/>
        <c:minorTickMark val="none"/>
        <c:tickLblPos val="nextTo"/>
        <c:crossAx val="31640192"/>
        <c:crosses val="autoZero"/>
        <c:auto val="1"/>
        <c:lblAlgn val="ctr"/>
        <c:lblOffset val="100"/>
        <c:noMultiLvlLbl val="0"/>
      </c:catAx>
      <c:valAx>
        <c:axId val="31640192"/>
        <c:scaling>
          <c:orientation val="minMax"/>
        </c:scaling>
        <c:delete val="1"/>
        <c:axPos val="b"/>
        <c:numFmt formatCode="General" sourceLinked="1"/>
        <c:majorTickMark val="out"/>
        <c:minorTickMark val="none"/>
        <c:tickLblPos val="nextTo"/>
        <c:crossAx val="31638656"/>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1"/>
          <c:showCatName val="0"/>
          <c:showSerName val="0"/>
          <c:showPercent val="0"/>
          <c:showBubbleSize val="0"/>
        </c:dLbls>
        <c:gapWidth val="150"/>
        <c:overlap val="-25"/>
        <c:axId val="75152384"/>
        <c:axId val="75154176"/>
      </c:barChart>
      <c:catAx>
        <c:axId val="75152384"/>
        <c:scaling>
          <c:orientation val="minMax"/>
        </c:scaling>
        <c:delete val="0"/>
        <c:axPos val="l"/>
        <c:majorTickMark val="none"/>
        <c:minorTickMark val="none"/>
        <c:tickLblPos val="nextTo"/>
        <c:txPr>
          <a:bodyPr/>
          <a:lstStyle/>
          <a:p>
            <a:pPr>
              <a:defRPr>
                <a:latin typeface="Arial Mon" pitchFamily="34" charset="0"/>
              </a:defRPr>
            </a:pPr>
            <a:endParaRPr lang="en-US"/>
          </a:p>
        </c:txPr>
        <c:crossAx val="75154176"/>
        <c:crosses val="autoZero"/>
        <c:auto val="1"/>
        <c:lblAlgn val="ctr"/>
        <c:lblOffset val="100"/>
        <c:noMultiLvlLbl val="0"/>
      </c:catAx>
      <c:valAx>
        <c:axId val="75154176"/>
        <c:scaling>
          <c:orientation val="minMax"/>
        </c:scaling>
        <c:delete val="1"/>
        <c:axPos val="b"/>
        <c:numFmt formatCode="General" sourceLinked="1"/>
        <c:majorTickMark val="out"/>
        <c:minorTickMark val="none"/>
        <c:tickLblPos val="nextTo"/>
        <c:crossAx val="75152384"/>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Хорогдсон</a:t>
            </a:r>
            <a:r>
              <a:rPr lang="mn-MN" sz="1200" baseline="0"/>
              <a:t> мал, сумаар, толгойгоор</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Sheet2!$B$18:$B$40</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Sheet2!$C$18:$C$40</c:f>
              <c:numCache>
                <c:formatCode>0</c:formatCode>
                <c:ptCount val="23"/>
                <c:pt idx="0">
                  <c:v>488</c:v>
                </c:pt>
                <c:pt idx="1">
                  <c:v>277</c:v>
                </c:pt>
                <c:pt idx="2">
                  <c:v>127</c:v>
                </c:pt>
                <c:pt idx="3">
                  <c:v>645</c:v>
                </c:pt>
                <c:pt idx="4">
                  <c:v>2263</c:v>
                </c:pt>
                <c:pt idx="5">
                  <c:v>4934</c:v>
                </c:pt>
                <c:pt idx="6">
                  <c:v>703</c:v>
                </c:pt>
                <c:pt idx="7">
                  <c:v>332</c:v>
                </c:pt>
                <c:pt idx="8">
                  <c:v>79</c:v>
                </c:pt>
                <c:pt idx="9">
                  <c:v>235</c:v>
                </c:pt>
                <c:pt idx="10">
                  <c:v>399</c:v>
                </c:pt>
                <c:pt idx="11">
                  <c:v>289</c:v>
                </c:pt>
                <c:pt idx="12">
                  <c:v>281</c:v>
                </c:pt>
                <c:pt idx="13">
                  <c:v>985</c:v>
                </c:pt>
                <c:pt idx="14">
                  <c:v>1160</c:v>
                </c:pt>
                <c:pt idx="15">
                  <c:v>622</c:v>
                </c:pt>
                <c:pt idx="16" formatCode="General">
                  <c:v>181</c:v>
                </c:pt>
                <c:pt idx="17">
                  <c:v>1821</c:v>
                </c:pt>
                <c:pt idx="18">
                  <c:v>184</c:v>
                </c:pt>
                <c:pt idx="19">
                  <c:v>1009</c:v>
                </c:pt>
                <c:pt idx="20">
                  <c:v>242</c:v>
                </c:pt>
                <c:pt idx="21">
                  <c:v>399</c:v>
                </c:pt>
                <c:pt idx="22">
                  <c:v>59</c:v>
                </c:pt>
              </c:numCache>
            </c:numRef>
          </c:val>
        </c:ser>
        <c:dLbls>
          <c:showLegendKey val="0"/>
          <c:showVal val="0"/>
          <c:showCatName val="0"/>
          <c:showSerName val="0"/>
          <c:showPercent val="0"/>
          <c:showBubbleSize val="0"/>
        </c:dLbls>
        <c:gapWidth val="150"/>
        <c:overlap val="-25"/>
        <c:axId val="75191040"/>
        <c:axId val="75192576"/>
      </c:barChart>
      <c:catAx>
        <c:axId val="75191040"/>
        <c:scaling>
          <c:orientation val="minMax"/>
        </c:scaling>
        <c:delete val="0"/>
        <c:axPos val="l"/>
        <c:numFmt formatCode="General" sourceLinked="1"/>
        <c:majorTickMark val="none"/>
        <c:minorTickMark val="none"/>
        <c:tickLblPos val="nextTo"/>
        <c:crossAx val="75192576"/>
        <c:crosses val="autoZero"/>
        <c:auto val="1"/>
        <c:lblAlgn val="ctr"/>
        <c:lblOffset val="100"/>
        <c:noMultiLvlLbl val="0"/>
      </c:catAx>
      <c:valAx>
        <c:axId val="75192576"/>
        <c:scaling>
          <c:orientation val="minMax"/>
        </c:scaling>
        <c:delete val="1"/>
        <c:axPos val="b"/>
        <c:numFmt formatCode="0" sourceLinked="1"/>
        <c:majorTickMark val="out"/>
        <c:minorTickMark val="none"/>
        <c:tickLblPos val="nextTo"/>
        <c:crossAx val="75191040"/>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mn-MN" sz="1200"/>
              <a:t>Оны</a:t>
            </a:r>
            <a:r>
              <a:rPr lang="mn-MN" sz="1200" baseline="0"/>
              <a:t> эхний малд эзлэх хувь</a:t>
            </a:r>
            <a:endParaRPr lang="en-US" sz="1200"/>
          </a:p>
        </c:rich>
      </c:tx>
      <c:layout/>
      <c:overlay val="0"/>
    </c:title>
    <c:autoTitleDeleted val="0"/>
    <c:plotArea>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Sheet2!$K$18:$K$40</c:f>
              <c:strCache>
                <c:ptCount val="23"/>
                <c:pt idx="0">
                  <c:v>Àëàã  Ýðäýíý</c:v>
                </c:pt>
                <c:pt idx="1">
                  <c:v>Àðáóëàã</c:v>
                </c:pt>
                <c:pt idx="2">
                  <c:v>Áàÿíç¿ðõ</c:v>
                </c:pt>
                <c:pt idx="3">
                  <c:v>Á¿ðýíòîãòîõ</c:v>
                </c:pt>
                <c:pt idx="4">
                  <c:v>Ãàëò</c:v>
                </c:pt>
                <c:pt idx="5">
                  <c:v>Æàðãàëàíò</c:v>
                </c:pt>
                <c:pt idx="6">
                  <c:v>Èõ óóë</c:v>
                </c:pt>
                <c:pt idx="7">
                  <c:v>Ðàøààíò</c:v>
                </c:pt>
                <c:pt idx="8">
                  <c:v>Ðåí÷èíëõ¿ìáý</c:v>
                </c:pt>
                <c:pt idx="9">
                  <c:v>Òàðèàëàí</c:v>
                </c:pt>
                <c:pt idx="10">
                  <c:v>Òîñîíöýíãýë</c:v>
                </c:pt>
                <c:pt idx="11">
                  <c:v>Òºìºðáóëàã</c:v>
                </c:pt>
                <c:pt idx="12">
                  <c:v>Ò¿íýë</c:v>
                </c:pt>
                <c:pt idx="13">
                  <c:v>Óëààí óóë</c:v>
                </c:pt>
                <c:pt idx="14">
                  <c:v>Õàíõ</c:v>
                </c:pt>
                <c:pt idx="15">
                  <c:v>Öàãààí óóë</c:v>
                </c:pt>
                <c:pt idx="16">
                  <c:v>Öàãààí ¿¿ð </c:v>
                </c:pt>
                <c:pt idx="17">
                  <c:v>Öýöýðëýã</c:v>
                </c:pt>
                <c:pt idx="18">
                  <c:v>×àíäìàíü ªíäºð</c:v>
                </c:pt>
                <c:pt idx="19">
                  <c:v>Øèíý èäýð</c:v>
                </c:pt>
                <c:pt idx="20">
                  <c:v>Ìºðºí</c:v>
                </c:pt>
                <c:pt idx="21">
                  <c:v>Ýðäýíýáóëãàí</c:v>
                </c:pt>
                <c:pt idx="22">
                  <c:v>Öàãààí íóóð</c:v>
                </c:pt>
              </c:strCache>
            </c:strRef>
          </c:cat>
          <c:val>
            <c:numRef>
              <c:f>Sheet2!$L$18:$L$40</c:f>
              <c:numCache>
                <c:formatCode>General</c:formatCode>
                <c:ptCount val="23"/>
                <c:pt idx="0">
                  <c:v>0.3</c:v>
                </c:pt>
                <c:pt idx="1">
                  <c:v>0.1</c:v>
                </c:pt>
                <c:pt idx="2">
                  <c:v>0.1</c:v>
                </c:pt>
                <c:pt idx="3">
                  <c:v>0.2</c:v>
                </c:pt>
                <c:pt idx="4">
                  <c:v>0.7</c:v>
                </c:pt>
                <c:pt idx="5">
                  <c:v>2.2999999999999998</c:v>
                </c:pt>
                <c:pt idx="6">
                  <c:v>0.3</c:v>
                </c:pt>
                <c:pt idx="7">
                  <c:v>0.2</c:v>
                </c:pt>
                <c:pt idx="8">
                  <c:v>0.1</c:v>
                </c:pt>
                <c:pt idx="9">
                  <c:v>0.1</c:v>
                </c:pt>
                <c:pt idx="10">
                  <c:v>0.1</c:v>
                </c:pt>
                <c:pt idx="11">
                  <c:v>0.1</c:v>
                </c:pt>
                <c:pt idx="12">
                  <c:v>0.2</c:v>
                </c:pt>
                <c:pt idx="13">
                  <c:v>0.7</c:v>
                </c:pt>
                <c:pt idx="14">
                  <c:v>3.2</c:v>
                </c:pt>
                <c:pt idx="15">
                  <c:v>0.2</c:v>
                </c:pt>
                <c:pt idx="16">
                  <c:v>0.7</c:v>
                </c:pt>
                <c:pt idx="17">
                  <c:v>0.7</c:v>
                </c:pt>
                <c:pt idx="18">
                  <c:v>0.4</c:v>
                </c:pt>
                <c:pt idx="19">
                  <c:v>0.5</c:v>
                </c:pt>
                <c:pt idx="20">
                  <c:v>0.1</c:v>
                </c:pt>
                <c:pt idx="21">
                  <c:v>0.6</c:v>
                </c:pt>
                <c:pt idx="22">
                  <c:v>0.45</c:v>
                </c:pt>
              </c:numCache>
            </c:numRef>
          </c:val>
        </c:ser>
        <c:dLbls>
          <c:showLegendKey val="0"/>
          <c:showVal val="0"/>
          <c:showCatName val="0"/>
          <c:showSerName val="0"/>
          <c:showPercent val="0"/>
          <c:showBubbleSize val="0"/>
        </c:dLbls>
        <c:gapWidth val="150"/>
        <c:overlap val="-25"/>
        <c:axId val="75245824"/>
        <c:axId val="75255808"/>
      </c:barChart>
      <c:catAx>
        <c:axId val="75245824"/>
        <c:scaling>
          <c:orientation val="minMax"/>
        </c:scaling>
        <c:delete val="0"/>
        <c:axPos val="l"/>
        <c:numFmt formatCode="General" sourceLinked="1"/>
        <c:majorTickMark val="none"/>
        <c:minorTickMark val="none"/>
        <c:tickLblPos val="nextTo"/>
        <c:crossAx val="75255808"/>
        <c:crosses val="autoZero"/>
        <c:auto val="1"/>
        <c:lblAlgn val="ctr"/>
        <c:lblOffset val="100"/>
        <c:noMultiLvlLbl val="0"/>
      </c:catAx>
      <c:valAx>
        <c:axId val="75255808"/>
        <c:scaling>
          <c:orientation val="minMax"/>
        </c:scaling>
        <c:delete val="1"/>
        <c:axPos val="b"/>
        <c:numFmt formatCode="General" sourceLinked="1"/>
        <c:majorTickMark val="out"/>
        <c:minorTickMark val="none"/>
        <c:tickLblPos val="nextTo"/>
        <c:crossAx val="75245824"/>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a:effectLst/>
                <a:latin typeface="Arial" pitchFamily="34" charset="0"/>
                <a:cs typeface="Arial" pitchFamily="34" charset="0"/>
              </a:rPr>
              <a:t>Нийт гэмт хэрэг болон хэрэгт холбогдсон хүний тоо </a:t>
            </a:r>
            <a:endParaRPr lang="en-US" sz="1400">
              <a:effectLst/>
              <a:latin typeface="Arial" pitchFamily="34" charset="0"/>
              <a:cs typeface="Arial" pitchFamily="34" charset="0"/>
            </a:endParaRPr>
          </a:p>
        </c:rich>
      </c:tx>
      <c:layout/>
      <c:overlay val="0"/>
    </c:title>
    <c:autoTitleDeleted val="0"/>
    <c:plotArea>
      <c:layout>
        <c:manualLayout>
          <c:layoutTarget val="inner"/>
          <c:xMode val="edge"/>
          <c:yMode val="edge"/>
          <c:x val="0.03"/>
          <c:y val="0.24658902012248474"/>
          <c:w val="0.92666666666666664"/>
          <c:h val="0.53557925051035282"/>
        </c:manualLayout>
      </c:layout>
      <c:barChart>
        <c:barDir val="col"/>
        <c:grouping val="clustered"/>
        <c:varyColors val="0"/>
        <c:ser>
          <c:idx val="0"/>
          <c:order val="0"/>
          <c:tx>
            <c:strRef>
              <c:f>'gemt hereg (2)'!$D$33</c:f>
              <c:strCache>
                <c:ptCount val="1"/>
                <c:pt idx="0">
                  <c:v>Íèéò ãýìò õýðýã</c:v>
                </c:pt>
              </c:strCache>
            </c:strRef>
          </c:tx>
          <c:invertIfNegative val="0"/>
          <c:dLbls>
            <c:dLbl>
              <c:idx val="3"/>
              <c:layout>
                <c:manualLayout>
                  <c:x val="-7.0000000000000007E-2"/>
                  <c:y val="4.62962962962962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'gemt hereg (2)'!$B$34:$C$39</c:f>
              <c:numCache>
                <c:formatCode>General</c:formatCode>
                <c:ptCount val="5"/>
                <c:pt idx="0">
                  <c:v>2012</c:v>
                </c:pt>
                <c:pt idx="1">
                  <c:v>2013</c:v>
                </c:pt>
                <c:pt idx="2">
                  <c:v>2014</c:v>
                </c:pt>
                <c:pt idx="3">
                  <c:v>2015</c:v>
                </c:pt>
                <c:pt idx="4">
                  <c:v>2016</c:v>
                </c:pt>
              </c:numCache>
            </c:numRef>
          </c:cat>
          <c:val>
            <c:numRef>
              <c:f>'gemt hereg (2)'!$D$34:$D$39</c:f>
              <c:numCache>
                <c:formatCode>General</c:formatCode>
                <c:ptCount val="5"/>
                <c:pt idx="0">
                  <c:v>155</c:v>
                </c:pt>
                <c:pt idx="1">
                  <c:v>133</c:v>
                </c:pt>
                <c:pt idx="2">
                  <c:v>179</c:v>
                </c:pt>
                <c:pt idx="3">
                  <c:v>238</c:v>
                </c:pt>
                <c:pt idx="4">
                  <c:v>169</c:v>
                </c:pt>
              </c:numCache>
            </c:numRef>
          </c:val>
        </c:ser>
        <c:ser>
          <c:idx val="1"/>
          <c:order val="1"/>
          <c:tx>
            <c:strRef>
              <c:f>'gemt hereg (2)'!$E$33</c:f>
              <c:strCache>
                <c:ptCount val="1"/>
                <c:pt idx="0">
                  <c:v>Ãýìò õýðýãò õîëáîãäñîí õ¿í</c:v>
                </c:pt>
              </c:strCache>
            </c:strRef>
          </c:tx>
          <c:invertIfNegative val="0"/>
          <c:cat>
            <c:numRef>
              <c:f>'gemt hereg (2)'!$B$34:$C$39</c:f>
              <c:numCache>
                <c:formatCode>General</c:formatCode>
                <c:ptCount val="5"/>
                <c:pt idx="0">
                  <c:v>2012</c:v>
                </c:pt>
                <c:pt idx="1">
                  <c:v>2013</c:v>
                </c:pt>
                <c:pt idx="2">
                  <c:v>2014</c:v>
                </c:pt>
                <c:pt idx="3">
                  <c:v>2015</c:v>
                </c:pt>
                <c:pt idx="4">
                  <c:v>2016</c:v>
                </c:pt>
              </c:numCache>
            </c:numRef>
          </c:cat>
          <c:val>
            <c:numRef>
              <c:f>'gemt hereg (2)'!$E$34:$E$39</c:f>
              <c:numCache>
                <c:formatCode>General</c:formatCode>
                <c:ptCount val="5"/>
                <c:pt idx="0">
                  <c:v>125</c:v>
                </c:pt>
                <c:pt idx="1">
                  <c:v>86</c:v>
                </c:pt>
                <c:pt idx="2">
                  <c:v>152</c:v>
                </c:pt>
                <c:pt idx="3">
                  <c:v>196</c:v>
                </c:pt>
                <c:pt idx="4">
                  <c:v>139</c:v>
                </c:pt>
              </c:numCache>
            </c:numRef>
          </c:val>
        </c:ser>
        <c:dLbls>
          <c:showLegendKey val="0"/>
          <c:showVal val="1"/>
          <c:showCatName val="0"/>
          <c:showSerName val="0"/>
          <c:showPercent val="0"/>
          <c:showBubbleSize val="0"/>
        </c:dLbls>
        <c:gapWidth val="150"/>
        <c:overlap val="-25"/>
        <c:axId val="75907840"/>
        <c:axId val="75909376"/>
      </c:barChart>
      <c:catAx>
        <c:axId val="75907840"/>
        <c:scaling>
          <c:orientation val="minMax"/>
        </c:scaling>
        <c:delete val="0"/>
        <c:axPos val="b"/>
        <c:numFmt formatCode="General" sourceLinked="1"/>
        <c:majorTickMark val="none"/>
        <c:minorTickMark val="none"/>
        <c:tickLblPos val="nextTo"/>
        <c:crossAx val="75909376"/>
        <c:crosses val="autoZero"/>
        <c:auto val="1"/>
        <c:lblAlgn val="ctr"/>
        <c:lblOffset val="100"/>
        <c:noMultiLvlLbl val="0"/>
      </c:catAx>
      <c:valAx>
        <c:axId val="75909376"/>
        <c:scaling>
          <c:orientation val="minMax"/>
        </c:scaling>
        <c:delete val="1"/>
        <c:axPos val="l"/>
        <c:numFmt formatCode="General" sourceLinked="1"/>
        <c:majorTickMark val="out"/>
        <c:minorTickMark val="none"/>
        <c:tickLblPos val="nextTo"/>
        <c:crossAx val="75907840"/>
        <c:crosses val="autoZero"/>
        <c:crossBetween val="between"/>
      </c:valAx>
    </c:plotArea>
    <c:legend>
      <c:legendPos val="t"/>
      <c:layout>
        <c:manualLayout>
          <c:xMode val="edge"/>
          <c:yMode val="edge"/>
          <c:x val="6.0651968503937011E-2"/>
          <c:y val="0.87592592592592589"/>
          <c:w val="0.88536246719160105"/>
          <c:h val="7.8996427529892096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a:effectLst/>
                <a:latin typeface="Arial" pitchFamily="34" charset="0"/>
                <a:cs typeface="Arial" pitchFamily="34" charset="0"/>
              </a:rPr>
              <a:t>Гэмт хэргийн уршгаар нас барсан, гэмтсэн хүний тоо</a:t>
            </a:r>
            <a:endParaRPr lang="en-US" sz="1400">
              <a:effectLst/>
              <a:latin typeface="Arial" pitchFamily="34" charset="0"/>
              <a:cs typeface="Arial" pitchFamily="34" charset="0"/>
            </a:endParaRPr>
          </a:p>
        </c:rich>
      </c:tx>
      <c:layout/>
      <c:overlay val="0"/>
    </c:title>
    <c:autoTitleDeleted val="0"/>
    <c:plotArea>
      <c:layout>
        <c:manualLayout>
          <c:layoutTarget val="inner"/>
          <c:xMode val="edge"/>
          <c:yMode val="edge"/>
          <c:x val="3.9215686274509803E-2"/>
          <c:y val="0.24658902012248468"/>
          <c:w val="0.92810457516339873"/>
          <c:h val="0.53557925051035282"/>
        </c:manualLayout>
      </c:layout>
      <c:barChart>
        <c:barDir val="col"/>
        <c:grouping val="clustered"/>
        <c:varyColors val="0"/>
        <c:ser>
          <c:idx val="0"/>
          <c:order val="0"/>
          <c:tx>
            <c:strRef>
              <c:f>'gemt hereg (2)'!$P$5</c:f>
              <c:strCache>
                <c:ptCount val="1"/>
                <c:pt idx="0">
                  <c:v>Нас барсан</c:v>
                </c:pt>
              </c:strCache>
            </c:strRef>
          </c:tx>
          <c:invertIfNegative val="0"/>
          <c:cat>
            <c:numRef>
              <c:f>'gemt hereg (2)'!$O$6:$O$10</c:f>
              <c:numCache>
                <c:formatCode>General</c:formatCode>
                <c:ptCount val="5"/>
                <c:pt idx="0">
                  <c:v>2012</c:v>
                </c:pt>
                <c:pt idx="1">
                  <c:v>2013</c:v>
                </c:pt>
                <c:pt idx="2">
                  <c:v>2014</c:v>
                </c:pt>
                <c:pt idx="3">
                  <c:v>2015</c:v>
                </c:pt>
                <c:pt idx="4">
                  <c:v>2016</c:v>
                </c:pt>
              </c:numCache>
            </c:numRef>
          </c:cat>
          <c:val>
            <c:numRef>
              <c:f>'gemt hereg (2)'!$P$6:$P$10</c:f>
              <c:numCache>
                <c:formatCode>General</c:formatCode>
                <c:ptCount val="5"/>
                <c:pt idx="0">
                  <c:v>12</c:v>
                </c:pt>
                <c:pt idx="1">
                  <c:v>23</c:v>
                </c:pt>
                <c:pt idx="2">
                  <c:v>12</c:v>
                </c:pt>
                <c:pt idx="3">
                  <c:v>8</c:v>
                </c:pt>
                <c:pt idx="4">
                  <c:v>2</c:v>
                </c:pt>
              </c:numCache>
            </c:numRef>
          </c:val>
        </c:ser>
        <c:ser>
          <c:idx val="1"/>
          <c:order val="1"/>
          <c:tx>
            <c:strRef>
              <c:f>'gemt hereg (2)'!$Q$5</c:f>
              <c:strCache>
                <c:ptCount val="1"/>
                <c:pt idx="0">
                  <c:v>Гэмтсэн</c:v>
                </c:pt>
              </c:strCache>
            </c:strRef>
          </c:tx>
          <c:invertIfNegative val="0"/>
          <c:cat>
            <c:numRef>
              <c:f>'gemt hereg (2)'!$O$6:$O$10</c:f>
              <c:numCache>
                <c:formatCode>General</c:formatCode>
                <c:ptCount val="5"/>
                <c:pt idx="0">
                  <c:v>2012</c:v>
                </c:pt>
                <c:pt idx="1">
                  <c:v>2013</c:v>
                </c:pt>
                <c:pt idx="2">
                  <c:v>2014</c:v>
                </c:pt>
                <c:pt idx="3">
                  <c:v>2015</c:v>
                </c:pt>
                <c:pt idx="4">
                  <c:v>2016</c:v>
                </c:pt>
              </c:numCache>
            </c:numRef>
          </c:cat>
          <c:val>
            <c:numRef>
              <c:f>'gemt hereg (2)'!$Q$6:$Q$10</c:f>
              <c:numCache>
                <c:formatCode>General</c:formatCode>
                <c:ptCount val="5"/>
                <c:pt idx="0">
                  <c:v>45</c:v>
                </c:pt>
                <c:pt idx="1">
                  <c:v>41</c:v>
                </c:pt>
                <c:pt idx="2">
                  <c:v>59</c:v>
                </c:pt>
                <c:pt idx="3">
                  <c:v>55</c:v>
                </c:pt>
                <c:pt idx="4">
                  <c:v>62</c:v>
                </c:pt>
              </c:numCache>
            </c:numRef>
          </c:val>
        </c:ser>
        <c:dLbls>
          <c:showLegendKey val="0"/>
          <c:showVal val="1"/>
          <c:showCatName val="0"/>
          <c:showSerName val="0"/>
          <c:showPercent val="0"/>
          <c:showBubbleSize val="0"/>
        </c:dLbls>
        <c:gapWidth val="150"/>
        <c:overlap val="-25"/>
        <c:axId val="75948416"/>
        <c:axId val="75949952"/>
      </c:barChart>
      <c:catAx>
        <c:axId val="75948416"/>
        <c:scaling>
          <c:orientation val="minMax"/>
        </c:scaling>
        <c:delete val="0"/>
        <c:axPos val="b"/>
        <c:numFmt formatCode="General" sourceLinked="1"/>
        <c:majorTickMark val="none"/>
        <c:minorTickMark val="none"/>
        <c:tickLblPos val="nextTo"/>
        <c:crossAx val="75949952"/>
        <c:crosses val="autoZero"/>
        <c:auto val="1"/>
        <c:lblAlgn val="ctr"/>
        <c:lblOffset val="100"/>
        <c:noMultiLvlLbl val="0"/>
      </c:catAx>
      <c:valAx>
        <c:axId val="75949952"/>
        <c:scaling>
          <c:orientation val="minMax"/>
        </c:scaling>
        <c:delete val="1"/>
        <c:axPos val="l"/>
        <c:numFmt formatCode="General" sourceLinked="1"/>
        <c:majorTickMark val="out"/>
        <c:minorTickMark val="none"/>
        <c:tickLblPos val="nextTo"/>
        <c:crossAx val="75948416"/>
        <c:crosses val="autoZero"/>
        <c:crossBetween val="between"/>
      </c:valAx>
    </c:plotArea>
    <c:legend>
      <c:legendPos val="t"/>
      <c:layout>
        <c:manualLayout>
          <c:xMode val="edge"/>
          <c:yMode val="edge"/>
          <c:x val="0.11528433945756782"/>
          <c:y val="0.87592592592592589"/>
          <c:w val="0.7269474036333694"/>
          <c:h val="7.8996427529892096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mn-MN" sz="1400" b="0" i="0" baseline="0">
                <a:effectLst/>
                <a:latin typeface="Arial" pitchFamily="34" charset="0"/>
                <a:cs typeface="Arial" pitchFamily="34" charset="0"/>
              </a:rPr>
              <a:t>Эрүүлжүүлэгдсэн болон баривчлагдсан хүний тоо</a:t>
            </a:r>
            <a:r>
              <a:rPr lang="en-US" sz="1400" b="0" i="0" baseline="0">
                <a:effectLst/>
                <a:latin typeface="Arial" pitchFamily="34" charset="0"/>
                <a:cs typeface="Arial" pitchFamily="34" charset="0"/>
              </a:rPr>
              <a:t> </a:t>
            </a:r>
            <a:r>
              <a:rPr lang="mn-MN" sz="1400" b="0" i="0" baseline="0">
                <a:effectLst/>
                <a:latin typeface="Arial" pitchFamily="34" charset="0"/>
                <a:cs typeface="Arial" pitchFamily="34" charset="0"/>
              </a:rPr>
              <a:t>жил бүрийн эхний 3 сарын байдлаар</a:t>
            </a:r>
            <a:endParaRPr lang="en-US" sz="1400">
              <a:effectLst/>
              <a:latin typeface="Arial" pitchFamily="34" charset="0"/>
              <a:cs typeface="Arial" pitchFamily="34" charset="0"/>
            </a:endParaRPr>
          </a:p>
        </c:rich>
      </c:tx>
      <c:layout/>
      <c:overlay val="0"/>
    </c:title>
    <c:autoTitleDeleted val="0"/>
    <c:plotArea>
      <c:layout>
        <c:manualLayout>
          <c:layoutTarget val="inner"/>
          <c:xMode val="edge"/>
          <c:yMode val="edge"/>
          <c:x val="2.3322012057401531E-2"/>
          <c:y val="0.16862276143525684"/>
          <c:w val="0.9633511239097976"/>
          <c:h val="0.58725691266232338"/>
        </c:manualLayout>
      </c:layout>
      <c:barChart>
        <c:barDir val="col"/>
        <c:grouping val="clustered"/>
        <c:varyColors val="0"/>
        <c:ser>
          <c:idx val="0"/>
          <c:order val="0"/>
          <c:tx>
            <c:strRef>
              <c:f>'gemt hereg (2)'!$O$24</c:f>
              <c:strCache>
                <c:ptCount val="1"/>
                <c:pt idx="0">
                  <c:v>Эрүүлжүүлэгдсэн</c:v>
                </c:pt>
              </c:strCache>
            </c:strRef>
          </c:tx>
          <c:invertIfNegative val="0"/>
          <c:cat>
            <c:numRef>
              <c:f>'gemt hereg (2)'!$N$25:$N$30</c:f>
              <c:numCache>
                <c:formatCode>General</c:formatCode>
                <c:ptCount val="6"/>
                <c:pt idx="0">
                  <c:v>2011</c:v>
                </c:pt>
                <c:pt idx="1">
                  <c:v>2012</c:v>
                </c:pt>
                <c:pt idx="2">
                  <c:v>2013</c:v>
                </c:pt>
                <c:pt idx="3">
                  <c:v>2014</c:v>
                </c:pt>
                <c:pt idx="4">
                  <c:v>2015</c:v>
                </c:pt>
                <c:pt idx="5">
                  <c:v>2016</c:v>
                </c:pt>
              </c:numCache>
            </c:numRef>
          </c:cat>
          <c:val>
            <c:numRef>
              <c:f>'gemt hereg (2)'!$O$25:$O$30</c:f>
              <c:numCache>
                <c:formatCode>General</c:formatCode>
                <c:ptCount val="6"/>
                <c:pt idx="0">
                  <c:v>692</c:v>
                </c:pt>
                <c:pt idx="1">
                  <c:v>690</c:v>
                </c:pt>
                <c:pt idx="2">
                  <c:v>652</c:v>
                </c:pt>
                <c:pt idx="3">
                  <c:v>775</c:v>
                </c:pt>
                <c:pt idx="4">
                  <c:v>432</c:v>
                </c:pt>
                <c:pt idx="5">
                  <c:v>480</c:v>
                </c:pt>
              </c:numCache>
            </c:numRef>
          </c:val>
        </c:ser>
        <c:ser>
          <c:idx val="1"/>
          <c:order val="1"/>
          <c:tx>
            <c:strRef>
              <c:f>'gemt hereg (2)'!$P$24</c:f>
              <c:strCache>
                <c:ptCount val="1"/>
                <c:pt idx="0">
                  <c:v>Баривчлагдсэн</c:v>
                </c:pt>
              </c:strCache>
            </c:strRef>
          </c:tx>
          <c:invertIfNegative val="0"/>
          <c:cat>
            <c:numRef>
              <c:f>'gemt hereg (2)'!$N$25:$N$30</c:f>
              <c:numCache>
                <c:formatCode>General</c:formatCode>
                <c:ptCount val="6"/>
                <c:pt idx="0">
                  <c:v>2011</c:v>
                </c:pt>
                <c:pt idx="1">
                  <c:v>2012</c:v>
                </c:pt>
                <c:pt idx="2">
                  <c:v>2013</c:v>
                </c:pt>
                <c:pt idx="3">
                  <c:v>2014</c:v>
                </c:pt>
                <c:pt idx="4">
                  <c:v>2015</c:v>
                </c:pt>
                <c:pt idx="5">
                  <c:v>2016</c:v>
                </c:pt>
              </c:numCache>
            </c:numRef>
          </c:cat>
          <c:val>
            <c:numRef>
              <c:f>'gemt hereg (2)'!$P$25:$P$30</c:f>
              <c:numCache>
                <c:formatCode>General</c:formatCode>
                <c:ptCount val="6"/>
                <c:pt idx="0">
                  <c:v>92</c:v>
                </c:pt>
                <c:pt idx="1">
                  <c:v>50</c:v>
                </c:pt>
                <c:pt idx="2">
                  <c:v>77</c:v>
                </c:pt>
                <c:pt idx="3">
                  <c:v>102</c:v>
                </c:pt>
                <c:pt idx="4">
                  <c:v>59</c:v>
                </c:pt>
                <c:pt idx="5">
                  <c:v>10</c:v>
                </c:pt>
              </c:numCache>
            </c:numRef>
          </c:val>
        </c:ser>
        <c:dLbls>
          <c:showLegendKey val="0"/>
          <c:showVal val="1"/>
          <c:showCatName val="0"/>
          <c:showSerName val="0"/>
          <c:showPercent val="0"/>
          <c:showBubbleSize val="0"/>
        </c:dLbls>
        <c:gapWidth val="150"/>
        <c:overlap val="-25"/>
        <c:axId val="76103680"/>
        <c:axId val="76105216"/>
      </c:barChart>
      <c:catAx>
        <c:axId val="76103680"/>
        <c:scaling>
          <c:orientation val="minMax"/>
        </c:scaling>
        <c:delete val="0"/>
        <c:axPos val="b"/>
        <c:numFmt formatCode="General" sourceLinked="1"/>
        <c:majorTickMark val="none"/>
        <c:minorTickMark val="none"/>
        <c:tickLblPos val="nextTo"/>
        <c:crossAx val="76105216"/>
        <c:crosses val="autoZero"/>
        <c:auto val="1"/>
        <c:lblAlgn val="ctr"/>
        <c:lblOffset val="100"/>
        <c:noMultiLvlLbl val="0"/>
      </c:catAx>
      <c:valAx>
        <c:axId val="76105216"/>
        <c:scaling>
          <c:orientation val="minMax"/>
        </c:scaling>
        <c:delete val="1"/>
        <c:axPos val="l"/>
        <c:numFmt formatCode="General" sourceLinked="1"/>
        <c:majorTickMark val="none"/>
        <c:minorTickMark val="none"/>
        <c:tickLblPos val="nextTo"/>
        <c:crossAx val="76103680"/>
        <c:crosses val="autoZero"/>
        <c:crossBetween val="between"/>
      </c:valAx>
      <c:spPr>
        <a:noFill/>
        <a:ln w="25400">
          <a:noFill/>
        </a:ln>
      </c:spPr>
    </c:plotArea>
    <c:legend>
      <c:legendPos val="t"/>
      <c:layout>
        <c:manualLayout>
          <c:xMode val="edge"/>
          <c:yMode val="edge"/>
          <c:x val="6.8479487450908025E-2"/>
          <c:y val="0.87124941686148549"/>
          <c:w val="0.86970445711458444"/>
          <c:h val="8.1593456348105178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0EA24-C1F8-43A1-BFAD-9A918E6740C5}" type="datetimeFigureOut">
              <a:rPr lang="en-US" smtClean="0"/>
              <a:pPr/>
              <a:t>4/12/2016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9D6F0-4C31-46CC-BF6B-AF7C7B532C0B}" type="slidenum">
              <a:rPr lang="en-GB" smtClean="0"/>
              <a:pPr/>
              <a:t>‹#›</a:t>
            </a:fld>
            <a:endParaRPr lang="en-GB"/>
          </a:p>
        </p:txBody>
      </p:sp>
    </p:spTree>
    <p:extLst>
      <p:ext uri="{BB962C8B-B14F-4D97-AF65-F5344CB8AC3E}">
        <p14:creationId xmlns:p14="http://schemas.microsoft.com/office/powerpoint/2010/main" val="317027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sz="1200" kern="1200" dirty="0" smtClean="0">
                <a:solidFill>
                  <a:srgbClr val="000000"/>
                </a:solidFill>
                <a:effectLst/>
                <a:latin typeface="Arial"/>
                <a:ea typeface="Times New Roman"/>
              </a:rPr>
              <a:t>Аймгийн хэмжээнд 201</a:t>
            </a:r>
            <a:r>
              <a:rPr lang="en-US" sz="1200" kern="1200" dirty="0" smtClean="0">
                <a:solidFill>
                  <a:srgbClr val="000000"/>
                </a:solidFill>
                <a:effectLst/>
                <a:latin typeface="Arial"/>
                <a:ea typeface="Times New Roman"/>
              </a:rPr>
              <a:t>6</a:t>
            </a:r>
            <a:r>
              <a:rPr lang="mn-MN" sz="1200" kern="1200" dirty="0" smtClean="0">
                <a:solidFill>
                  <a:srgbClr val="000000"/>
                </a:solidFill>
                <a:effectLst/>
                <a:latin typeface="Arial"/>
                <a:ea typeface="Times New Roman"/>
              </a:rPr>
              <a:t> оны эхний 2</a:t>
            </a:r>
            <a:r>
              <a:rPr lang="en-US" sz="1200" kern="1200" dirty="0" smtClean="0">
                <a:solidFill>
                  <a:srgbClr val="000000"/>
                </a:solidFill>
                <a:effectLst/>
                <a:latin typeface="Arial"/>
                <a:ea typeface="Times New Roman"/>
              </a:rPr>
              <a:t> </a:t>
            </a:r>
            <a:r>
              <a:rPr lang="mn-MN" sz="1200" kern="1200" dirty="0" smtClean="0">
                <a:solidFill>
                  <a:srgbClr val="000000"/>
                </a:solidFill>
                <a:effectLst/>
                <a:latin typeface="Arial"/>
                <a:ea typeface="Times New Roman"/>
              </a:rPr>
              <a:t>сарын байдлаар 7486 толгой мал хорогдсоны 0.8 хувь буюу 61 толгой мал өвчнөөр хорогдсон байна. Хамгийн их хорогдолтой Галт 1434, Жаргалант 1203, Улаан-Уул 821 толгой мал хорогдсон байна.</a:t>
            </a:r>
            <a:endParaRPr lang="en-GB" dirty="0" smtClean="0"/>
          </a:p>
        </p:txBody>
      </p:sp>
      <p:sp>
        <p:nvSpPr>
          <p:cNvPr id="2355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Header Placeholder 4"/>
          <p:cNvSpPr>
            <a:spLocks noGrp="1"/>
          </p:cNvSpPr>
          <p:nvPr>
            <p:ph type="hdr" sz="quarter" idx="10"/>
          </p:nvPr>
        </p:nvSpPr>
        <p:spPr/>
        <p:txBody>
          <a:bodyPr/>
          <a:lstStyle/>
          <a:p>
            <a:r>
              <a:rPr lang="mn-MN" smtClean="0">
                <a:solidFill>
                  <a:prstClr val="black"/>
                </a:solidFill>
              </a:rPr>
              <a:t>хөвсгөл аймгийн статистикийн хэлтэс</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solidFill>
                  <a:prstClr val="black"/>
                </a:solidFill>
              </a:rPr>
              <a:t>хөвсгөл аймгийн статистикийн хэлтэс</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 name="Header Placeholder 4"/>
          <p:cNvSpPr>
            <a:spLocks noGrp="1"/>
          </p:cNvSpPr>
          <p:nvPr>
            <p:ph type="hdr" sz="quarter"/>
          </p:nvPr>
        </p:nvSpPr>
        <p:spPr/>
        <p:txBody>
          <a:bodyPr/>
          <a:lstStyle/>
          <a:p>
            <a:pPr>
              <a:defRPr/>
            </a:pPr>
            <a:r>
              <a:rPr lang="mn-MN">
                <a:solidFill>
                  <a:prstClr val="black"/>
                </a:solidFill>
              </a:rPr>
              <a:t>хөвсгөл аймгийн статистикийн хэлтэс</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638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mn-MN">
                <a:solidFill>
                  <a:prstClr val="black"/>
                </a:solidFill>
              </a:rPr>
              <a:t>хөвсгөл аймгийн статистикийн хэлтэс</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638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mn-MN">
                <a:solidFill>
                  <a:prstClr val="black"/>
                </a:solidFill>
              </a:rPr>
              <a:t>хөвсгөл аймгийн статистикийн хэлтэс</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Хэрэглээний бараа үйлдчилгээни үнийн</a:t>
            </a:r>
            <a:r>
              <a:rPr lang="mn-MN" baseline="0" dirty="0" smtClean="0"/>
              <a:t> индекс суурь үе буюу 2010 оны 12 сартай харьцуулахад 56.1 хувь, өмнөх оны жилийн эцэстэй харьцуулахад 2.5 хувь, өмнөх оны мөн үетэй харьцуулахад 9,2 хувь, өмнөх сартай харьцуулахад 0,2 хувийн өсөлттөй байна. Өмнөх оны мөн үетэй харьцуулахад талх, гурил будаа 5.7 хувь, сүү сүүн бүтээгдэхүүн 15,3 хувь, жимс жимсгэнэ 9.7 хувь, хүнсний ногоо 6.4 хувь, бүх төрлийн хувцас 14,9 хувь, гутал 20,4 хувь, зочид буудал, дотуур байрны үйлчилгээ 14,4 хувь, хувь хүнд хандсан үйлчилгээ 12.9 хувиар өссөн нь голлон нөлөөлжээ.</a:t>
            </a:r>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Header Placeholder 4"/>
          <p:cNvSpPr>
            <a:spLocks noGrp="1"/>
          </p:cNvSpPr>
          <p:nvPr>
            <p:ph type="hdr" sz="quarter" idx="10"/>
          </p:nvPr>
        </p:nvSpPr>
        <p:spPr/>
        <p:txBody>
          <a:bodyPr/>
          <a:lstStyle/>
          <a:p>
            <a:r>
              <a:rPr lang="mn-MN" smtClean="0"/>
              <a:t>хөвсгөл аймгийн статистикийн хэлтэс</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dirty="0" smtClean="0"/>
              <a:t>Оны</a:t>
            </a:r>
            <a:r>
              <a:rPr lang="mn-MN" baseline="0" dirty="0" smtClean="0"/>
              <a:t> эхний хээлтэгчийн </a:t>
            </a:r>
            <a:r>
              <a:rPr lang="en-US" baseline="0" dirty="0" smtClean="0"/>
              <a:t>77.5</a:t>
            </a:r>
            <a:r>
              <a:rPr lang="mn-MN" baseline="0" dirty="0" smtClean="0"/>
              <a:t> хувь буюу </a:t>
            </a:r>
            <a:r>
              <a:rPr lang="en-US" baseline="0" dirty="0" smtClean="0"/>
              <a:t>1414203</a:t>
            </a:r>
            <a:r>
              <a:rPr lang="mn-MN" baseline="0" dirty="0" smtClean="0"/>
              <a:t> эх мал төллөснөөс </a:t>
            </a:r>
            <a:r>
              <a:rPr lang="en-US" baseline="0" dirty="0" smtClean="0"/>
              <a:t>1414728</a:t>
            </a:r>
            <a:r>
              <a:rPr lang="mn-MN" baseline="0" dirty="0" smtClean="0"/>
              <a:t> төл гарсан байна. Гарсан төлийн </a:t>
            </a:r>
            <a:r>
              <a:rPr lang="en-US" baseline="0" dirty="0" smtClean="0"/>
              <a:t>97.9</a:t>
            </a:r>
            <a:r>
              <a:rPr lang="mn-MN" baseline="0" dirty="0" smtClean="0"/>
              <a:t> хувь буюу </a:t>
            </a:r>
            <a:r>
              <a:rPr lang="en-US" baseline="0" dirty="0" smtClean="0"/>
              <a:t>1384325</a:t>
            </a:r>
            <a:r>
              <a:rPr lang="mn-MN" baseline="0" dirty="0" smtClean="0"/>
              <a:t> төл бойжиж байна. </a:t>
            </a:r>
            <a:endParaRPr lang="en-GB" dirty="0" smtClean="0"/>
          </a:p>
        </p:txBody>
      </p:sp>
      <p:sp>
        <p:nvSpPr>
          <p:cNvPr id="20484"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mn-MN" dirty="0" smtClean="0"/>
              <a:t>Хамгийн их мал төллөсөн Цагаан-Уул, Галт,</a:t>
            </a:r>
            <a:r>
              <a:rPr lang="mn-MN" baseline="0" dirty="0" smtClean="0"/>
              <a:t> </a:t>
            </a:r>
            <a:r>
              <a:rPr lang="mn-MN" dirty="0" smtClean="0"/>
              <a:t>Тосонцэнгэл, Бүрэнтогтох</a:t>
            </a:r>
            <a:r>
              <a:rPr lang="mn-MN" baseline="0" dirty="0" smtClean="0"/>
              <a:t> </a:t>
            </a:r>
            <a:r>
              <a:rPr lang="mn-MN" dirty="0" smtClean="0"/>
              <a:t>сумдад оны эхний хээлтэгчийн </a:t>
            </a:r>
            <a:r>
              <a:rPr lang="en-US" dirty="0" smtClean="0"/>
              <a:t>9</a:t>
            </a:r>
            <a:r>
              <a:rPr lang="mn-MN" dirty="0" smtClean="0"/>
              <a:t>3,5</a:t>
            </a:r>
            <a:r>
              <a:rPr lang="en-US" dirty="0" smtClean="0"/>
              <a:t>-</a:t>
            </a:r>
            <a:r>
              <a:rPr lang="mn-MN" dirty="0" smtClean="0"/>
              <a:t>аас</a:t>
            </a:r>
            <a:r>
              <a:rPr lang="mn-MN" baseline="0" dirty="0" smtClean="0"/>
              <a:t> дээш</a:t>
            </a:r>
            <a:r>
              <a:rPr lang="mn-MN" dirty="0" smtClean="0"/>
              <a:t> хувь нь төллөсөн байна.</a:t>
            </a:r>
            <a:endParaRPr lang="en-GB" dirty="0" smtClean="0"/>
          </a:p>
        </p:txBody>
      </p:sp>
      <p:sp>
        <p:nvSpPr>
          <p:cNvPr id="21508"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2532"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mn-MN" smtClean="0">
                <a:solidFill>
                  <a:prstClr val="black"/>
                </a:solidFill>
              </a:rPr>
              <a:t>хөвсгөл аймгийн статистикийн хэлтэс</a:t>
            </a:r>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24257C-673A-4338-9E87-4FF57A4DD20B}"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837498-01D9-4210-8EBD-34DFA13892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265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55069-0AF3-4191-A58C-239808AE2058}"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380008-BB51-4529-B1E4-C4B43477ED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6434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D45D01-00D8-419B-9788-527E1CBB6DD9}"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070DC2-2FF5-43C9-83C5-7777B73AA3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911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B08382-64A0-4585-A757-49FF65CAC023}" type="datetimeFigureOut">
              <a:rPr lang="en-US">
                <a:solidFill>
                  <a:prstClr val="black">
                    <a:tint val="75000"/>
                  </a:prstClr>
                </a:solidFill>
              </a:rPr>
              <a:pPr>
                <a:defRPr/>
              </a:pPr>
              <a:t>4/12/2016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AFB5BF-3DD8-430E-8C97-3E0CC0F571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4935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B9176C-1803-48FE-909B-6BAABA871A7D}" type="datetimeFigureOut">
              <a:rPr lang="en-US">
                <a:solidFill>
                  <a:prstClr val="black">
                    <a:tint val="75000"/>
                  </a:prstClr>
                </a:solidFill>
              </a:rPr>
              <a:pPr>
                <a:defRPr/>
              </a:pPr>
              <a:t>4/12/2016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59EDCD0-A3C9-4AC9-BA10-E1E70FC4EE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86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93CA7B-CCA7-4AB1-AB10-58B834418F68}" type="datetimeFigureOut">
              <a:rPr lang="en-US">
                <a:solidFill>
                  <a:prstClr val="black">
                    <a:tint val="75000"/>
                  </a:prstClr>
                </a:solidFill>
              </a:rPr>
              <a:pPr>
                <a:defRPr/>
              </a:pPr>
              <a:t>4/12/2016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46C2A1B-96B5-4686-98FA-32C5B07EFC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4857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B8E640-4274-457E-9DBC-E693749C9EF8}" type="datetimeFigureOut">
              <a:rPr lang="en-US">
                <a:solidFill>
                  <a:prstClr val="black">
                    <a:tint val="75000"/>
                  </a:prstClr>
                </a:solidFill>
              </a:rPr>
              <a:pPr>
                <a:defRPr/>
              </a:pPr>
              <a:t>4/12/2016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F8FEA2-D0AC-4482-8906-85C16E4BE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304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9BED3F-469A-4E8D-B261-E91C769CEAB1}" type="datetimeFigureOut">
              <a:rPr lang="en-US">
                <a:solidFill>
                  <a:prstClr val="black">
                    <a:tint val="75000"/>
                  </a:prstClr>
                </a:solidFill>
              </a:rPr>
              <a:pPr>
                <a:defRPr/>
              </a:pPr>
              <a:t>4/12/2016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8EDC56-2714-477E-BB93-B2D8732E66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99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79E561-240F-45AC-95EE-6F3D5338B718}" type="datetimeFigureOut">
              <a:rPr lang="en-US">
                <a:solidFill>
                  <a:prstClr val="black">
                    <a:tint val="75000"/>
                  </a:prstClr>
                </a:solidFill>
              </a:rPr>
              <a:pPr>
                <a:defRPr/>
              </a:pPr>
              <a:t>4/12/2016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AA1BCA-01F0-4816-AAF6-CFA41AFFA2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4456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C43E70-FCC0-4640-9A8F-AC3CF4EBAE56}"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4C6C9F-B073-4711-8343-03DD63A36C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4383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E45FC1-8623-475F-8153-319224F292C0}"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CABB7E-98D7-43EC-97F2-464A9656A3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2231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24257C-673A-4338-9E87-4FF57A4DD20B}"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837498-01D9-4210-8EBD-34DFA13892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680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55069-0AF3-4191-A58C-239808AE2058}"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380008-BB51-4529-B1E4-C4B43477ED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2005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D45D01-00D8-419B-9788-527E1CBB6DD9}"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070DC2-2FF5-43C9-83C5-7777B73AA3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3644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B08382-64A0-4585-A757-49FF65CAC023}" type="datetimeFigureOut">
              <a:rPr lang="en-US">
                <a:solidFill>
                  <a:prstClr val="black">
                    <a:tint val="75000"/>
                  </a:prstClr>
                </a:solidFill>
              </a:rPr>
              <a:pPr>
                <a:defRPr/>
              </a:pPr>
              <a:t>4/12/2016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AFB5BF-3DD8-430E-8C97-3E0CC0F571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1130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B9176C-1803-48FE-909B-6BAABA871A7D}" type="datetimeFigureOut">
              <a:rPr lang="en-US">
                <a:solidFill>
                  <a:prstClr val="black">
                    <a:tint val="75000"/>
                  </a:prstClr>
                </a:solidFill>
              </a:rPr>
              <a:pPr>
                <a:defRPr/>
              </a:pPr>
              <a:t>4/12/2016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59EDCD0-A3C9-4AC9-BA10-E1E70FC4EE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9695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93CA7B-CCA7-4AB1-AB10-58B834418F68}" type="datetimeFigureOut">
              <a:rPr lang="en-US">
                <a:solidFill>
                  <a:prstClr val="black">
                    <a:tint val="75000"/>
                  </a:prstClr>
                </a:solidFill>
              </a:rPr>
              <a:pPr>
                <a:defRPr/>
              </a:pPr>
              <a:t>4/12/2016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46C2A1B-96B5-4686-98FA-32C5B07EFC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5722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B8E640-4274-457E-9DBC-E693749C9EF8}" type="datetimeFigureOut">
              <a:rPr lang="en-US">
                <a:solidFill>
                  <a:prstClr val="black">
                    <a:tint val="75000"/>
                  </a:prstClr>
                </a:solidFill>
              </a:rPr>
              <a:pPr>
                <a:defRPr/>
              </a:pPr>
              <a:t>4/12/2016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F8FEA2-D0AC-4482-8906-85C16E4BE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314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9BED3F-469A-4E8D-B261-E91C769CEAB1}" type="datetimeFigureOut">
              <a:rPr lang="en-US">
                <a:solidFill>
                  <a:prstClr val="black">
                    <a:tint val="75000"/>
                  </a:prstClr>
                </a:solidFill>
              </a:rPr>
              <a:pPr>
                <a:defRPr/>
              </a:pPr>
              <a:t>4/12/2016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8EDC56-2714-477E-BB93-B2D8732E66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9844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79E561-240F-45AC-95EE-6F3D5338B718}" type="datetimeFigureOut">
              <a:rPr lang="en-US">
                <a:solidFill>
                  <a:prstClr val="black">
                    <a:tint val="75000"/>
                  </a:prstClr>
                </a:solidFill>
              </a:rPr>
              <a:pPr>
                <a:defRPr/>
              </a:pPr>
              <a:t>4/12/2016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AA1BCA-01F0-4816-AAF6-CFA41AFFA2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134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C43E70-FCC0-4640-9A8F-AC3CF4EBAE56}"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4C6C9F-B073-4711-8343-03DD63A36C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6135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E45FC1-8623-475F-8153-319224F292C0}"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CABB7E-98D7-43EC-97F2-464A9656A3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355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68E4FE-63C7-49C5-8732-83CF9AFC62CD}"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921305-B01C-4876-865A-162CD795E8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3388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68E4FE-63C7-49C5-8732-83CF9AFC62CD}" type="datetimeFigureOut">
              <a:rPr lang="en-US">
                <a:solidFill>
                  <a:prstClr val="black">
                    <a:tint val="75000"/>
                  </a:prstClr>
                </a:solidFill>
              </a:rPr>
              <a:pPr>
                <a:def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921305-B01C-4876-865A-162CD795E8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2356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gif"/><Relationship Id="rId7"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1.gif"/><Relationship Id="rId7"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hart" Target="../charts/chart9.xml"/></Relationships>
</file>

<file path=ppt/slides/_rels/slide1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1.gif"/><Relationship Id="rId7"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chart" Target="../charts/chart1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13"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Microsoft_Excel_97-2003_Worksheet2.xls"/><Relationship Id="rId5" Type="http://schemas.openxmlformats.org/officeDocument/2006/relationships/image" Target="../media/image2.png"/><Relationship Id="rId15" Type="http://schemas.openxmlformats.org/officeDocument/2006/relationships/image" Target="../media/image6.png"/><Relationship Id="rId10" Type="http://schemas.openxmlformats.org/officeDocument/2006/relationships/oleObject" Target="../embeddings/oleObject2.bin"/><Relationship Id="rId4" Type="http://schemas.openxmlformats.org/officeDocument/2006/relationships/image" Target="../media/image1.gif"/><Relationship Id="rId9" Type="http://schemas.openxmlformats.org/officeDocument/2006/relationships/image" Target="../media/image4.png"/><Relationship Id="rId14" Type="http://schemas.openxmlformats.org/officeDocument/2006/relationships/oleObject" Target="../embeddings/Microsoft_Excel_97-2003_Worksheet3.xls"/></Relationships>
</file>

<file path=ppt/slides/_rels/slide3.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3.xml"/><Relationship Id="rId7" Type="http://schemas.openxmlformats.org/officeDocument/2006/relationships/oleObject" Target="../embeddings/oleObject4.bin"/><Relationship Id="rId12"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oleObject" Target="../embeddings/Microsoft_Excel_97-2003_Worksheet5.xls"/><Relationship Id="rId5" Type="http://schemas.openxmlformats.org/officeDocument/2006/relationships/image" Target="../media/image2.png"/><Relationship Id="rId10" Type="http://schemas.openxmlformats.org/officeDocument/2006/relationships/oleObject" Target="../embeddings/oleObject5.bin"/><Relationship Id="rId4" Type="http://schemas.openxmlformats.org/officeDocument/2006/relationships/image" Target="../media/image1.gi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Excel_97-2003_Worksheet6.xls"/><Relationship Id="rId3" Type="http://schemas.openxmlformats.org/officeDocument/2006/relationships/notesSlide" Target="../notesSlides/notesSlide4.xml"/><Relationship Id="rId7"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Excel_97-2003_Worksheet7.xls"/><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67670" y="357166"/>
            <a:ext cx="1013393" cy="6357982"/>
            <a:chOff x="67670" y="357166"/>
            <a:chExt cx="1013393" cy="6357982"/>
          </a:xfrm>
        </p:grpSpPr>
        <p:grpSp>
          <p:nvGrpSpPr>
            <p:cNvPr id="5" name="Group 20"/>
            <p:cNvGrpSpPr/>
            <p:nvPr/>
          </p:nvGrpSpPr>
          <p:grpSpPr>
            <a:xfrm>
              <a:off x="67670" y="357166"/>
              <a:ext cx="1013393" cy="6357982"/>
              <a:chOff x="0" y="714380"/>
              <a:chExt cx="928661" cy="6000768"/>
            </a:xfrm>
            <a:solidFill>
              <a:srgbClr val="00B0F0"/>
            </a:solidFill>
          </p:grpSpPr>
          <p:grpSp>
            <p:nvGrpSpPr>
              <p:cNvPr id="6"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Content Placeholder 16"/>
          <p:cNvSpPr>
            <a:spLocks noGrp="1"/>
          </p:cNvSpPr>
          <p:nvPr>
            <p:ph sz="half" idx="1"/>
          </p:nvPr>
        </p:nvSpPr>
        <p:spPr>
          <a:xfrm>
            <a:off x="838200" y="2667000"/>
            <a:ext cx="8001000" cy="2590800"/>
          </a:xfrm>
        </p:spPr>
        <p:txBody>
          <a:bodyPr>
            <a:normAutofit/>
          </a:bodyPr>
          <a:lstStyle/>
          <a:p>
            <a:pPr algn="ctr">
              <a:buNone/>
            </a:pPr>
            <a:r>
              <a:rPr lang="mn-MN" sz="3200" b="1" dirty="0" smtClean="0">
                <a:latin typeface="Arial" pitchFamily="34" charset="0"/>
                <a:cs typeface="Arial" pitchFamily="34" charset="0"/>
              </a:rPr>
              <a:t>ХӨВСГӨЛ АЙМГИЙН  НИЙГЭМ, ЭДИЙН ЗАСГИЙН БАЙДАЛ </a:t>
            </a:r>
            <a:r>
              <a:rPr lang="en-US" sz="3200" b="1" dirty="0" smtClean="0">
                <a:latin typeface="Arial" pitchFamily="34" charset="0"/>
                <a:cs typeface="Arial" pitchFamily="34" charset="0"/>
              </a:rPr>
              <a:t>                      </a:t>
            </a:r>
            <a:r>
              <a:rPr lang="mn-MN" sz="3200" b="1" dirty="0" smtClean="0">
                <a:latin typeface="Arial" pitchFamily="34" charset="0"/>
                <a:cs typeface="Arial" pitchFamily="34" charset="0"/>
              </a:rPr>
              <a:t>  </a:t>
            </a:r>
            <a:r>
              <a:rPr lang="en-US" sz="3200" dirty="0" smtClean="0">
                <a:latin typeface="Arial" pitchFamily="34" charset="0"/>
                <a:cs typeface="Arial" pitchFamily="34" charset="0"/>
              </a:rPr>
              <a:t>(</a:t>
            </a:r>
            <a:r>
              <a:rPr lang="mn-MN" sz="3200" dirty="0" smtClean="0">
                <a:latin typeface="Arial" pitchFamily="34" charset="0"/>
                <a:cs typeface="Arial" pitchFamily="34" charset="0"/>
              </a:rPr>
              <a:t>201</a:t>
            </a:r>
            <a:r>
              <a:rPr lang="en-US" sz="3200" dirty="0">
                <a:latin typeface="Arial" pitchFamily="34" charset="0"/>
                <a:cs typeface="Arial" pitchFamily="34" charset="0"/>
              </a:rPr>
              <a:t>6</a:t>
            </a:r>
            <a:r>
              <a:rPr lang="en-US" sz="3200" dirty="0" smtClean="0">
                <a:latin typeface="Arial" pitchFamily="34" charset="0"/>
                <a:cs typeface="Arial" pitchFamily="34" charset="0"/>
              </a:rPr>
              <a:t> </a:t>
            </a:r>
            <a:r>
              <a:rPr lang="mn-MN" sz="3200" dirty="0" smtClean="0">
                <a:latin typeface="Arial" pitchFamily="34" charset="0"/>
                <a:cs typeface="Arial" pitchFamily="34" charset="0"/>
              </a:rPr>
              <a:t>оны  </a:t>
            </a:r>
            <a:r>
              <a:rPr lang="en-US" sz="3200" dirty="0">
                <a:latin typeface="Arial" pitchFamily="34" charset="0"/>
                <a:cs typeface="Arial" pitchFamily="34" charset="0"/>
              </a:rPr>
              <a:t>3</a:t>
            </a:r>
            <a:r>
              <a:rPr lang="en-US" sz="3200" dirty="0" smtClean="0">
                <a:latin typeface="Arial" pitchFamily="34" charset="0"/>
                <a:cs typeface="Arial" pitchFamily="34" charset="0"/>
              </a:rPr>
              <a:t> </a:t>
            </a:r>
            <a:r>
              <a:rPr lang="mn-MN" sz="3200" dirty="0" smtClean="0">
                <a:latin typeface="Arial" pitchFamily="34" charset="0"/>
                <a:cs typeface="Arial" pitchFamily="34" charset="0"/>
              </a:rPr>
              <a:t>дугаар сарын байдлаар</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224"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graphicFrame>
        <p:nvGraphicFramePr>
          <p:cNvPr id="17" name="Chart 16"/>
          <p:cNvGraphicFramePr/>
          <p:nvPr>
            <p:extLst>
              <p:ext uri="{D42A27DB-BD31-4B8C-83A1-F6EECF244321}">
                <p14:modId xmlns:p14="http://schemas.microsoft.com/office/powerpoint/2010/main" val="251772715"/>
              </p:ext>
            </p:extLst>
          </p:nvPr>
        </p:nvGraphicFramePr>
        <p:xfrm>
          <a:off x="1320325" y="935621"/>
          <a:ext cx="3505200" cy="5943600"/>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20" name="Chart 19"/>
          <p:cNvGraphicFramePr>
            <a:graphicFrameLocks/>
          </p:cNvGraphicFramePr>
          <p:nvPr>
            <p:extLst>
              <p:ext uri="{D42A27DB-BD31-4B8C-83A1-F6EECF244321}">
                <p14:modId xmlns:p14="http://schemas.microsoft.com/office/powerpoint/2010/main" val="651929251"/>
              </p:ext>
            </p:extLst>
          </p:nvPr>
        </p:nvGraphicFramePr>
        <p:xfrm>
          <a:off x="1143001" y="1189753"/>
          <a:ext cx="3276600" cy="50639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3373716372"/>
              </p:ext>
            </p:extLst>
          </p:nvPr>
        </p:nvGraphicFramePr>
        <p:xfrm>
          <a:off x="4800600" y="1197891"/>
          <a:ext cx="3286125" cy="51054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503362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55000" lnSpcReduction="20000"/>
                </a:bodyPr>
                <a:lstStyle/>
                <a:p>
                  <a:pPr>
                    <a:spcBef>
                      <a:spcPct val="0"/>
                    </a:spcBef>
                    <a:defRPr/>
                  </a:pPr>
                  <a:endParaRPr lang="en-US" sz="4400" dirty="0" smtClean="0">
                    <a:solidFill>
                      <a:prstClr val="black"/>
                    </a:solidFill>
                    <a:latin typeface="CMs Huree" pitchFamily="2" charset="0"/>
                  </a:endParaRPr>
                </a:p>
                <a:p>
                  <a:pPr>
                    <a:spcBef>
                      <a:spcPct val="0"/>
                    </a:spcBef>
                    <a:defRPr/>
                  </a:pPr>
                  <a:r>
                    <a:rPr lang="en-US" sz="4400" dirty="0" smtClean="0">
                      <a:solidFill>
                        <a:prstClr val="black"/>
                      </a:solidFill>
                      <a:latin typeface="CMs Huree" pitchFamily="2" charset="0"/>
                    </a:rPr>
                    <a:t>    </a:t>
                  </a:r>
                  <a:r>
                    <a:rPr lang="en-US" sz="4400" dirty="0" err="1" smtClean="0">
                      <a:solidFill>
                        <a:srgbClr val="745800"/>
                      </a:solidFill>
                      <a:latin typeface="Arial" pitchFamily="34" charset="0"/>
                      <a:cs typeface="Arial" pitchFamily="34" charset="0"/>
                    </a:rPr>
                    <a:t>Kibsoikoil</a:t>
                  </a:r>
                  <a:r>
                    <a:rPr lang="en-US" sz="4400" dirty="0" smtClean="0">
                      <a:solidFill>
                        <a:prstClr val="black"/>
                      </a:solidFill>
                      <a:latin typeface="CMs Huree" pitchFamily="2" charset="0"/>
                    </a:rPr>
                    <a:t> </a:t>
                  </a:r>
                </a:p>
                <a:p>
                  <a:pPr>
                    <a:spcBef>
                      <a:spcPct val="0"/>
                    </a:spcBef>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l"/>
            <a:r>
              <a:rPr lang="mn-MN" sz="1800" b="1" dirty="0" smtClean="0">
                <a:solidFill>
                  <a:schemeClr val="bg2">
                    <a:lumMod val="50000"/>
                  </a:schemeClr>
                </a:solidFill>
                <a:latin typeface="Arial" pitchFamily="34" charset="0"/>
                <a:cs typeface="Arial" pitchFamily="34" charset="0"/>
              </a:rPr>
              <a:t>                          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066800" y="609600"/>
            <a:ext cx="76962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prstClr val="white"/>
                </a:solidFill>
                <a:latin typeface="Arial Unicode MS" pitchFamily="34" charset="-128"/>
                <a:ea typeface="Arial Unicode MS" pitchFamily="34" charset="-128"/>
                <a:cs typeface="Arial Unicode MS" pitchFamily="34" charset="-128"/>
              </a:rPr>
              <a:t> </a:t>
            </a:r>
            <a:r>
              <a:rPr lang="mn-MN" sz="2000" b="1" dirty="0">
                <a:solidFill>
                  <a:prstClr val="white"/>
                </a:solidFill>
                <a:latin typeface="Arial Unicode MS" pitchFamily="34" charset="-128"/>
                <a:ea typeface="Arial Unicode MS" pitchFamily="34" charset="-128"/>
                <a:cs typeface="Arial Unicode MS" pitchFamily="34" charset="-128"/>
              </a:rPr>
              <a:t>– </a:t>
            </a:r>
            <a:r>
              <a:rPr lang="mn-MN" sz="2000" b="1" dirty="0" smtClean="0">
                <a:solidFill>
                  <a:prstClr val="white"/>
                </a:solidFill>
                <a:latin typeface="Arial Unicode MS" pitchFamily="34" charset="-128"/>
                <a:ea typeface="Arial Unicode MS" pitchFamily="34" charset="-128"/>
                <a:cs typeface="Arial Unicode MS" pitchFamily="34" charset="-128"/>
              </a:rPr>
              <a:t>Гэмт хэрэг</a:t>
            </a:r>
            <a:endParaRPr lang="mn-MN" sz="2000" b="1" dirty="0">
              <a:solidFill>
                <a:prstClr val="white"/>
              </a:solidFill>
              <a:latin typeface="Arial Unicode MS" pitchFamily="34" charset="-128"/>
              <a:ea typeface="Arial Unicode MS" pitchFamily="34" charset="-128"/>
              <a:cs typeface="Arial Unicode MS" pitchFamily="34" charset="-128"/>
            </a:endParaRPr>
          </a:p>
        </p:txBody>
      </p:sp>
      <p:cxnSp>
        <p:nvCxnSpPr>
          <p:cNvPr id="23" name="Straight Connector 22"/>
          <p:cNvCxnSpPr/>
          <p:nvPr/>
        </p:nvCxnSpPr>
        <p:spPr>
          <a:xfrm flipV="1">
            <a:off x="1066800" y="38100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620294" y="2476500"/>
            <a:ext cx="2666206" cy="79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6"/>
          <a:srcRect/>
          <a:stretch>
            <a:fillRect/>
          </a:stretch>
        </p:blipFill>
        <p:spPr bwMode="auto">
          <a:xfrm>
            <a:off x="4724400" y="3581400"/>
            <a:ext cx="461962" cy="457200"/>
          </a:xfrm>
          <a:prstGeom prst="rect">
            <a:avLst/>
          </a:prstGeom>
          <a:noFill/>
          <a:ln w="9525">
            <a:noFill/>
            <a:miter lim="800000"/>
            <a:headEnd/>
            <a:tailEnd/>
          </a:ln>
        </p:spPr>
      </p:pic>
      <p:graphicFrame>
        <p:nvGraphicFramePr>
          <p:cNvPr id="22" name="Chart 21"/>
          <p:cNvGraphicFramePr>
            <a:graphicFrameLocks/>
          </p:cNvGraphicFramePr>
          <p:nvPr>
            <p:extLst>
              <p:ext uri="{D42A27DB-BD31-4B8C-83A1-F6EECF244321}">
                <p14:modId xmlns:p14="http://schemas.microsoft.com/office/powerpoint/2010/main" val="262849039"/>
              </p:ext>
            </p:extLst>
          </p:nvPr>
        </p:nvGraphicFramePr>
        <p:xfrm>
          <a:off x="4953000" y="1066800"/>
          <a:ext cx="3810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p:cNvGraphicFramePr>
            <a:graphicFrameLocks/>
          </p:cNvGraphicFramePr>
          <p:nvPr>
            <p:extLst>
              <p:ext uri="{D42A27DB-BD31-4B8C-83A1-F6EECF244321}">
                <p14:modId xmlns:p14="http://schemas.microsoft.com/office/powerpoint/2010/main" val="2702042200"/>
              </p:ext>
            </p:extLst>
          </p:nvPr>
        </p:nvGraphicFramePr>
        <p:xfrm>
          <a:off x="1066800" y="1072356"/>
          <a:ext cx="38862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hart 27"/>
          <p:cNvGraphicFramePr>
            <a:graphicFrameLocks/>
          </p:cNvGraphicFramePr>
          <p:nvPr>
            <p:extLst>
              <p:ext uri="{D42A27DB-BD31-4B8C-83A1-F6EECF244321}">
                <p14:modId xmlns:p14="http://schemas.microsoft.com/office/powerpoint/2010/main" val="86634657"/>
              </p:ext>
            </p:extLst>
          </p:nvPr>
        </p:nvGraphicFramePr>
        <p:xfrm>
          <a:off x="1063100" y="3821113"/>
          <a:ext cx="7623699" cy="265588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6396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a:spcBef>
                      <a:spcPct val="0"/>
                    </a:spcBef>
                    <a:defRPr/>
                  </a:pPr>
                  <a:endParaRPr lang="en-US" sz="4400" dirty="0" smtClean="0">
                    <a:solidFill>
                      <a:prstClr val="black"/>
                    </a:solidFill>
                    <a:latin typeface="CMs Huree" pitchFamily="2" charset="0"/>
                  </a:endParaRPr>
                </a:p>
                <a:p>
                  <a:pPr>
                    <a:spcBef>
                      <a:spcPct val="0"/>
                    </a:spcBef>
                    <a:defRPr/>
                  </a:pPr>
                  <a:r>
                    <a:rPr lang="en-US" sz="4400" dirty="0" smtClean="0">
                      <a:solidFill>
                        <a:prstClr val="black"/>
                      </a:solidFill>
                      <a:latin typeface="CMs Huree" pitchFamily="2" charset="0"/>
                    </a:rPr>
                    <a:t>    </a:t>
                  </a:r>
                  <a:r>
                    <a:rPr lang="en-US" sz="4400" dirty="0" err="1" smtClean="0">
                      <a:solidFill>
                        <a:srgbClr val="745800"/>
                      </a:solidFill>
                      <a:latin typeface="CMs Huree" pitchFamily="2" charset="0"/>
                    </a:rPr>
                    <a:t>Kibsoikoil</a:t>
                  </a:r>
                  <a:r>
                    <a:rPr lang="en-US" sz="4400" dirty="0" smtClean="0">
                      <a:solidFill>
                        <a:prstClr val="black"/>
                      </a:solidFill>
                      <a:latin typeface="CMs Huree" pitchFamily="2" charset="0"/>
                    </a:rPr>
                    <a:t> </a:t>
                  </a:r>
                </a:p>
                <a:p>
                  <a:pPr>
                    <a:spcBef>
                      <a:spcPct val="0"/>
                    </a:spcBef>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066800" y="609600"/>
            <a:ext cx="76962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prstClr val="white"/>
                </a:solidFill>
                <a:latin typeface="Arial Unicode MS" pitchFamily="34" charset="-128"/>
                <a:ea typeface="Arial Unicode MS" pitchFamily="34" charset="-128"/>
                <a:cs typeface="Arial Unicode MS" pitchFamily="34" charset="-128"/>
              </a:rPr>
              <a:t> </a:t>
            </a:r>
            <a:r>
              <a:rPr lang="mn-MN" sz="2000" b="1" dirty="0">
                <a:solidFill>
                  <a:prstClr val="white"/>
                </a:solidFill>
                <a:latin typeface="Arial Unicode MS" pitchFamily="34" charset="-128"/>
                <a:ea typeface="Arial Unicode MS" pitchFamily="34" charset="-128"/>
                <a:cs typeface="Arial Unicode MS" pitchFamily="34" charset="-128"/>
              </a:rPr>
              <a:t>– </a:t>
            </a:r>
            <a:r>
              <a:rPr lang="mn-MN" sz="2000" b="1" dirty="0" smtClean="0">
                <a:solidFill>
                  <a:prstClr val="white"/>
                </a:solidFill>
                <a:latin typeface="Arial Unicode MS" pitchFamily="34" charset="-128"/>
                <a:ea typeface="Arial Unicode MS" pitchFamily="34" charset="-128"/>
                <a:cs typeface="Arial Unicode MS" pitchFamily="34" charset="-128"/>
              </a:rPr>
              <a:t>Эрүүл мэнд</a:t>
            </a:r>
            <a:endParaRPr lang="mn-MN" sz="2000" b="1" dirty="0">
              <a:solidFill>
                <a:prstClr val="white"/>
              </a:solidFill>
              <a:latin typeface="Arial Unicode MS" pitchFamily="34" charset="-128"/>
              <a:ea typeface="Arial Unicode MS" pitchFamily="34" charset="-128"/>
              <a:cs typeface="Arial Unicode MS" pitchFamily="34" charset="-128"/>
            </a:endParaRPr>
          </a:p>
        </p:txBody>
      </p:sp>
      <p:cxnSp>
        <p:nvCxnSpPr>
          <p:cNvPr id="21" name="Straight Connector 20"/>
          <p:cNvCxnSpPr/>
          <p:nvPr/>
        </p:nvCxnSpPr>
        <p:spPr>
          <a:xfrm flipV="1">
            <a:off x="990600" y="3810000"/>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391694" y="2399506"/>
            <a:ext cx="2667000" cy="158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6"/>
          <a:srcRect/>
          <a:stretch>
            <a:fillRect/>
          </a:stretch>
        </p:blipFill>
        <p:spPr bwMode="auto">
          <a:xfrm>
            <a:off x="4495800" y="3505200"/>
            <a:ext cx="457200" cy="457200"/>
          </a:xfrm>
          <a:prstGeom prst="rect">
            <a:avLst/>
          </a:prstGeom>
          <a:noFill/>
          <a:ln w="9525">
            <a:noFill/>
            <a:miter lim="800000"/>
            <a:headEnd/>
            <a:tailEnd/>
          </a:ln>
        </p:spPr>
      </p:pic>
      <p:graphicFrame>
        <p:nvGraphicFramePr>
          <p:cNvPr id="25" name="Chart 24"/>
          <p:cNvGraphicFramePr>
            <a:graphicFrameLocks/>
          </p:cNvGraphicFramePr>
          <p:nvPr>
            <p:extLst>
              <p:ext uri="{D42A27DB-BD31-4B8C-83A1-F6EECF244321}">
                <p14:modId xmlns:p14="http://schemas.microsoft.com/office/powerpoint/2010/main" val="2505400478"/>
              </p:ext>
            </p:extLst>
          </p:nvPr>
        </p:nvGraphicFramePr>
        <p:xfrm>
          <a:off x="990600" y="1066800"/>
          <a:ext cx="3735388" cy="27638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Chart 26"/>
          <p:cNvGraphicFramePr>
            <a:graphicFrameLocks/>
          </p:cNvGraphicFramePr>
          <p:nvPr>
            <p:extLst>
              <p:ext uri="{D42A27DB-BD31-4B8C-83A1-F6EECF244321}">
                <p14:modId xmlns:p14="http://schemas.microsoft.com/office/powerpoint/2010/main" val="4069948273"/>
              </p:ext>
            </p:extLst>
          </p:nvPr>
        </p:nvGraphicFramePr>
        <p:xfrm>
          <a:off x="4725988" y="1064581"/>
          <a:ext cx="4037012"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hart 27"/>
          <p:cNvGraphicFramePr>
            <a:graphicFrameLocks/>
          </p:cNvGraphicFramePr>
          <p:nvPr>
            <p:extLst>
              <p:ext uri="{D42A27DB-BD31-4B8C-83A1-F6EECF244321}">
                <p14:modId xmlns:p14="http://schemas.microsoft.com/office/powerpoint/2010/main" val="1766092283"/>
              </p:ext>
            </p:extLst>
          </p:nvPr>
        </p:nvGraphicFramePr>
        <p:xfrm>
          <a:off x="990600" y="3830637"/>
          <a:ext cx="7696200" cy="27432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46611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spcBef>
                      <a:spcPct val="0"/>
                    </a:spcBef>
                    <a:defRPr/>
                  </a:pPr>
                  <a:endParaRPr lang="en-US" sz="4400" dirty="0">
                    <a:solidFill>
                      <a:prstClr val="black"/>
                    </a:solidFill>
                    <a:latin typeface="CMs Huree" pitchFamily="2" charset="0"/>
                    <a:cs typeface="Arial" charset="0"/>
                  </a:endParaRPr>
                </a:p>
                <a:p>
                  <a:pPr>
                    <a:spcBef>
                      <a:spcPct val="0"/>
                    </a:spcBef>
                    <a:defRPr/>
                  </a:pPr>
                  <a:r>
                    <a:rPr lang="en-US" sz="4400" dirty="0">
                      <a:solidFill>
                        <a:prstClr val="black"/>
                      </a:solidFill>
                      <a:latin typeface="CMs Huree" pitchFamily="2" charset="0"/>
                      <a:cs typeface="Arial" charset="0"/>
                    </a:rPr>
                    <a:t>    </a:t>
                  </a:r>
                  <a:r>
                    <a:rPr lang="en-US" sz="4400" dirty="0" err="1">
                      <a:solidFill>
                        <a:srgbClr val="745800"/>
                      </a:solidFill>
                      <a:latin typeface="CMs Huree" pitchFamily="2" charset="0"/>
                      <a:cs typeface="Arial" charset="0"/>
                    </a:rPr>
                    <a:t>Kibsoikoil</a:t>
                  </a:r>
                  <a:r>
                    <a:rPr lang="en-US" sz="4400" dirty="0">
                      <a:solidFill>
                        <a:prstClr val="black"/>
                      </a:solidFill>
                      <a:latin typeface="CMs Huree" pitchFamily="2" charset="0"/>
                      <a:cs typeface="Arial" charset="0"/>
                    </a:rPr>
                    <a:t> </a:t>
                  </a:r>
                </a:p>
                <a:p>
                  <a:pPr>
                    <a:spcBef>
                      <a:spcPct val="0"/>
                    </a:spcBef>
                    <a:defRPr/>
                  </a:pPr>
                  <a:endParaRPr lang="en-US" sz="4400" dirty="0">
                    <a:solidFill>
                      <a:prstClr val="black"/>
                    </a:solidFill>
                    <a:latin typeface="CMs Ulaanbaatar" pitchFamily="2" charset="0"/>
                    <a:cs typeface="Arial" charset="0"/>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205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3" name="Rectangle 12"/>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fontAlgn="base">
              <a:spcBef>
                <a:spcPct val="20000"/>
              </a:spcBef>
              <a:spcAft>
                <a:spcPct val="0"/>
              </a:spcAft>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a:t>
            </a:r>
            <a:r>
              <a:rPr lang="mn-MN" sz="2000" b="1" dirty="0">
                <a:solidFill>
                  <a:prstClr val="white"/>
                </a:solidFill>
                <a:latin typeface="Arial Unicode MS" pitchFamily="34" charset="-128"/>
                <a:ea typeface="Arial Unicode MS" pitchFamily="34" charset="-128"/>
                <a:cs typeface="Arial Unicode MS" pitchFamily="34" charset="-128"/>
              </a:rPr>
              <a:t> Нэгдсэн төсөв</a:t>
            </a:r>
            <a:r>
              <a:rPr lang="en-US" sz="2000" b="1" dirty="0">
                <a:solidFill>
                  <a:prstClr val="white"/>
                </a:solidFill>
                <a:latin typeface="Arial Unicode MS" pitchFamily="34" charset="-128"/>
                <a:ea typeface="Arial Unicode MS" pitchFamily="34" charset="-128"/>
                <a:cs typeface="Arial Unicode MS" pitchFamily="34" charset="-128"/>
              </a:rPr>
              <a:t> </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22" name="Rectangle 21"/>
          <p:cNvSpPr>
            <a:spLocks noChangeArrowheads="1"/>
          </p:cNvSpPr>
          <p:nvPr/>
        </p:nvSpPr>
        <p:spPr bwMode="auto">
          <a:xfrm>
            <a:off x="1143000" y="2971800"/>
            <a:ext cx="7620000" cy="400050"/>
          </a:xfrm>
          <a:prstGeom prst="rect">
            <a:avLst/>
          </a:prstGeom>
          <a:noFill/>
          <a:ln w="9525">
            <a:noFill/>
            <a:miter lim="800000"/>
            <a:headEnd/>
            <a:tailEnd/>
          </a:ln>
        </p:spPr>
        <p:txBody>
          <a:bodyPr>
            <a:spAutoFit/>
          </a:bodyPr>
          <a:lstStyle/>
          <a:p>
            <a:pPr marL="514350" indent="-514350" algn="just" fontAlgn="base">
              <a:spcBef>
                <a:spcPct val="20000"/>
              </a:spcBef>
              <a:spcAft>
                <a:spcPct val="0"/>
              </a:spcAft>
              <a:buClr>
                <a:srgbClr val="F79646">
                  <a:lumMod val="50000"/>
                </a:srgbClr>
              </a:buClr>
              <a:buSzPct val="80000"/>
              <a:defRPr/>
            </a:pPr>
            <a:endParaRPr lang="mn-MN" sz="2000" b="1" dirty="0">
              <a:solidFill>
                <a:prstClr val="black"/>
              </a:solidFill>
              <a:latin typeface="Arial Unicode MS" pitchFamily="34" charset="-128"/>
              <a:ea typeface="Arial Unicode MS" pitchFamily="34" charset="-128"/>
              <a:cs typeface="Arial Unicode MS" pitchFamily="34" charset="-128"/>
            </a:endParaRPr>
          </a:p>
        </p:txBody>
      </p:sp>
      <p:graphicFrame>
        <p:nvGraphicFramePr>
          <p:cNvPr id="2055" name="Content Placeholder 16"/>
          <p:cNvGraphicFramePr>
            <a:graphicFrameLocks noGrp="1"/>
          </p:cNvGraphicFramePr>
          <p:nvPr>
            <p:ph sz="half" idx="1"/>
          </p:nvPr>
        </p:nvGraphicFramePr>
        <p:xfrm>
          <a:off x="1244600" y="1244600"/>
          <a:ext cx="7112000" cy="2616200"/>
        </p:xfrm>
        <a:graphic>
          <a:graphicData uri="http://schemas.openxmlformats.org/presentationml/2006/ole">
            <mc:AlternateContent xmlns:mc="http://schemas.openxmlformats.org/markup-compatibility/2006">
              <mc:Choice xmlns:v="urn:schemas-microsoft-com:vml" Requires="v">
                <p:oleObj spid="_x0000_s5158" r:id="rId8" imgW="7114649" imgH="2615411" progId="Excel.Chart.8">
                  <p:embed/>
                </p:oleObj>
              </mc:Choice>
              <mc:Fallback>
                <p:oleObj r:id="rId8" imgW="7114649" imgH="2615411" progId="Excel.Chart.8">
                  <p:embed/>
                  <p:pic>
                    <p:nvPicPr>
                      <p:cNvPr id="0" name=""/>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4600" y="1244600"/>
                        <a:ext cx="7112000" cy="2616200"/>
                      </a:xfrm>
                      <a:prstGeom prst="rect">
                        <a:avLst/>
                      </a:prstGeom>
                    </p:spPr>
                  </p:pic>
                </p:oleObj>
              </mc:Fallback>
            </mc:AlternateContent>
          </a:graphicData>
        </a:graphic>
      </p:graphicFrame>
      <p:graphicFrame>
        <p:nvGraphicFramePr>
          <p:cNvPr id="2056" name="Chart 18"/>
          <p:cNvGraphicFramePr>
            <a:graphicFrameLocks/>
          </p:cNvGraphicFramePr>
          <p:nvPr/>
        </p:nvGraphicFramePr>
        <p:xfrm>
          <a:off x="1030288" y="4064000"/>
          <a:ext cx="3821112" cy="2463800"/>
        </p:xfrm>
        <a:graphic>
          <a:graphicData uri="http://schemas.openxmlformats.org/presentationml/2006/ole">
            <mc:AlternateContent xmlns:mc="http://schemas.openxmlformats.org/markup-compatibility/2006">
              <mc:Choice xmlns:v="urn:schemas-microsoft-com:vml" Requires="v">
                <p:oleObj spid="_x0000_s5159" r:id="rId11" imgW="3822523" imgH="2462997" progId="Excel.Chart.8">
                  <p:embed/>
                </p:oleObj>
              </mc:Choice>
              <mc:Fallback>
                <p:oleObj r:id="rId11" imgW="3822523" imgH="2462997" progId="Excel.Chart.8">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288" y="4064000"/>
                        <a:ext cx="3821112"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Chart 19"/>
          <p:cNvGraphicFramePr>
            <a:graphicFrameLocks/>
          </p:cNvGraphicFramePr>
          <p:nvPr/>
        </p:nvGraphicFramePr>
        <p:xfrm>
          <a:off x="4978400" y="4064000"/>
          <a:ext cx="3759200" cy="2379663"/>
        </p:xfrm>
        <a:graphic>
          <a:graphicData uri="http://schemas.openxmlformats.org/presentationml/2006/ole">
            <mc:AlternateContent xmlns:mc="http://schemas.openxmlformats.org/markup-compatibility/2006">
              <mc:Choice xmlns:v="urn:schemas-microsoft-com:vml" Requires="v">
                <p:oleObj spid="_x0000_s5160" r:id="rId14" imgW="3755461" imgH="2377646" progId="Excel.Chart.8">
                  <p:embed/>
                </p:oleObj>
              </mc:Choice>
              <mc:Fallback>
                <p:oleObj r:id="rId14" imgW="3755461" imgH="2377646" progId="Excel.Chart.8">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78400" y="4064000"/>
                        <a:ext cx="3759200" cy="237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1454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cs typeface="Arial" charset="0"/>
                  </a:endParaRPr>
                </a:p>
                <a:p>
                  <a:pPr>
                    <a:defRPr/>
                  </a:pPr>
                  <a:r>
                    <a:rPr lang="en-US" sz="4400" dirty="0">
                      <a:solidFill>
                        <a:prstClr val="black"/>
                      </a:solidFill>
                      <a:latin typeface="CMs Huree" pitchFamily="2" charset="0"/>
                      <a:cs typeface="Arial" charset="0"/>
                    </a:rPr>
                    <a:t>    </a:t>
                  </a:r>
                  <a:r>
                    <a:rPr lang="en-US" sz="4400" dirty="0" err="1">
                      <a:solidFill>
                        <a:srgbClr val="745800"/>
                      </a:solidFill>
                      <a:latin typeface="CMs Huree" pitchFamily="2" charset="0"/>
                      <a:cs typeface="Arial" charset="0"/>
                    </a:rPr>
                    <a:t>Kibsoikoil</a:t>
                  </a:r>
                  <a:r>
                    <a:rPr lang="en-US" sz="4400" dirty="0">
                      <a:solidFill>
                        <a:prstClr val="black"/>
                      </a:solidFill>
                      <a:latin typeface="CMs Huree" pitchFamily="2" charset="0"/>
                      <a:cs typeface="Arial" charset="0"/>
                    </a:rPr>
                    <a:t> </a:t>
                  </a:r>
                </a:p>
                <a:p>
                  <a:pPr>
                    <a:defRPr/>
                  </a:pPr>
                  <a:endParaRPr lang="en-US" sz="4400" dirty="0">
                    <a:solidFill>
                      <a:prstClr val="black"/>
                    </a:solidFill>
                    <a:latin typeface="CMs Ulaanbaatar" pitchFamily="2" charset="0"/>
                    <a:cs typeface="Arial" charset="0"/>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30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 name="Rectangle 19"/>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fontAlgn="base">
              <a:spcBef>
                <a:spcPct val="20000"/>
              </a:spcBef>
              <a:spcAft>
                <a:spcPct val="0"/>
              </a:spcAft>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a:solidFill>
                  <a:prstClr val="white"/>
                </a:solidFill>
                <a:latin typeface="Arial Unicode MS" pitchFamily="34" charset="-128"/>
                <a:ea typeface="Arial Unicode MS" pitchFamily="34" charset="-128"/>
                <a:cs typeface="Arial Unicode MS" pitchFamily="34" charset="-128"/>
              </a:rPr>
              <a:t>Аж үйлдвэр</a:t>
            </a:r>
          </a:p>
        </p:txBody>
      </p:sp>
      <p:sp>
        <p:nvSpPr>
          <p:cNvPr id="3078" name="Content Placeholder 20"/>
          <p:cNvSpPr>
            <a:spLocks noGrp="1"/>
          </p:cNvSpPr>
          <p:nvPr>
            <p:ph sz="half" idx="1"/>
          </p:nvPr>
        </p:nvSpPr>
        <p:spPr>
          <a:xfrm>
            <a:off x="914400" y="1371600"/>
            <a:ext cx="7772400" cy="1676400"/>
          </a:xfrm>
        </p:spPr>
        <p:txBody>
          <a:bodyPr/>
          <a:lstStyle/>
          <a:p>
            <a:pPr algn="just">
              <a:buFont typeface="Arial" charset="0"/>
              <a:buNone/>
            </a:pPr>
            <a:r>
              <a:rPr lang="en-US" smtClean="0">
                <a:latin typeface="Arial" charset="0"/>
                <a:cs typeface="Arial" charset="0"/>
              </a:rPr>
              <a:t>      </a:t>
            </a:r>
            <a:r>
              <a:rPr lang="mn-MN" smtClean="0">
                <a:latin typeface="Arial" charset="0"/>
                <a:cs typeface="Arial" charset="0"/>
              </a:rPr>
              <a:t> </a:t>
            </a:r>
            <a:r>
              <a:rPr lang="en-US" smtClean="0">
                <a:latin typeface="Arial" charset="0"/>
                <a:cs typeface="Arial" charset="0"/>
              </a:rPr>
              <a:t> </a:t>
            </a:r>
            <a:endParaRPr lang="en-US" sz="1600" smtClean="0"/>
          </a:p>
        </p:txBody>
      </p:sp>
      <p:graphicFrame>
        <p:nvGraphicFramePr>
          <p:cNvPr id="3079" name="Chart 16"/>
          <p:cNvGraphicFramePr>
            <a:graphicFrameLocks/>
          </p:cNvGraphicFramePr>
          <p:nvPr/>
        </p:nvGraphicFramePr>
        <p:xfrm>
          <a:off x="1320800" y="1244600"/>
          <a:ext cx="3683000" cy="4635500"/>
        </p:xfrm>
        <a:graphic>
          <a:graphicData uri="http://schemas.openxmlformats.org/presentationml/2006/ole">
            <mc:AlternateContent xmlns:mc="http://schemas.openxmlformats.org/markup-compatibility/2006">
              <mc:Choice xmlns:v="urn:schemas-microsoft-com:vml" Requires="v">
                <p:oleObj spid="_x0000_s6170" r:id="rId8" imgW="3682303" imgH="4639458" progId="Excel.Chart.8">
                  <p:embed/>
                </p:oleObj>
              </mc:Choice>
              <mc:Fallback>
                <p:oleObj r:id="rId8" imgW="3682303" imgH="4639458"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0800" y="1244600"/>
                        <a:ext cx="3683000"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0" name="Chart 18"/>
          <p:cNvGraphicFramePr>
            <a:graphicFrameLocks/>
          </p:cNvGraphicFramePr>
          <p:nvPr/>
        </p:nvGraphicFramePr>
        <p:xfrm>
          <a:off x="5130800" y="1320800"/>
          <a:ext cx="3530600" cy="4368800"/>
        </p:xfrm>
        <a:graphic>
          <a:graphicData uri="http://schemas.openxmlformats.org/presentationml/2006/ole">
            <mc:AlternateContent xmlns:mc="http://schemas.openxmlformats.org/markup-compatibility/2006">
              <mc:Choice xmlns:v="urn:schemas-microsoft-com:vml" Requires="v">
                <p:oleObj spid="_x0000_s6171" r:id="rId11" imgW="3529890" imgH="4365114" progId="Excel.Chart.8">
                  <p:embed/>
                </p:oleObj>
              </mc:Choice>
              <mc:Fallback>
                <p:oleObj r:id="rId11" imgW="3529890" imgH="4365114" progId="Excel.Chart.8">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0800" y="1320800"/>
                        <a:ext cx="3530600"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68106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cs typeface="Arial" charset="0"/>
                  </a:endParaRPr>
                </a:p>
                <a:p>
                  <a:pPr>
                    <a:defRPr/>
                  </a:pPr>
                  <a:r>
                    <a:rPr lang="en-US" sz="4400" dirty="0">
                      <a:solidFill>
                        <a:prstClr val="black"/>
                      </a:solidFill>
                      <a:latin typeface="CMs Huree" pitchFamily="2" charset="0"/>
                      <a:cs typeface="Arial" charset="0"/>
                    </a:rPr>
                    <a:t>    </a:t>
                  </a:r>
                  <a:r>
                    <a:rPr lang="en-US" sz="4400" dirty="0" err="1">
                      <a:solidFill>
                        <a:srgbClr val="745800"/>
                      </a:solidFill>
                      <a:latin typeface="CMs Huree" pitchFamily="2" charset="0"/>
                      <a:cs typeface="Arial" charset="0"/>
                    </a:rPr>
                    <a:t>Kibsoikoil</a:t>
                  </a:r>
                  <a:r>
                    <a:rPr lang="en-US" sz="4400" dirty="0">
                      <a:solidFill>
                        <a:prstClr val="black"/>
                      </a:solidFill>
                      <a:latin typeface="CMs Huree" pitchFamily="2" charset="0"/>
                      <a:cs typeface="Arial" charset="0"/>
                    </a:rPr>
                    <a:t> </a:t>
                  </a:r>
                </a:p>
                <a:p>
                  <a:pPr>
                    <a:defRPr/>
                  </a:pPr>
                  <a:endParaRPr lang="en-US" sz="4400" dirty="0">
                    <a:solidFill>
                      <a:prstClr val="black"/>
                    </a:solidFill>
                    <a:latin typeface="CMs Ulaanbaatar" pitchFamily="2" charset="0"/>
                    <a:cs typeface="Arial" charset="0"/>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30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5516563"/>
              <a:ext cx="310300" cy="6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 name="Rectangle 19"/>
          <p:cNvSpPr>
            <a:spLocks noChangeArrowheads="1"/>
          </p:cNvSpPr>
          <p:nvPr/>
        </p:nvSpPr>
        <p:spPr bwMode="auto">
          <a:xfrm>
            <a:off x="1143000" y="685800"/>
            <a:ext cx="7620000" cy="400050"/>
          </a:xfrm>
          <a:prstGeom prst="rect">
            <a:avLst/>
          </a:prstGeom>
          <a:solidFill>
            <a:srgbClr val="996600"/>
          </a:solidFill>
          <a:ln w="9525">
            <a:noFill/>
            <a:miter lim="800000"/>
            <a:headEnd/>
            <a:tailEnd/>
          </a:ln>
        </p:spPr>
        <p:txBody>
          <a:bodyPr>
            <a:spAutoFit/>
          </a:bodyPr>
          <a:lstStyle/>
          <a:p>
            <a:pPr marL="514350" indent="-514350" algn="just" fontAlgn="base">
              <a:spcBef>
                <a:spcPct val="20000"/>
              </a:spcBef>
              <a:spcAft>
                <a:spcPct val="0"/>
              </a:spcAft>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Банк</a:t>
            </a:r>
            <a:endParaRPr lang="mn-MN" sz="2000" b="1" dirty="0">
              <a:solidFill>
                <a:prstClr val="white"/>
              </a:solidFill>
              <a:latin typeface="Arial Unicode MS" pitchFamily="34" charset="-128"/>
              <a:ea typeface="Arial Unicode MS" pitchFamily="34" charset="-128"/>
              <a:cs typeface="Arial Unicode MS" pitchFamily="34" charset="-128"/>
            </a:endParaRPr>
          </a:p>
        </p:txBody>
      </p:sp>
      <p:sp>
        <p:nvSpPr>
          <p:cNvPr id="3078" name="Content Placeholder 20"/>
          <p:cNvSpPr>
            <a:spLocks noGrp="1"/>
          </p:cNvSpPr>
          <p:nvPr>
            <p:ph sz="half" idx="1"/>
          </p:nvPr>
        </p:nvSpPr>
        <p:spPr>
          <a:xfrm>
            <a:off x="914400" y="1371600"/>
            <a:ext cx="7772400" cy="1447800"/>
          </a:xfrm>
        </p:spPr>
        <p:txBody>
          <a:bodyPr/>
          <a:lstStyle/>
          <a:p>
            <a:pPr marL="0" marR="0" indent="0" algn="just">
              <a:spcBef>
                <a:spcPts val="0"/>
              </a:spcBef>
              <a:spcAft>
                <a:spcPts val="0"/>
              </a:spcAft>
              <a:buNone/>
            </a:pPr>
            <a:r>
              <a:rPr lang="mn-MN" sz="1600" dirty="0" smtClean="0">
                <a:latin typeface="Arial"/>
                <a:ea typeface="Times New Roman"/>
                <a:cs typeface="Times New Roman"/>
              </a:rPr>
              <a:t>        </a:t>
            </a:r>
            <a:r>
              <a:rPr lang="en-US" sz="1600" dirty="0" smtClean="0">
                <a:latin typeface="Arial"/>
                <a:ea typeface="Times New Roman"/>
                <a:cs typeface="Times New Roman"/>
              </a:rPr>
              <a:t>201</a:t>
            </a:r>
            <a:r>
              <a:rPr lang="mn-MN" sz="1600" dirty="0">
                <a:latin typeface="Arial"/>
                <a:ea typeface="Times New Roman"/>
                <a:cs typeface="Times New Roman"/>
              </a:rPr>
              <a:t>6 оны эхний 3 сарын байдлаар т</a:t>
            </a:r>
            <a:r>
              <a:rPr lang="en-US" sz="1600" dirty="0">
                <a:latin typeface="Arial"/>
                <a:ea typeface="Times New Roman"/>
                <a:cs typeface="Times New Roman"/>
              </a:rPr>
              <a:t>º</a:t>
            </a:r>
            <a:r>
              <a:rPr lang="en-US" sz="1600" dirty="0" err="1">
                <a:latin typeface="Arial"/>
                <a:ea typeface="Times New Roman"/>
                <a:cs typeface="Times New Roman"/>
              </a:rPr>
              <a:t>ãðºãèéí</a:t>
            </a:r>
            <a:r>
              <a:rPr lang="en-US" sz="1600" dirty="0">
                <a:latin typeface="Arial"/>
                <a:ea typeface="Times New Roman"/>
                <a:cs typeface="Times New Roman"/>
              </a:rPr>
              <a:t> </a:t>
            </a:r>
            <a:r>
              <a:rPr lang="en-US" sz="1600" dirty="0" err="1">
                <a:latin typeface="Arial"/>
                <a:ea typeface="Times New Roman"/>
                <a:cs typeface="Times New Roman"/>
              </a:rPr>
              <a:t>õàäãàëàìæ</a:t>
            </a:r>
            <a:r>
              <a:rPr lang="mn-MN" sz="1600" dirty="0">
                <a:latin typeface="Arial"/>
                <a:ea typeface="Times New Roman"/>
                <a:cs typeface="Times New Roman"/>
              </a:rPr>
              <a:t>ийн үлдэгдэл 63682.7</a:t>
            </a:r>
            <a:r>
              <a:rPr lang="en-US" sz="1600" dirty="0">
                <a:latin typeface="Arial"/>
                <a:ea typeface="Times New Roman"/>
                <a:cs typeface="Times New Roman"/>
              </a:rPr>
              <a:t> </a:t>
            </a:r>
            <a:r>
              <a:rPr lang="en-US" sz="1600" dirty="0" err="1">
                <a:latin typeface="Arial"/>
                <a:ea typeface="Times New Roman"/>
                <a:cs typeface="Times New Roman"/>
              </a:rPr>
              <a:t>ñàÿ</a:t>
            </a:r>
            <a:r>
              <a:rPr lang="en-US" sz="1600" dirty="0">
                <a:latin typeface="Arial"/>
                <a:ea typeface="Times New Roman"/>
                <a:cs typeface="Times New Roman"/>
              </a:rPr>
              <a:t> </a:t>
            </a:r>
            <a:r>
              <a:rPr lang="en-US" sz="1600" dirty="0" err="1">
                <a:latin typeface="Arial"/>
                <a:ea typeface="Times New Roman"/>
                <a:cs typeface="Times New Roman"/>
              </a:rPr>
              <a:t>òºãðºã</a:t>
            </a:r>
            <a:r>
              <a:rPr lang="en-US" sz="1600" dirty="0">
                <a:latin typeface="Arial"/>
                <a:ea typeface="Times New Roman"/>
                <a:cs typeface="Times New Roman"/>
              </a:rPr>
              <a:t> </a:t>
            </a:r>
            <a:r>
              <a:rPr lang="en-US" sz="1600" dirty="0" err="1">
                <a:latin typeface="Arial"/>
                <a:ea typeface="Times New Roman"/>
                <a:cs typeface="Times New Roman"/>
              </a:rPr>
              <a:t>áîëæ</a:t>
            </a:r>
            <a:r>
              <a:rPr lang="en-US" sz="1600" dirty="0">
                <a:latin typeface="Arial"/>
                <a:ea typeface="Times New Roman"/>
                <a:cs typeface="Times New Roman"/>
              </a:rPr>
              <a:t> º</a:t>
            </a:r>
            <a:r>
              <a:rPr lang="en-US" sz="1600" dirty="0" err="1">
                <a:latin typeface="Arial"/>
                <a:ea typeface="Times New Roman"/>
                <a:cs typeface="Times New Roman"/>
              </a:rPr>
              <a:t>ìíºõ</a:t>
            </a:r>
            <a:r>
              <a:rPr lang="en-US" sz="1600" dirty="0">
                <a:latin typeface="Arial"/>
                <a:ea typeface="Times New Roman"/>
                <a:cs typeface="Times New Roman"/>
              </a:rPr>
              <a:t>  </a:t>
            </a:r>
            <a:r>
              <a:rPr lang="en-US" sz="1600" dirty="0" err="1">
                <a:latin typeface="Arial"/>
                <a:ea typeface="Times New Roman"/>
                <a:cs typeface="Times New Roman"/>
              </a:rPr>
              <a:t>îíûõîîñ</a:t>
            </a:r>
            <a:r>
              <a:rPr lang="en-US" sz="1600" dirty="0">
                <a:latin typeface="Arial"/>
                <a:ea typeface="Times New Roman"/>
                <a:cs typeface="Times New Roman"/>
              </a:rPr>
              <a:t> </a:t>
            </a:r>
            <a:r>
              <a:rPr lang="mn-MN" sz="1600" dirty="0">
                <a:latin typeface="Arial"/>
                <a:ea typeface="Times New Roman"/>
                <a:cs typeface="Times New Roman"/>
              </a:rPr>
              <a:t>13.0 </a:t>
            </a:r>
            <a:r>
              <a:rPr lang="en-US" sz="1600" dirty="0" err="1">
                <a:latin typeface="Arial"/>
                <a:ea typeface="Times New Roman"/>
                <a:cs typeface="Times New Roman"/>
              </a:rPr>
              <a:t>õóâü</a:t>
            </a:r>
            <a:r>
              <a:rPr lang="en-US" sz="1600" dirty="0">
                <a:latin typeface="Arial"/>
                <a:ea typeface="Times New Roman"/>
                <a:cs typeface="Times New Roman"/>
              </a:rPr>
              <a:t> </a:t>
            </a:r>
            <a:r>
              <a:rPr lang="en-US" sz="1600" dirty="0" err="1">
                <a:latin typeface="Arial"/>
                <a:ea typeface="Times New Roman"/>
                <a:cs typeface="Times New Roman"/>
              </a:rPr>
              <a:t>áóþó</a:t>
            </a:r>
            <a:r>
              <a:rPr lang="en-US" sz="1600" dirty="0">
                <a:latin typeface="Arial"/>
                <a:ea typeface="Times New Roman"/>
                <a:cs typeface="Times New Roman"/>
              </a:rPr>
              <a:t> </a:t>
            </a:r>
            <a:r>
              <a:rPr lang="mn-MN" sz="1600" dirty="0">
                <a:latin typeface="Arial"/>
                <a:ea typeface="Times New Roman"/>
                <a:cs typeface="Times New Roman"/>
              </a:rPr>
              <a:t>7332.4 </a:t>
            </a:r>
            <a:r>
              <a:rPr lang="en-US" sz="1600" dirty="0" err="1">
                <a:latin typeface="Arial"/>
                <a:ea typeface="Times New Roman"/>
                <a:cs typeface="Times New Roman"/>
              </a:rPr>
              <a:t>ñàÿ</a:t>
            </a:r>
            <a:r>
              <a:rPr lang="en-US" sz="1600" dirty="0">
                <a:latin typeface="Arial"/>
                <a:ea typeface="Times New Roman"/>
                <a:cs typeface="Times New Roman"/>
              </a:rPr>
              <a:t> </a:t>
            </a:r>
            <a:r>
              <a:rPr lang="en-US" sz="1600" dirty="0" err="1">
                <a:latin typeface="Arial"/>
                <a:ea typeface="Times New Roman"/>
                <a:cs typeface="Times New Roman"/>
              </a:rPr>
              <a:t>òºãðºã</a:t>
            </a:r>
            <a:r>
              <a:rPr lang="en-US" sz="1600" dirty="0">
                <a:latin typeface="Arial"/>
                <a:ea typeface="Times New Roman"/>
                <a:cs typeface="Times New Roman"/>
              </a:rPr>
              <a:t>ººð </a:t>
            </a:r>
            <a:r>
              <a:rPr lang="en-US" sz="1600" dirty="0" err="1">
                <a:latin typeface="Arial"/>
                <a:ea typeface="Times New Roman"/>
                <a:cs typeface="Times New Roman"/>
              </a:rPr>
              <a:t>íýìýãäñýí</a:t>
            </a:r>
            <a:r>
              <a:rPr lang="en-US" sz="1600" dirty="0">
                <a:latin typeface="Arial"/>
                <a:ea typeface="Times New Roman"/>
                <a:cs typeface="Times New Roman"/>
              </a:rPr>
              <a:t> </a:t>
            </a:r>
            <a:r>
              <a:rPr lang="en-US" sz="1600" dirty="0" err="1">
                <a:latin typeface="Arial"/>
                <a:ea typeface="Times New Roman"/>
                <a:cs typeface="Times New Roman"/>
              </a:rPr>
              <a:t>áàéíà</a:t>
            </a:r>
            <a:r>
              <a:rPr lang="en-US" sz="1600" dirty="0" smtClean="0">
                <a:latin typeface="Arial"/>
                <a:ea typeface="Times New Roman"/>
                <a:cs typeface="Times New Roman"/>
              </a:rPr>
              <a:t>.</a:t>
            </a:r>
            <a:endParaRPr lang="mn-MN" sz="1600" dirty="0" smtClean="0">
              <a:latin typeface="Arial"/>
              <a:ea typeface="Times New Roman"/>
              <a:cs typeface="Times New Roman"/>
            </a:endParaRPr>
          </a:p>
          <a:p>
            <a:pPr marL="0" marR="0" indent="0" algn="just">
              <a:spcBef>
                <a:spcPts val="0"/>
              </a:spcBef>
              <a:spcAft>
                <a:spcPts val="0"/>
              </a:spcAft>
              <a:buNone/>
            </a:pPr>
            <a:r>
              <a:rPr lang="mn-MN" sz="1600" dirty="0" smtClean="0">
                <a:latin typeface="Arial"/>
                <a:ea typeface="Times New Roman"/>
                <a:cs typeface="Times New Roman"/>
              </a:rPr>
              <a:t>	</a:t>
            </a:r>
            <a:r>
              <a:rPr lang="en-US" sz="1600" dirty="0" err="1" smtClean="0">
                <a:latin typeface="Arial"/>
                <a:ea typeface="Times New Roman"/>
                <a:cs typeface="Times New Roman"/>
              </a:rPr>
              <a:t>Íèéò</a:t>
            </a:r>
            <a:r>
              <a:rPr lang="en-US" sz="1600" dirty="0" smtClean="0">
                <a:latin typeface="Arial"/>
                <a:ea typeface="Times New Roman"/>
                <a:cs typeface="Times New Roman"/>
              </a:rPr>
              <a:t> </a:t>
            </a:r>
            <a:r>
              <a:rPr lang="en-US" sz="1600" dirty="0" err="1">
                <a:latin typeface="Arial"/>
                <a:ea typeface="Times New Roman"/>
                <a:cs typeface="Times New Roman"/>
              </a:rPr>
              <a:t>çýýëèéí</a:t>
            </a:r>
            <a:r>
              <a:rPr lang="en-US" sz="1600" dirty="0">
                <a:latin typeface="Arial"/>
                <a:ea typeface="Times New Roman"/>
                <a:cs typeface="Times New Roman"/>
              </a:rPr>
              <a:t> º</a:t>
            </a:r>
            <a:r>
              <a:rPr lang="en-US" sz="1600" dirty="0" err="1">
                <a:latin typeface="Arial"/>
                <a:ea typeface="Times New Roman"/>
                <a:cs typeface="Times New Roman"/>
              </a:rPr>
              <a:t>ðèéí</a:t>
            </a:r>
            <a:r>
              <a:rPr lang="en-US" sz="1600" dirty="0">
                <a:latin typeface="Arial"/>
                <a:ea typeface="Times New Roman"/>
                <a:cs typeface="Times New Roman"/>
              </a:rPr>
              <a:t> ¿</a:t>
            </a:r>
            <a:r>
              <a:rPr lang="en-US" sz="1600" dirty="0" err="1">
                <a:latin typeface="Arial"/>
                <a:ea typeface="Times New Roman"/>
                <a:cs typeface="Times New Roman"/>
              </a:rPr>
              <a:t>ëäýãäýëä</a:t>
            </a:r>
            <a:r>
              <a:rPr lang="en-US" sz="1600" dirty="0">
                <a:latin typeface="Arial"/>
                <a:ea typeface="Times New Roman"/>
                <a:cs typeface="Times New Roman"/>
              </a:rPr>
              <a:t> ÷</a:t>
            </a:r>
            <a:r>
              <a:rPr lang="en-US" sz="1600" dirty="0" err="1">
                <a:latin typeface="Arial"/>
                <a:ea typeface="Times New Roman"/>
                <a:cs typeface="Times New Roman"/>
              </a:rPr>
              <a:t>àíàðã¿é</a:t>
            </a:r>
            <a:r>
              <a:rPr lang="en-US" sz="1600" dirty="0">
                <a:latin typeface="Arial"/>
                <a:ea typeface="Times New Roman"/>
                <a:cs typeface="Times New Roman"/>
              </a:rPr>
              <a:t> </a:t>
            </a:r>
            <a:r>
              <a:rPr lang="en-US" sz="1600" dirty="0" err="1">
                <a:latin typeface="Arial"/>
                <a:ea typeface="Times New Roman"/>
                <a:cs typeface="Times New Roman"/>
              </a:rPr>
              <a:t>çýýëèéí</a:t>
            </a:r>
            <a:r>
              <a:rPr lang="en-US" sz="1600" dirty="0">
                <a:latin typeface="Arial"/>
                <a:ea typeface="Times New Roman"/>
                <a:cs typeface="Times New Roman"/>
              </a:rPr>
              <a:t> </a:t>
            </a:r>
            <a:r>
              <a:rPr lang="en-US" sz="1600" dirty="0" err="1">
                <a:latin typeface="Arial"/>
                <a:ea typeface="Times New Roman"/>
                <a:cs typeface="Times New Roman"/>
              </a:rPr>
              <a:t>ýçëýõ</a:t>
            </a:r>
            <a:r>
              <a:rPr lang="en-US" sz="1600" dirty="0">
                <a:latin typeface="Arial"/>
                <a:ea typeface="Times New Roman"/>
                <a:cs typeface="Times New Roman"/>
              </a:rPr>
              <a:t> </a:t>
            </a:r>
            <a:r>
              <a:rPr lang="en-US" sz="1600" dirty="0" err="1">
                <a:latin typeface="Arial"/>
                <a:ea typeface="Times New Roman"/>
                <a:cs typeface="Times New Roman"/>
              </a:rPr>
              <a:t>õóâü</a:t>
            </a:r>
            <a:r>
              <a:rPr lang="en-US" sz="1600" dirty="0">
                <a:latin typeface="Arial"/>
                <a:ea typeface="Times New Roman"/>
                <a:cs typeface="Times New Roman"/>
              </a:rPr>
              <a:t> 20</a:t>
            </a:r>
            <a:r>
              <a:rPr lang="mn-MN" sz="1600" dirty="0">
                <a:latin typeface="Arial"/>
                <a:ea typeface="Times New Roman"/>
                <a:cs typeface="Times New Roman"/>
              </a:rPr>
              <a:t>16</a:t>
            </a:r>
            <a:r>
              <a:rPr lang="en-US" sz="1600" dirty="0">
                <a:latin typeface="Arial"/>
                <a:ea typeface="Times New Roman"/>
                <a:cs typeface="Times New Roman"/>
              </a:rPr>
              <a:t> </a:t>
            </a:r>
            <a:r>
              <a:rPr lang="en-US" sz="1600" dirty="0" err="1">
                <a:latin typeface="Arial"/>
                <a:ea typeface="Times New Roman"/>
                <a:cs typeface="Times New Roman"/>
              </a:rPr>
              <a:t>îíä</a:t>
            </a:r>
            <a:r>
              <a:rPr lang="en-US" sz="1600" dirty="0">
                <a:latin typeface="Arial"/>
                <a:ea typeface="Times New Roman"/>
                <a:cs typeface="Times New Roman"/>
              </a:rPr>
              <a:t> </a:t>
            </a:r>
            <a:r>
              <a:rPr lang="mn-MN" sz="1600" dirty="0">
                <a:latin typeface="Arial"/>
                <a:ea typeface="Times New Roman"/>
                <a:cs typeface="Times New Roman"/>
              </a:rPr>
              <a:t>2.1</a:t>
            </a:r>
            <a:r>
              <a:rPr lang="en-US" sz="1600" dirty="0">
                <a:latin typeface="Arial"/>
                <a:ea typeface="Times New Roman"/>
                <a:cs typeface="Times New Roman"/>
              </a:rPr>
              <a:t> </a:t>
            </a:r>
            <a:r>
              <a:rPr lang="en-US" sz="1600" dirty="0" err="1">
                <a:latin typeface="Arial"/>
                <a:ea typeface="Times New Roman"/>
                <a:cs typeface="Times New Roman"/>
              </a:rPr>
              <a:t>õóâü</a:t>
            </a:r>
            <a:r>
              <a:rPr lang="mn-MN" sz="1600" dirty="0">
                <a:latin typeface="Arial"/>
                <a:ea typeface="Times New Roman"/>
                <a:cs typeface="Times New Roman"/>
              </a:rPr>
              <a:t> болж өмнөх оноос 1.6 пунктаар өссөн байна. </a:t>
            </a:r>
            <a:endParaRPr lang="en-US" sz="1600" dirty="0">
              <a:effectLst/>
              <a:latin typeface="Arial Mon"/>
              <a:ea typeface="Times New Roman"/>
              <a:cs typeface="Times New Roman"/>
            </a:endParaRPr>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p:cNvGraphicFramePr>
          <p:nvPr>
            <p:extLst>
              <p:ext uri="{D42A27DB-BD31-4B8C-83A1-F6EECF244321}">
                <p14:modId xmlns:p14="http://schemas.microsoft.com/office/powerpoint/2010/main" val="1114373094"/>
              </p:ext>
            </p:extLst>
          </p:nvPr>
        </p:nvGraphicFramePr>
        <p:xfrm>
          <a:off x="1524000" y="2819400"/>
          <a:ext cx="6096000" cy="3123876"/>
        </p:xfrm>
        <a:graphic>
          <a:graphicData uri="http://schemas.openxmlformats.org/presentationml/2006/ole">
            <mc:AlternateContent xmlns:mc="http://schemas.openxmlformats.org/markup-compatibility/2006">
              <mc:Choice xmlns:v="urn:schemas-microsoft-com:vml" Requires="v">
                <p:oleObj spid="_x0000_s34831" name="Chart" r:id="rId8" imgW="5543610" imgH="2743260" progId="Excel.Chart.8">
                  <p:embed/>
                </p:oleObj>
              </mc:Choice>
              <mc:Fallback>
                <p:oleObj name="Chart" r:id="rId8" imgW="5543610" imgH="2743260" progId="Excel.Chart.8">
                  <p:embed/>
                  <p:pic>
                    <p:nvPicPr>
                      <p:cNvPr id="0" name="Object 7"/>
                      <p:cNvPicPr>
                        <a:picLocks noChangeArrowheads="1"/>
                      </p:cNvPicPr>
                      <p:nvPr/>
                    </p:nvPicPr>
                    <p:blipFill>
                      <a:blip r:embed="rId9">
                        <a:extLst>
                          <a:ext uri="{28A0092B-C50C-407E-A947-70E740481C1C}">
                            <a14:useLocalDpi xmlns:a14="http://schemas.microsoft.com/office/drawing/2010/main" val="0"/>
                          </a:ext>
                        </a:extLst>
                      </a:blip>
                      <a:srcRect r="-26"/>
                      <a:stretch>
                        <a:fillRect/>
                      </a:stretch>
                    </p:blipFill>
                    <p:spPr bwMode="auto">
                      <a:xfrm>
                        <a:off x="1524000" y="2819400"/>
                        <a:ext cx="6096000" cy="3123876"/>
                      </a:xfrm>
                      <a:prstGeom prst="rect">
                        <a:avLst/>
                      </a:prstGeom>
                      <a:noFill/>
                    </p:spPr>
                  </p:pic>
                </p:oleObj>
              </mc:Fallback>
            </mc:AlternateContent>
          </a:graphicData>
        </a:graphic>
      </p:graphicFrame>
    </p:spTree>
    <p:extLst>
      <p:ext uri="{BB962C8B-B14F-4D97-AF65-F5344CB8AC3E}">
        <p14:creationId xmlns:p14="http://schemas.microsoft.com/office/powerpoint/2010/main" val="1405878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5"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graphicFrame>
        <p:nvGraphicFramePr>
          <p:cNvPr id="19" name="Chart 18"/>
          <p:cNvGraphicFramePr/>
          <p:nvPr/>
        </p:nvGraphicFramePr>
        <p:xfrm>
          <a:off x="2200274" y="3505200"/>
          <a:ext cx="4886325"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Хэрэглээний үнэ</a:t>
            </a:r>
            <a:endParaRPr lang="mn-MN" sz="2000" b="1"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1843487494"/>
              </p:ext>
            </p:extLst>
          </p:nvPr>
        </p:nvGraphicFramePr>
        <p:xfrm>
          <a:off x="1081062" y="1676399"/>
          <a:ext cx="7529540" cy="3826510"/>
        </p:xfrm>
        <a:graphic>
          <a:graphicData uri="http://schemas.openxmlformats.org/drawingml/2006/table">
            <a:tbl>
              <a:tblPr/>
              <a:tblGrid>
                <a:gridCol w="752954"/>
                <a:gridCol w="2258862"/>
                <a:gridCol w="752954"/>
                <a:gridCol w="752954"/>
                <a:gridCol w="752954"/>
                <a:gridCol w="752954"/>
                <a:gridCol w="752954"/>
                <a:gridCol w="752954"/>
              </a:tblGrid>
              <a:tr h="185761">
                <a:tc rowSpan="2" gridSpan="5">
                  <a:txBody>
                    <a:bodyPr/>
                    <a:lstStyle/>
                    <a:p>
                      <a:pPr algn="ctr" fontAlgn="ctr"/>
                      <a:r>
                        <a:rPr lang="en-US" sz="1200" b="0" i="0" u="none" strike="noStrike" dirty="0" err="1">
                          <a:solidFill>
                            <a:srgbClr val="000000"/>
                          </a:solidFill>
                          <a:effectLst/>
                          <a:latin typeface="Arial Mon"/>
                        </a:rPr>
                        <a:t>Áàðààíû</a:t>
                      </a:r>
                      <a:r>
                        <a:rPr lang="en-US" sz="1200" b="0" i="0" u="none" strike="noStrike" dirty="0">
                          <a:solidFill>
                            <a:srgbClr val="000000"/>
                          </a:solidFill>
                          <a:effectLst/>
                          <a:latin typeface="Arial Mon"/>
                        </a:rPr>
                        <a:t> </a:t>
                      </a:r>
                      <a:r>
                        <a:rPr lang="en-US" sz="1200" b="0" i="0" u="none" strike="noStrike" dirty="0" err="1">
                          <a:solidFill>
                            <a:srgbClr val="000000"/>
                          </a:solidFill>
                          <a:effectLst/>
                          <a:latin typeface="Arial Mon"/>
                        </a:rPr>
                        <a:t>á¿ëãýýð</a:t>
                      </a:r>
                      <a:endParaRPr lang="en-US" sz="1200" b="0" i="0" u="none" strike="noStrike" dirty="0">
                        <a:solidFill>
                          <a:srgbClr val="000000"/>
                        </a:solidFill>
                        <a:effectLst/>
                        <a:latin typeface="Arial Mon"/>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Mon"/>
                        </a:rPr>
                        <a:t>2016-03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Mon"/>
                        </a:rPr>
                        <a:t>2016-03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Arial Mon"/>
                        </a:rPr>
                        <a:t>2016-03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19504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en-US" sz="1200" b="0" i="0" u="none" strike="noStrike">
                          <a:solidFill>
                            <a:srgbClr val="000000"/>
                          </a:solidFill>
                          <a:effectLst/>
                          <a:latin typeface="Arial Mon"/>
                        </a:rPr>
                        <a:t>2015-03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Mon"/>
                        </a:rPr>
                        <a:t>2015-12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Mon"/>
                        </a:rPr>
                        <a:t>2016-02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87930">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FF0000"/>
                          </a:solidFill>
                          <a:effectLst/>
                          <a:latin typeface="Arial Mon"/>
                        </a:rPr>
                        <a:t>ÅÐªÍÕÈÉ ÈÍÄÅÊÑ</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FF0000"/>
                          </a:solidFill>
                          <a:effectLst/>
                          <a:latin typeface="Arial Mon"/>
                        </a:rPr>
                        <a:t> 101.3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FF0000"/>
                          </a:solidFill>
                          <a:effectLst/>
                          <a:latin typeface="Arial Mon"/>
                        </a:rPr>
                        <a:t> 100.5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200" b="1" i="0" u="none" strike="noStrike">
                          <a:solidFill>
                            <a:srgbClr val="FF0000"/>
                          </a:solidFill>
                          <a:effectLst/>
                          <a:latin typeface="Arial Mon"/>
                        </a:rPr>
                        <a:t> 100.5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185761">
                <a:tc gridSpan="5">
                  <a:txBody>
                    <a:bodyPr/>
                    <a:lstStyle/>
                    <a:p>
                      <a:pPr algn="l" fontAlgn="b"/>
                      <a:r>
                        <a:rPr lang="en-US" sz="1200" b="1" i="0" u="none" strike="noStrike" dirty="0">
                          <a:solidFill>
                            <a:srgbClr val="000000"/>
                          </a:solidFill>
                          <a:effectLst/>
                          <a:latin typeface="Arial Mon"/>
                        </a:rPr>
                        <a:t>01.   ÕYÍÑÍÈÉ ÁÀÐÀÀ, ÑÎÃÒÓÓÐÓÓËÀÕ ÁÓÑ ÓÍÄÀÀ</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a:solidFill>
                            <a:srgbClr val="000000"/>
                          </a:solidFill>
                          <a:effectLst/>
                          <a:latin typeface="Arial Mon"/>
                        </a:rPr>
                        <a:t> 100.1</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101.4</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101.3</a:t>
                      </a:r>
                    </a:p>
                  </a:txBody>
                  <a:tcPr marL="9525" marR="9525" marT="9525" marB="0" anchor="b">
                    <a:lnL>
                      <a:noFill/>
                    </a:lnL>
                    <a:lnR>
                      <a:noFill/>
                    </a:lnR>
                    <a:lnT>
                      <a:noFill/>
                    </a:lnT>
                    <a:lnB>
                      <a:noFill/>
                    </a:lnB>
                  </a:tcPr>
                </a:tc>
              </a:tr>
              <a:tr h="315794">
                <a:tc gridSpan="5">
                  <a:txBody>
                    <a:bodyPr/>
                    <a:lstStyle/>
                    <a:p>
                      <a:pPr algn="l" fontAlgn="b"/>
                      <a:r>
                        <a:rPr lang="en-US" sz="1200" b="1" i="0" u="none" strike="noStrike" dirty="0">
                          <a:solidFill>
                            <a:srgbClr val="000000"/>
                          </a:solidFill>
                          <a:effectLst/>
                          <a:latin typeface="Arial Mon"/>
                        </a:rPr>
                        <a:t>02.   ÑÎÃÒÓÓÐÓÓËÀÕ ÓÍÄÀÀ, ÒÀÌÕÈ, ÌÀÍÑÓÓÐÓÓËÀÕ ÁÎÄÈÑ</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a:solidFill>
                            <a:srgbClr val="000000"/>
                          </a:solidFill>
                          <a:effectLst/>
                          <a:latin typeface="Arial Mon"/>
                        </a:rPr>
                        <a:t> 106.6</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100.4</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100.0</a:t>
                      </a:r>
                    </a:p>
                  </a:txBody>
                  <a:tcPr marL="9525" marR="9525" marT="9525" marB="0" anchor="b">
                    <a:lnL>
                      <a:noFill/>
                    </a:lnL>
                    <a:lnR>
                      <a:noFill/>
                    </a:lnR>
                    <a:lnT>
                      <a:noFill/>
                    </a:lnT>
                    <a:lnB>
                      <a:noFill/>
                    </a:lnB>
                  </a:tcPr>
                </a:tc>
              </a:tr>
              <a:tr h="287930">
                <a:tc gridSpan="4">
                  <a:txBody>
                    <a:bodyPr/>
                    <a:lstStyle/>
                    <a:p>
                      <a:pPr algn="l" fontAlgn="b"/>
                      <a:r>
                        <a:rPr lang="en-US" sz="1200" b="1" i="0" u="none" strike="noStrike">
                          <a:solidFill>
                            <a:srgbClr val="000000"/>
                          </a:solidFill>
                          <a:effectLst/>
                          <a:latin typeface="Arial Mon"/>
                        </a:rPr>
                        <a:t>03.    ÕÓÂÖÀÑ, ÁªÑ ÁÀÐÀÀ, ÃÓÒÀË</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l" fontAlgn="b"/>
                      <a:endParaRPr lang="en-US" sz="1200" b="0" i="0" u="none" strike="noStrike" dirty="0">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104.3</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101.3</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100.5</a:t>
                      </a:r>
                    </a:p>
                  </a:txBody>
                  <a:tcPr marL="9525" marR="9525" marT="9525" marB="0" anchor="b">
                    <a:lnL>
                      <a:noFill/>
                    </a:lnL>
                    <a:lnR>
                      <a:noFill/>
                    </a:lnR>
                    <a:lnT>
                      <a:noFill/>
                    </a:lnT>
                    <a:lnB>
                      <a:noFill/>
                    </a:lnB>
                  </a:tcPr>
                </a:tc>
              </a:tr>
              <a:tr h="315794">
                <a:tc gridSpan="5">
                  <a:txBody>
                    <a:bodyPr/>
                    <a:lstStyle/>
                    <a:p>
                      <a:pPr algn="l" fontAlgn="b"/>
                      <a:r>
                        <a:rPr lang="en-US" sz="1200" b="1" i="0" u="none" strike="noStrike" dirty="0">
                          <a:solidFill>
                            <a:srgbClr val="000000"/>
                          </a:solidFill>
                          <a:effectLst/>
                          <a:latin typeface="Arial Mon"/>
                        </a:rPr>
                        <a:t>04.    ÎÐÎÍ ÑÓÓÖ, ÓÑ, ÖÀÕÈËÃÀÀÍ, ÕÈÉÍ ÁÎËÎÍ ÁÓÑÀÄ ÒYËØ</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98.3</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100.1</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100.0</a:t>
                      </a:r>
                    </a:p>
                  </a:txBody>
                  <a:tcPr marL="9525" marR="9525" marT="9525" marB="0" anchor="b">
                    <a:lnL>
                      <a:noFill/>
                    </a:lnL>
                    <a:lnR>
                      <a:noFill/>
                    </a:lnR>
                    <a:lnT>
                      <a:noFill/>
                    </a:lnT>
                    <a:lnB>
                      <a:noFill/>
                    </a:lnB>
                  </a:tcPr>
                </a:tc>
              </a:tr>
              <a:tr h="185761">
                <a:tc gridSpan="5">
                  <a:txBody>
                    <a:bodyPr/>
                    <a:lstStyle/>
                    <a:p>
                      <a:pPr algn="l" fontAlgn="b"/>
                      <a:r>
                        <a:rPr lang="en-US" sz="1200" b="1" i="0" u="none" strike="noStrike">
                          <a:solidFill>
                            <a:srgbClr val="000000"/>
                          </a:solidFill>
                          <a:effectLst/>
                          <a:latin typeface="Arial Mon"/>
                        </a:rPr>
                        <a:t>05.    ÃÝÐ ÀÕÓÉÍ ÒÀÂÈËÃÀ, ÃÝÐ ÀÕÓÉÍ ÁÀÐÀÀ</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103.3</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101.2</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100.5</a:t>
                      </a:r>
                    </a:p>
                  </a:txBody>
                  <a:tcPr marL="9525" marR="9525" marT="9525" marB="0" anchor="b">
                    <a:lnL>
                      <a:noFill/>
                    </a:lnL>
                    <a:lnR>
                      <a:noFill/>
                    </a:lnR>
                    <a:lnT>
                      <a:noFill/>
                    </a:lnT>
                    <a:lnB>
                      <a:noFill/>
                    </a:lnB>
                  </a:tcPr>
                </a:tc>
              </a:tr>
              <a:tr h="185761">
                <a:tc gridSpan="5">
                  <a:txBody>
                    <a:bodyPr/>
                    <a:lstStyle/>
                    <a:p>
                      <a:pPr algn="l" fontAlgn="b"/>
                      <a:r>
                        <a:rPr lang="en-US" sz="1200" b="1" i="0" u="none" strike="noStrike">
                          <a:solidFill>
                            <a:srgbClr val="000000"/>
                          </a:solidFill>
                          <a:effectLst/>
                          <a:latin typeface="Arial Mon"/>
                        </a:rPr>
                        <a:t>06.    ÝÌ, ÒÀÐÈÀ, ÝÌÍÝËÃÈÉÍ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a:solidFill>
                            <a:srgbClr val="000000"/>
                          </a:solidFill>
                          <a:effectLst/>
                          <a:latin typeface="Arial Mon"/>
                        </a:rPr>
                        <a:t> 101.2</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102.1</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101.3</a:t>
                      </a:r>
                    </a:p>
                  </a:txBody>
                  <a:tcPr marL="9525" marR="9525" marT="9525" marB="0" anchor="b">
                    <a:lnL>
                      <a:noFill/>
                    </a:lnL>
                    <a:lnR>
                      <a:noFill/>
                    </a:lnR>
                    <a:lnT>
                      <a:noFill/>
                    </a:lnT>
                    <a:lnB>
                      <a:noFill/>
                    </a:lnB>
                  </a:tcPr>
                </a:tc>
              </a:tr>
              <a:tr h="287930">
                <a:tc gridSpan="2">
                  <a:txBody>
                    <a:bodyPr/>
                    <a:lstStyle/>
                    <a:p>
                      <a:pPr algn="l" fontAlgn="b"/>
                      <a:r>
                        <a:rPr lang="en-US" sz="1200" b="1" i="0" u="none" strike="noStrike">
                          <a:solidFill>
                            <a:srgbClr val="000000"/>
                          </a:solidFill>
                          <a:effectLst/>
                          <a:latin typeface="Arial Mon"/>
                        </a:rPr>
                        <a:t>07.    ÒÝÝÂÝÐ</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t"/>
                      <a:endParaRPr lang="en-US" sz="1200" b="0" i="0" u="none" strike="noStrike">
                        <a:solidFill>
                          <a:srgbClr val="000000"/>
                        </a:solidFill>
                        <a:effectLst/>
                        <a:latin typeface="Arial Mon"/>
                      </a:endParaRPr>
                    </a:p>
                  </a:txBody>
                  <a:tcPr marL="9525" marR="9525" marT="9525" marB="0">
                    <a:lnL>
                      <a:noFill/>
                    </a:lnL>
                    <a:lnR>
                      <a:noFill/>
                    </a:lnR>
                    <a:lnT>
                      <a:noFill/>
                    </a:lnT>
                    <a:lnB>
                      <a:noFill/>
                    </a:lnB>
                  </a:tcPr>
                </a:tc>
                <a:tc>
                  <a:txBody>
                    <a:bodyPr/>
                    <a:lstStyle/>
                    <a:p>
                      <a:pPr algn="ctr" fontAlgn="b"/>
                      <a:endParaRPr lang="en-US" sz="1200" b="0" i="1" u="none" strike="noStrike">
                        <a:solidFill>
                          <a:srgbClr val="000000"/>
                        </a:solidFill>
                        <a:effectLst/>
                        <a:latin typeface="Arial Mon"/>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94.8</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96.9</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100.0</a:t>
                      </a:r>
                    </a:p>
                  </a:txBody>
                  <a:tcPr marL="9525" marR="9525" marT="9525" marB="0" anchor="b">
                    <a:lnL>
                      <a:noFill/>
                    </a:lnL>
                    <a:lnR>
                      <a:noFill/>
                    </a:lnR>
                    <a:lnT>
                      <a:noFill/>
                    </a:lnT>
                    <a:lnB>
                      <a:noFill/>
                    </a:lnB>
                  </a:tcPr>
                </a:tc>
              </a:tr>
              <a:tr h="185761">
                <a:tc gridSpan="5">
                  <a:txBody>
                    <a:bodyPr/>
                    <a:lstStyle/>
                    <a:p>
                      <a:pPr algn="l" fontAlgn="b"/>
                      <a:r>
                        <a:rPr lang="en-US" sz="1200" b="1" i="0" u="none" strike="noStrike">
                          <a:solidFill>
                            <a:srgbClr val="000000"/>
                          </a:solidFill>
                          <a:effectLst/>
                          <a:latin typeface="Arial Mon"/>
                        </a:rPr>
                        <a:t>08.    ÕÎËÁÎÎÍÛ ÕÝÐÝÃÑÝË, ØÓÓÄÀÍÃÈÉÍ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a:solidFill>
                            <a:srgbClr val="000000"/>
                          </a:solidFill>
                          <a:effectLst/>
                          <a:latin typeface="Arial Mon"/>
                        </a:rPr>
                        <a:t> 99.8</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100.0</a:t>
                      </a:r>
                    </a:p>
                  </a:txBody>
                  <a:tcPr marL="9525" marR="9525" marT="9525" marB="0" anchor="b">
                    <a:lnL>
                      <a:noFill/>
                    </a:lnL>
                    <a:lnR>
                      <a:noFill/>
                    </a:lnR>
                    <a:lnT>
                      <a:noFill/>
                    </a:lnT>
                    <a:lnB>
                      <a:noFill/>
                    </a:lnB>
                  </a:tcPr>
                </a:tc>
              </a:tr>
              <a:tr h="315794">
                <a:tc gridSpan="5">
                  <a:txBody>
                    <a:bodyPr/>
                    <a:lstStyle/>
                    <a:p>
                      <a:pPr algn="l" fontAlgn="b"/>
                      <a:r>
                        <a:rPr lang="en-US" sz="1200" b="1" i="0" u="none" strike="noStrike">
                          <a:solidFill>
                            <a:srgbClr val="000000"/>
                          </a:solidFill>
                          <a:effectLst/>
                          <a:latin typeface="Arial Mon"/>
                        </a:rPr>
                        <a:t>09.    ÀÌÐÀËÒ, ×ªËªªÒ ÖÀÃ, ÑÎ¨ËÛÍ ÁÀÐÀÀ,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a:solidFill>
                            <a:srgbClr val="000000"/>
                          </a:solidFill>
                          <a:effectLst/>
                          <a:latin typeface="Arial Mon"/>
                        </a:rPr>
                        <a:t> 108.8</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99.3</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r>
              <a:tr h="287930">
                <a:tc gridSpan="4">
                  <a:txBody>
                    <a:bodyPr/>
                    <a:lstStyle/>
                    <a:p>
                      <a:pPr algn="l" fontAlgn="b"/>
                      <a:r>
                        <a:rPr lang="en-US" sz="1200" b="1" i="0" u="none" strike="noStrike">
                          <a:solidFill>
                            <a:srgbClr val="000000"/>
                          </a:solidFill>
                          <a:effectLst/>
                          <a:latin typeface="Arial Mon"/>
                        </a:rPr>
                        <a:t>10.    ÁÎËÎÂÑÐÎËÛÍ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104.3</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100.0</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r>
              <a:tr h="315794">
                <a:tc gridSpan="5">
                  <a:txBody>
                    <a:bodyPr/>
                    <a:lstStyle/>
                    <a:p>
                      <a:pPr algn="l" fontAlgn="b"/>
                      <a:r>
                        <a:rPr lang="en-US" sz="1200" b="1" i="0" u="none" strike="noStrike">
                          <a:solidFill>
                            <a:srgbClr val="000000"/>
                          </a:solidFill>
                          <a:effectLst/>
                          <a:latin typeface="Arial Mon"/>
                        </a:rPr>
                        <a:t>11.    ÇÎ×ÈÄ ÁÓÓÄÀË, ÍÈÉÒÈÉÍ ÕÎÎË, ÄÎÒÓÓÐ ÁÀÉÐÍÛ YÉË×ÈËÃÝÝ</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a:noFill/>
                    </a:lnB>
                  </a:tcPr>
                </a:tc>
                <a:tc>
                  <a:txBody>
                    <a:bodyPr/>
                    <a:lstStyle/>
                    <a:p>
                      <a:pPr algn="r" fontAlgn="b"/>
                      <a:r>
                        <a:rPr lang="en-US" sz="1200" b="1" i="0" u="none" strike="noStrike">
                          <a:solidFill>
                            <a:srgbClr val="000000"/>
                          </a:solidFill>
                          <a:effectLst/>
                          <a:latin typeface="Arial Mon"/>
                        </a:rPr>
                        <a:t> 101.1</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Arial Mon"/>
                        </a:rPr>
                        <a:t> 100.8</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Arial Mon"/>
                        </a:rPr>
                        <a:t> 100.0</a:t>
                      </a:r>
                    </a:p>
                  </a:txBody>
                  <a:tcPr marL="9525" marR="9525" marT="9525" marB="0" anchor="b">
                    <a:lnL>
                      <a:noFill/>
                    </a:lnL>
                    <a:lnR>
                      <a:noFill/>
                    </a:lnR>
                    <a:lnT>
                      <a:noFill/>
                    </a:lnT>
                    <a:lnB>
                      <a:noFill/>
                    </a:lnB>
                  </a:tcPr>
                </a:tc>
              </a:tr>
              <a:tr h="195049">
                <a:tc gridSpan="4">
                  <a:txBody>
                    <a:bodyPr/>
                    <a:lstStyle/>
                    <a:p>
                      <a:pPr algn="l" fontAlgn="b"/>
                      <a:r>
                        <a:rPr lang="en-US" sz="1200" b="1" i="0" u="none" strike="noStrike">
                          <a:solidFill>
                            <a:srgbClr val="000000"/>
                          </a:solidFill>
                          <a:effectLst/>
                          <a:latin typeface="Arial Mon"/>
                        </a:rPr>
                        <a:t>12.    ÁÓÑÀÄ ÁÀÐÀÀ, YÉË×ÈËÃÝÝ</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Mon"/>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Arial Mon"/>
                        </a:rPr>
                        <a:t> 100.4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Arial Mon"/>
                        </a:rPr>
                        <a:t> 99.0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Mon"/>
                        </a:rPr>
                        <a:t> 99.5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3404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67670" y="357166"/>
            <a:ext cx="1013393" cy="6357982"/>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4"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lIns="91440" tIns="45720" rIns="91440" bIns="45720" rtlCol="0" anchor="ctr">
                  <a:normAutofit fontScale="7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latin typeface="CMs Huree" pitchFamily="2" charset="0"/>
                      <a:ea typeface="+mj-ea"/>
                      <a:cs typeface="+mj-cs"/>
                    </a:rPr>
                    <a:t>    </a:t>
                  </a:r>
                  <a:r>
                    <a:rPr kumimoji="0" lang="en-US" sz="4400" b="0" i="0" u="none" strike="noStrike" kern="1200" cap="none" spc="0" normalizeH="0" baseline="0" noProof="0" dirty="0" err="1" smtClean="0">
                      <a:ln>
                        <a:noFill/>
                      </a:ln>
                      <a:solidFill>
                        <a:srgbClr val="745800"/>
                      </a:solidFill>
                      <a:effectLst/>
                      <a:uLnTx/>
                      <a:uFillTx/>
                      <a:latin typeface="CMs Huree" pitchFamily="2" charset="0"/>
                      <a:ea typeface="+mj-ea"/>
                      <a:cs typeface="+mj-cs"/>
                    </a:rPr>
                    <a:t>Kibsoikoil</a:t>
                  </a:r>
                  <a:r>
                    <a:rPr kumimoji="0" lang="en-US" sz="4400" b="0" i="0" u="none" strike="noStrike" kern="1200" cap="none" spc="0" normalizeH="0" noProof="0" dirty="0" smtClean="0">
                      <a:ln>
                        <a:noFill/>
                      </a:ln>
                      <a:solidFill>
                        <a:schemeClr val="tx1"/>
                      </a:solidFill>
                      <a:effectLst/>
                      <a:uLnTx/>
                      <a:uFillTx/>
                      <a:latin typeface="CMs Huree" pitchFamily="2" charset="0"/>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CMs Huree" pitchFamily="2"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Ms Ulaanbaatar" pitchFamily="2" charset="0"/>
                    <a:ea typeface="+mj-ea"/>
                    <a:cs typeface="+mj-cs"/>
                  </a:endParaRPr>
                </a:p>
              </p:txBody>
            </p:sp>
          </p:grpSp>
          <p:pic>
            <p:nvPicPr>
              <p:cNvPr id="14" name="Picture 13"/>
              <p:cNvPicPr>
                <a:picLocks noChangeAspect="1" noChangeArrowheads="1"/>
              </p:cNvPicPr>
              <p:nvPr/>
            </p:nvPicPr>
            <p:blipFill>
              <a:blip r:embed="rId5"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9" name="Picture 6"/>
            <p:cNvPicPr>
              <a:picLocks noChangeAspect="1" noChangeArrowheads="1"/>
            </p:cNvPicPr>
            <p:nvPr/>
          </p:nvPicPr>
          <p:blipFill>
            <a:blip r:embed="rId6" cstate="print"/>
            <a:srcRect/>
            <a:stretch>
              <a:fillRect/>
            </a:stretch>
          </p:blipFill>
          <p:spPr bwMode="auto">
            <a:xfrm>
              <a:off x="428596" y="5516563"/>
              <a:ext cx="310300" cy="627081"/>
            </a:xfrm>
            <a:prstGeom prst="rect">
              <a:avLst/>
            </a:prstGeom>
            <a:noFill/>
            <a:ln w="9525">
              <a:noFill/>
              <a:miter lim="800000"/>
              <a:headEnd/>
              <a:tailEnd/>
            </a:ln>
            <a:effectLst/>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a:noAutofit/>
          </a:bodyPr>
          <a:lstStyle/>
          <a:p>
            <a:pPr algn="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2049" name="Rectangle 1"/>
          <p:cNvSpPr>
            <a:spLocks noChangeArrowheads="1"/>
          </p:cNvSpPr>
          <p:nvPr/>
        </p:nvSpPr>
        <p:spPr bwMode="auto">
          <a:xfrm>
            <a:off x="1752600" y="1169550"/>
            <a:ext cx="6629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mn-MN" sz="1600" dirty="0">
                <a:latin typeface="Arial"/>
                <a:ea typeface="Times New Roman"/>
                <a:cs typeface="Times New Roman"/>
              </a:rPr>
              <a:t>Нийгмийн даатгалын шимтгэлийн орлого 2016 оны эхний </a:t>
            </a:r>
            <a:r>
              <a:rPr lang="en-US" sz="1600" dirty="0">
                <a:latin typeface="Arial"/>
                <a:ea typeface="Times New Roman"/>
                <a:cs typeface="Times New Roman"/>
              </a:rPr>
              <a:t>3</a:t>
            </a:r>
            <a:r>
              <a:rPr lang="mn-MN" sz="1600" dirty="0">
                <a:latin typeface="Arial"/>
                <a:ea typeface="Times New Roman"/>
                <a:cs typeface="Times New Roman"/>
              </a:rPr>
              <a:t> дугаар сарын  байдлаар </a:t>
            </a:r>
            <a:r>
              <a:rPr lang="en-US" sz="1600" dirty="0">
                <a:latin typeface="Arial"/>
                <a:ea typeface="Times New Roman"/>
                <a:cs typeface="Times New Roman"/>
              </a:rPr>
              <a:t>4940.6 </a:t>
            </a:r>
            <a:r>
              <a:rPr lang="mn-MN" sz="1600" dirty="0">
                <a:latin typeface="Arial"/>
                <a:ea typeface="Times New Roman"/>
                <a:cs typeface="Times New Roman"/>
              </a:rPr>
              <a:t> сая төгрөг болж өнгөрсөн оны мөн үетэй харьцуулахад 8</a:t>
            </a:r>
            <a:r>
              <a:rPr lang="en-US" sz="1600" dirty="0">
                <a:latin typeface="Arial"/>
                <a:ea typeface="Times New Roman"/>
                <a:cs typeface="Times New Roman"/>
              </a:rPr>
              <a:t>05.9</a:t>
            </a:r>
            <a:r>
              <a:rPr lang="mn-MN" sz="1600" dirty="0">
                <a:latin typeface="Arial"/>
                <a:ea typeface="Times New Roman"/>
                <a:cs typeface="Times New Roman"/>
              </a:rPr>
              <a:t> сая төгрөг буюу 19.4 хувиар өссөн байна. </a:t>
            </a:r>
            <a:endParaRPr lang="en-US" sz="1600" dirty="0">
              <a:latin typeface="Arial Mon"/>
              <a:ea typeface="Times New Roman"/>
              <a:cs typeface="Times New Roman"/>
            </a:endParaRPr>
          </a:p>
          <a:p>
            <a:pPr indent="457200" algn="just"/>
            <a:r>
              <a:rPr lang="mn-MN" sz="1600" dirty="0">
                <a:latin typeface="Arial"/>
                <a:ea typeface="Times New Roman"/>
                <a:cs typeface="Times New Roman"/>
              </a:rPr>
              <a:t> </a:t>
            </a:r>
            <a:endParaRPr lang="en-US" sz="1600" dirty="0">
              <a:effectLst/>
              <a:latin typeface="Arial Mon"/>
              <a:ea typeface="Times New Roman"/>
              <a:cs typeface="Times New Roman"/>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smtClean="0">
                <a:solidFill>
                  <a:schemeClr val="bg1"/>
                </a:solidFill>
                <a:latin typeface="Arial Unicode MS" pitchFamily="34" charset="-128"/>
                <a:ea typeface="Arial Unicode MS" pitchFamily="34" charset="-128"/>
                <a:cs typeface="Arial Unicode MS" pitchFamily="34" charset="-128"/>
              </a:rPr>
              <a:t>НИЙГМИЙН СТАТИСТИК ҮЗҮҮЛЭЛТ</a:t>
            </a:r>
            <a:r>
              <a:rPr lang="en-US" sz="2000" b="1" dirty="0" smtClean="0">
                <a:solidFill>
                  <a:schemeClr val="bg1"/>
                </a:solidFill>
                <a:latin typeface="Arial Unicode MS" pitchFamily="34" charset="-128"/>
                <a:ea typeface="Arial Unicode MS" pitchFamily="34" charset="-128"/>
                <a:cs typeface="Arial Unicode MS" pitchFamily="34" charset="-128"/>
              </a:rPr>
              <a:t> </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smtClean="0">
                <a:solidFill>
                  <a:schemeClr val="bg1"/>
                </a:solidFill>
                <a:latin typeface="Arial Unicode MS" pitchFamily="34" charset="-128"/>
                <a:ea typeface="Arial Unicode MS" pitchFamily="34" charset="-128"/>
                <a:cs typeface="Arial Unicode MS" pitchFamily="34" charset="-128"/>
              </a:rPr>
              <a:t>Нийгмийн даатгал</a:t>
            </a:r>
            <a:endParaRPr lang="mn-MN" sz="2000" b="1" dirty="0">
              <a:solidFill>
                <a:schemeClr val="bg1"/>
              </a:solidFill>
              <a:latin typeface="Arial Unicode MS" pitchFamily="34" charset="-128"/>
              <a:ea typeface="Arial Unicode MS" pitchFamily="34" charset="-128"/>
              <a:cs typeface="Arial Unicode MS" pitchFamily="34" charset="-128"/>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p:cNvGraphicFramePr>
          <p:nvPr>
            <p:extLst>
              <p:ext uri="{D42A27DB-BD31-4B8C-83A1-F6EECF244321}">
                <p14:modId xmlns:p14="http://schemas.microsoft.com/office/powerpoint/2010/main" val="1147546361"/>
              </p:ext>
            </p:extLst>
          </p:nvPr>
        </p:nvGraphicFramePr>
        <p:xfrm>
          <a:off x="1905000" y="2365381"/>
          <a:ext cx="6477000" cy="2968619"/>
        </p:xfrm>
        <a:graphic>
          <a:graphicData uri="http://schemas.openxmlformats.org/presentationml/2006/ole">
            <mc:AlternateContent xmlns:mc="http://schemas.openxmlformats.org/markup-compatibility/2006">
              <mc:Choice xmlns:v="urn:schemas-microsoft-com:vml" Requires="v">
                <p:oleObj spid="_x0000_s4119" name="Chart" r:id="rId8" imgW="5486519" imgH="2247781" progId="Excel.Chart.8">
                  <p:embed/>
                </p:oleObj>
              </mc:Choice>
              <mc:Fallback>
                <p:oleObj name="Chart" r:id="rId8" imgW="5486519" imgH="2247781" progId="Excel.Chart.8">
                  <p:embed/>
                  <p:pic>
                    <p:nvPicPr>
                      <p:cNvPr id="0" name="Object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2365381"/>
                        <a:ext cx="6477000" cy="2968619"/>
                      </a:xfrm>
                      <a:prstGeom prst="rect">
                        <a:avLst/>
                      </a:prstGeom>
                      <a:noFill/>
                    </p:spPr>
                  </p:pic>
                </p:oleObj>
              </mc:Fallback>
            </mc:AlternateContent>
          </a:graphicData>
        </a:graphic>
      </p:graphicFrame>
    </p:spTree>
    <p:extLst>
      <p:ext uri="{BB962C8B-B14F-4D97-AF65-F5344CB8AC3E}">
        <p14:creationId xmlns:p14="http://schemas.microsoft.com/office/powerpoint/2010/main" val="304563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6152"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6149" name="Rectangle 1"/>
          <p:cNvSpPr>
            <a:spLocks noChangeArrowheads="1"/>
          </p:cNvSpPr>
          <p:nvPr/>
        </p:nvSpPr>
        <p:spPr bwMode="auto">
          <a:xfrm>
            <a:off x="1371600" y="1447801"/>
            <a:ext cx="7010400" cy="1815882"/>
          </a:xfrm>
          <a:prstGeom prst="rect">
            <a:avLst/>
          </a:prstGeom>
          <a:noFill/>
          <a:ln w="9525">
            <a:noFill/>
            <a:miter lim="800000"/>
            <a:headEnd/>
            <a:tailEnd/>
          </a:ln>
        </p:spPr>
        <p:txBody>
          <a:bodyPr wrap="square" anchor="ctr">
            <a:spAutoFit/>
          </a:bodyPr>
          <a:lstStyle/>
          <a:p>
            <a:r>
              <a:rPr lang="mn-MN" sz="1400" b="1" dirty="0">
                <a:solidFill>
                  <a:srgbClr val="558ED5"/>
                </a:solidFill>
                <a:ea typeface="Calibri" pitchFamily="34" charset="0"/>
                <a:cs typeface="Times New Roman" pitchFamily="18" charset="0"/>
              </a:rPr>
              <a:t>Оны эхний хээлтэгч – </a:t>
            </a:r>
            <a:r>
              <a:rPr lang="mn-MN" sz="1400" b="1" dirty="0" smtClean="0">
                <a:solidFill>
                  <a:srgbClr val="558ED5"/>
                </a:solidFill>
                <a:ea typeface="Calibri" pitchFamily="34" charset="0"/>
                <a:cs typeface="Times New Roman" pitchFamily="18" charset="0"/>
              </a:rPr>
              <a:t>1941663                               </a:t>
            </a:r>
            <a:endParaRPr lang="en-US" sz="1400" b="1" dirty="0">
              <a:solidFill>
                <a:srgbClr val="558ED5"/>
              </a:solidFill>
              <a:ea typeface="Calibri" pitchFamily="34" charset="0"/>
              <a:cs typeface="Times New Roman" pitchFamily="18" charset="0"/>
            </a:endParaRPr>
          </a:p>
          <a:p>
            <a:endParaRPr lang="en-US" sz="1400" b="1" dirty="0">
              <a:solidFill>
                <a:srgbClr val="558ED5"/>
              </a:solidFill>
              <a:ea typeface="Calibri" pitchFamily="34" charset="0"/>
              <a:cs typeface="Times New Roman" pitchFamily="18" charset="0"/>
            </a:endParaRPr>
          </a:p>
          <a:p>
            <a:pPr eaLnBrk="0" hangingPunct="0"/>
            <a:r>
              <a:rPr lang="mn-MN" sz="1400" b="1" dirty="0">
                <a:solidFill>
                  <a:srgbClr val="558ED5"/>
                </a:solidFill>
                <a:ea typeface="Calibri" pitchFamily="34" charset="0"/>
                <a:cs typeface="Times New Roman" pitchFamily="18" charset="0"/>
              </a:rPr>
              <a:t>Төллөсөн эх  - </a:t>
            </a:r>
            <a:r>
              <a:rPr lang="mn-MN" sz="1400" b="1" dirty="0" smtClean="0">
                <a:solidFill>
                  <a:srgbClr val="558ED5"/>
                </a:solidFill>
                <a:ea typeface="Calibri" pitchFamily="34" charset="0"/>
                <a:cs typeface="Times New Roman" pitchFamily="18" charset="0"/>
              </a:rPr>
              <a:t>301476</a:t>
            </a:r>
            <a:r>
              <a:rPr lang="en-US" sz="1400" b="1" dirty="0" smtClean="0">
                <a:solidFill>
                  <a:srgbClr val="558ED5"/>
                </a:solidFill>
                <a:ea typeface="Calibri" pitchFamily="34" charset="0"/>
                <a:cs typeface="Times New Roman" pitchFamily="18" charset="0"/>
              </a:rPr>
              <a:t>                                              </a:t>
            </a:r>
            <a:r>
              <a:rPr lang="mn-MN" sz="1400" b="1" dirty="0" smtClean="0">
                <a:solidFill>
                  <a:srgbClr val="1F497D">
                    <a:lumMod val="60000"/>
                    <a:lumOff val="40000"/>
                  </a:srgbClr>
                </a:solidFill>
                <a:ea typeface="Calibri" pitchFamily="34" charset="0"/>
                <a:cs typeface="Times New Roman" pitchFamily="18" charset="0"/>
              </a:rPr>
              <a:t>Төллөсөн эхийн хувь  - 15</a:t>
            </a:r>
            <a:r>
              <a:rPr lang="en-US" sz="1400" b="1" dirty="0" smtClean="0">
                <a:solidFill>
                  <a:srgbClr val="1F497D">
                    <a:lumMod val="60000"/>
                    <a:lumOff val="40000"/>
                  </a:srgbClr>
                </a:solidFill>
                <a:ea typeface="Calibri" pitchFamily="34" charset="0"/>
                <a:cs typeface="Times New Roman" pitchFamily="18" charset="0"/>
              </a:rPr>
              <a:t>.5</a:t>
            </a:r>
            <a:r>
              <a:rPr lang="mn-MN" sz="1400" b="1" dirty="0" smtClean="0">
                <a:solidFill>
                  <a:srgbClr val="1F497D">
                    <a:lumMod val="60000"/>
                    <a:lumOff val="40000"/>
                  </a:srgbClr>
                </a:solidFill>
                <a:ea typeface="Calibri" pitchFamily="34" charset="0"/>
                <a:cs typeface="Times New Roman" pitchFamily="18" charset="0"/>
              </a:rPr>
              <a:t>%</a:t>
            </a:r>
            <a:endParaRPr lang="en-US" sz="1400" b="1" dirty="0">
              <a:solidFill>
                <a:srgbClr val="1F497D">
                  <a:lumMod val="60000"/>
                  <a:lumOff val="40000"/>
                </a:srgbClr>
              </a:solidFill>
              <a:ea typeface="Calibri" pitchFamily="34" charset="0"/>
              <a:cs typeface="Times New Roman" pitchFamily="18" charset="0"/>
            </a:endParaRPr>
          </a:p>
          <a:p>
            <a:pPr eaLnBrk="0" hangingPunct="0"/>
            <a:endParaRPr lang="en-US" sz="1400" b="1" dirty="0">
              <a:solidFill>
                <a:srgbClr val="558ED5"/>
              </a:solidFill>
            </a:endParaRPr>
          </a:p>
          <a:p>
            <a:pPr eaLnBrk="0" hangingPunct="0"/>
            <a:r>
              <a:rPr lang="mn-MN" sz="1400" b="1" dirty="0" smtClean="0">
                <a:solidFill>
                  <a:srgbClr val="FF0000"/>
                </a:solidFill>
                <a:cs typeface="Calibri" pitchFamily="34" charset="0"/>
              </a:rPr>
              <a:t>Гарсан төл – 301584                                                 </a:t>
            </a:r>
            <a:r>
              <a:rPr lang="mn-MN" sz="1400" b="1" dirty="0" smtClean="0">
                <a:solidFill>
                  <a:srgbClr val="558ED5"/>
                </a:solidFill>
                <a:cs typeface="Calibri" pitchFamily="34" charset="0"/>
              </a:rPr>
              <a:t>Бойжиж буй төл - </a:t>
            </a:r>
            <a:r>
              <a:rPr lang="en-US" sz="1400" b="1" dirty="0" smtClean="0">
                <a:solidFill>
                  <a:srgbClr val="558ED5"/>
                </a:solidFill>
                <a:cs typeface="Calibri" pitchFamily="34" charset="0"/>
              </a:rPr>
              <a:t>2</a:t>
            </a:r>
            <a:r>
              <a:rPr lang="mn-MN" sz="1400" b="1" dirty="0" smtClean="0">
                <a:solidFill>
                  <a:srgbClr val="558ED5"/>
                </a:solidFill>
                <a:cs typeface="Calibri" pitchFamily="34" charset="0"/>
              </a:rPr>
              <a:t>99464</a:t>
            </a:r>
            <a:endParaRPr lang="mn-MN" sz="1400" b="1" dirty="0" smtClean="0">
              <a:solidFill>
                <a:srgbClr val="558ED5"/>
              </a:solidFill>
            </a:endParaRPr>
          </a:p>
          <a:p>
            <a:pPr eaLnBrk="0" hangingPunct="0"/>
            <a:endParaRPr lang="mn-MN" sz="1400" b="1" dirty="0" smtClean="0">
              <a:solidFill>
                <a:srgbClr val="558ED5"/>
              </a:solidFill>
              <a:cs typeface="Calibri" pitchFamily="34" charset="0"/>
            </a:endParaRPr>
          </a:p>
          <a:p>
            <a:pPr eaLnBrk="0" hangingPunct="0"/>
            <a:r>
              <a:rPr lang="mn-MN" sz="1400" b="1" dirty="0" smtClean="0">
                <a:solidFill>
                  <a:srgbClr val="558ED5"/>
                </a:solidFill>
                <a:cs typeface="Calibri" pitchFamily="34" charset="0"/>
              </a:rPr>
              <a:t>Хорогдсон </a:t>
            </a:r>
            <a:r>
              <a:rPr lang="mn-MN" sz="1400" b="1" dirty="0">
                <a:solidFill>
                  <a:srgbClr val="558ED5"/>
                </a:solidFill>
                <a:cs typeface="Calibri" pitchFamily="34" charset="0"/>
              </a:rPr>
              <a:t>төл – </a:t>
            </a:r>
            <a:r>
              <a:rPr lang="mn-MN" sz="1400" b="1" dirty="0" smtClean="0">
                <a:solidFill>
                  <a:srgbClr val="558ED5"/>
                </a:solidFill>
                <a:cs typeface="Calibri" pitchFamily="34" charset="0"/>
              </a:rPr>
              <a:t>2120 </a:t>
            </a:r>
            <a:r>
              <a:rPr lang="en-US" sz="1400" b="1" dirty="0" smtClean="0">
                <a:solidFill>
                  <a:srgbClr val="558ED5"/>
                </a:solidFill>
                <a:cs typeface="Calibri" pitchFamily="34" charset="0"/>
              </a:rPr>
              <a:t>  </a:t>
            </a:r>
            <a:r>
              <a:rPr lang="mn-MN" sz="1400" b="1" dirty="0" smtClean="0">
                <a:solidFill>
                  <a:srgbClr val="558ED5"/>
                </a:solidFill>
                <a:cs typeface="Calibri" pitchFamily="34" charset="0"/>
              </a:rPr>
              <a:t>                                           Бойжилтын хувь – 99.3</a:t>
            </a:r>
            <a:r>
              <a:rPr lang="mn-MN" sz="1400" b="1" dirty="0" smtClean="0">
                <a:solidFill>
                  <a:srgbClr val="558ED5"/>
                </a:solidFill>
                <a:ea typeface="Calibri" pitchFamily="34" charset="0"/>
                <a:cs typeface="Times New Roman" pitchFamily="18" charset="0"/>
              </a:rPr>
              <a:t> </a:t>
            </a:r>
            <a:r>
              <a:rPr lang="mn-MN" sz="1400" b="1" dirty="0">
                <a:solidFill>
                  <a:srgbClr val="558ED5"/>
                </a:solidFill>
                <a:ea typeface="Calibri" pitchFamily="34" charset="0"/>
                <a:cs typeface="Times New Roman" pitchFamily="18" charset="0"/>
              </a:rPr>
              <a:t>%</a:t>
            </a:r>
            <a:endParaRPr lang="en-US" sz="1400" b="1" dirty="0">
              <a:solidFill>
                <a:srgbClr val="558ED5"/>
              </a:solidFill>
            </a:endParaRPr>
          </a:p>
          <a:p>
            <a:pPr eaLnBrk="0" hangingPunct="0"/>
            <a:endParaRPr lang="mn-MN" sz="1400" b="1" dirty="0">
              <a:solidFill>
                <a:srgbClr val="558ED5"/>
              </a:solidFill>
            </a:endParaRPr>
          </a:p>
        </p:txBody>
      </p:sp>
      <p:sp>
        <p:nvSpPr>
          <p:cNvPr id="13" name="Rectangle 12"/>
          <p:cNvSpPr>
            <a:spLocks noChangeArrowheads="1"/>
          </p:cNvSpPr>
          <p:nvPr/>
        </p:nvSpPr>
        <p:spPr bwMode="auto">
          <a:xfrm>
            <a:off x="1143000" y="838200"/>
            <a:ext cx="76200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73741969"/>
              </p:ext>
            </p:extLst>
          </p:nvPr>
        </p:nvGraphicFramePr>
        <p:xfrm>
          <a:off x="1371600" y="3200400"/>
          <a:ext cx="6781798" cy="2819399"/>
        </p:xfrm>
        <a:graphic>
          <a:graphicData uri="http://schemas.openxmlformats.org/drawingml/2006/table">
            <a:tbl>
              <a:tblPr/>
              <a:tblGrid>
                <a:gridCol w="753533"/>
                <a:gridCol w="753533"/>
                <a:gridCol w="753533"/>
                <a:gridCol w="753533"/>
                <a:gridCol w="753533"/>
                <a:gridCol w="753533"/>
                <a:gridCol w="1130300"/>
                <a:gridCol w="1130300"/>
              </a:tblGrid>
              <a:tr h="512618">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gridSpan="5">
                  <a:txBody>
                    <a:bodyPr/>
                    <a:lstStyle/>
                    <a:p>
                      <a:pPr algn="ctr" rtl="0" fontAlgn="ctr"/>
                      <a:r>
                        <a:rPr lang="en-US" sz="1200" b="0" i="0" u="none" strike="noStrike">
                          <a:solidFill>
                            <a:srgbClr val="000000"/>
                          </a:solidFill>
                          <a:effectLst/>
                          <a:latin typeface="Arial Mon"/>
                        </a:rPr>
                        <a:t>Ýõíèé 03 ñàð</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0" i="0" u="none" strike="noStrike">
                          <a:solidFill>
                            <a:srgbClr val="000000"/>
                          </a:solidFill>
                          <a:effectLst/>
                          <a:latin typeface="Arial Mon"/>
                        </a:rPr>
                        <a:t>Äóíäæààñ</a:t>
                      </a:r>
                    </a:p>
                  </a:txBody>
                  <a:tcPr marL="9525" marR="9525" marT="9525" marB="0" anchor="ctr">
                    <a:lnL>
                      <a:noFill/>
                    </a:lnL>
                    <a:lnR>
                      <a:noFill/>
                    </a:lnR>
                    <a:lnT>
                      <a:noFill/>
                    </a:lnT>
                    <a:lnB>
                      <a:noFill/>
                    </a:lnB>
                    <a:solidFill>
                      <a:srgbClr val="8DB4E2"/>
                    </a:solidFill>
                  </a:tcPr>
                </a:tc>
              </a:tr>
              <a:tr h="524823">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l" fontAlgn="b"/>
                      <a:r>
                        <a:rPr lang="en-US" sz="10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Äóíäàæ</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en-US" sz="1200" b="0" i="0" u="none" strike="noStrike">
                          <a:solidFill>
                            <a:srgbClr val="000000"/>
                          </a:solidFill>
                          <a:effectLst/>
                          <a:latin typeface="Arial Mon"/>
                        </a:rPr>
                        <a:t>çºð¿¿</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DB4E2"/>
                    </a:solidFill>
                  </a:tcPr>
                </a:tc>
              </a:tr>
              <a:tr h="244104">
                <a:tc gridSpan="2">
                  <a:txBody>
                    <a:bodyPr/>
                    <a:lstStyle/>
                    <a:p>
                      <a:pPr algn="ctr" fontAlgn="b"/>
                      <a:r>
                        <a:rPr lang="en-US" sz="1000" b="0" i="0" u="none" strike="noStrike">
                          <a:solidFill>
                            <a:srgbClr val="000000"/>
                          </a:solidFill>
                          <a:effectLst/>
                          <a:latin typeface="Arial Mon"/>
                        </a:rPr>
                        <a:t>Áîéæñîí òºë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Mon"/>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56309">
                <a:tc>
                  <a:txBody>
                    <a:bodyPr/>
                    <a:lstStyle/>
                    <a:p>
                      <a:pPr algn="l" fontAlgn="b"/>
                      <a:r>
                        <a:rPr lang="en-US" sz="1000" b="1" i="0" u="none" strike="noStrike">
                          <a:solidFill>
                            <a:srgbClr val="000000"/>
                          </a:solidFill>
                          <a:effectLst/>
                          <a:latin typeface="Arial Mon"/>
                        </a:rPr>
                        <a:t> </a:t>
                      </a:r>
                    </a:p>
                  </a:txBody>
                  <a:tcPr marL="9525" marR="9525" marT="9525" marB="0" anchor="b">
                    <a:lnL>
                      <a:noFill/>
                    </a:lnL>
                    <a:lnR>
                      <a:noFill/>
                    </a:lnR>
                    <a:lnT>
                      <a:noFill/>
                    </a:lnT>
                    <a:lnB>
                      <a:noFill/>
                    </a:lnB>
                    <a:solidFill>
                      <a:srgbClr val="FFFFFF"/>
                    </a:solidFill>
                  </a:tcPr>
                </a:tc>
                <a:tc>
                  <a:txBody>
                    <a:bodyPr/>
                    <a:lstStyle/>
                    <a:p>
                      <a:pPr algn="l" fontAlgn="b"/>
                      <a:r>
                        <a:rPr lang="mn-MN" sz="1000" b="1" i="0" u="none" strike="noStrike">
                          <a:solidFill>
                            <a:srgbClr val="000000"/>
                          </a:solidFill>
                          <a:effectLst/>
                          <a:latin typeface="Arial Mon"/>
                        </a:rPr>
                        <a:t>Бүгд</a:t>
                      </a:r>
                    </a:p>
                  </a:txBody>
                  <a:tcPr marL="9525" marR="9525" marT="9525" marB="0" anchor="b">
                    <a:lnL>
                      <a:noFill/>
                    </a:lnL>
                    <a:lnR>
                      <a:noFill/>
                    </a:lnR>
                    <a:lnT>
                      <a:noFill/>
                    </a:lnT>
                    <a:lnB>
                      <a:noFill/>
                    </a:lnB>
                    <a:solidFill>
                      <a:srgbClr val="FFFFFF"/>
                    </a:solidFill>
                  </a:tcPr>
                </a:tc>
                <a:tc>
                  <a:txBody>
                    <a:bodyPr/>
                    <a:lstStyle/>
                    <a:p>
                      <a:pPr algn="ctr" fontAlgn="b"/>
                      <a:r>
                        <a:rPr lang="en-US" sz="1000" b="1" i="0" u="none" strike="noStrike">
                          <a:solidFill>
                            <a:srgbClr val="000000"/>
                          </a:solidFill>
                          <a:effectLst/>
                          <a:latin typeface="Arial Mon"/>
                        </a:rPr>
                        <a:t>197.2</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Mon"/>
                        </a:rPr>
                        <a:t>220.3</a:t>
                      </a:r>
                    </a:p>
                  </a:txBody>
                  <a:tcPr marL="9525" marR="9525" marT="9525" marB="0" anchor="b">
                    <a:lnL>
                      <a:noFill/>
                    </a:lnL>
                    <a:lnR>
                      <a:noFill/>
                    </a:lnR>
                    <a:lnT>
                      <a:noFill/>
                    </a:lnT>
                    <a:lnB>
                      <a:noFill/>
                    </a:lnB>
                  </a:tcPr>
                </a:tc>
                <a:tc>
                  <a:txBody>
                    <a:bodyPr/>
                    <a:lstStyle/>
                    <a:p>
                      <a:pPr algn="ctr" fontAlgn="b"/>
                      <a:r>
                        <a:rPr lang="en-US" sz="1000" b="1" i="0" u="none" strike="noStrike">
                          <a:solidFill>
                            <a:srgbClr val="000000"/>
                          </a:solidFill>
                          <a:effectLst/>
                          <a:latin typeface="Arial Mon"/>
                        </a:rPr>
                        <a:t>276.9</a:t>
                      </a:r>
                    </a:p>
                  </a:txBody>
                  <a:tcPr marL="9525" marR="9525" marT="9525" marB="0" anchor="b">
                    <a:lnL>
                      <a:noFill/>
                    </a:lnL>
                    <a:lnR>
                      <a:noFill/>
                    </a:lnR>
                    <a:lnT>
                      <a:noFill/>
                    </a:lnT>
                    <a:lnB>
                      <a:noFill/>
                    </a:lnB>
                  </a:tcPr>
                </a:tc>
                <a:tc>
                  <a:txBody>
                    <a:bodyPr/>
                    <a:lstStyle/>
                    <a:p>
                      <a:pPr algn="ctr" fontAlgn="ctr"/>
                      <a:r>
                        <a:rPr lang="en-US" sz="1000" b="1" i="0" u="none" strike="noStrike">
                          <a:solidFill>
                            <a:srgbClr val="000000"/>
                          </a:solidFill>
                          <a:effectLst/>
                          <a:latin typeface="Arial Mon"/>
                        </a:rPr>
                        <a:t>231.5</a:t>
                      </a:r>
                    </a:p>
                  </a:txBody>
                  <a:tcPr marL="9525" marR="9525" marT="9525" marB="0" anchor="ctr">
                    <a:lnL>
                      <a:noFill/>
                    </a:lnL>
                    <a:lnR>
                      <a:noFill/>
                    </a:lnR>
                    <a:lnT>
                      <a:noFill/>
                    </a:lnT>
                    <a:lnB>
                      <a:noFill/>
                    </a:lnB>
                    <a:solidFill>
                      <a:srgbClr val="FFFFFF"/>
                    </a:solidFill>
                  </a:tcPr>
                </a:tc>
                <a:tc>
                  <a:txBody>
                    <a:bodyPr/>
                    <a:lstStyle/>
                    <a:p>
                      <a:pPr algn="ctr" fontAlgn="b"/>
                      <a:r>
                        <a:rPr lang="en-US" sz="1000" b="1" i="0" u="none" strike="noStrike">
                          <a:solidFill>
                            <a:srgbClr val="000000"/>
                          </a:solidFill>
                          <a:effectLst/>
                          <a:latin typeface="Arial Mon"/>
                        </a:rPr>
                        <a:t>299.4</a:t>
                      </a:r>
                    </a:p>
                  </a:txBody>
                  <a:tcPr marL="9525" marR="9525" marT="9525" marB="0" anchor="b">
                    <a:lnL>
                      <a:noFill/>
                    </a:lnL>
                    <a:lnR>
                      <a:noFill/>
                    </a:lnR>
                    <a:lnT>
                      <a:noFill/>
                    </a:lnT>
                    <a:lnB>
                      <a:noFill/>
                    </a:lnB>
                  </a:tcPr>
                </a:tc>
                <a:tc>
                  <a:txBody>
                    <a:bodyPr/>
                    <a:lstStyle/>
                    <a:p>
                      <a:pPr algn="ctr" fontAlgn="ctr"/>
                      <a:r>
                        <a:rPr lang="en-US" sz="1000" b="1" i="0" u="none" strike="noStrike">
                          <a:solidFill>
                            <a:srgbClr val="000000"/>
                          </a:solidFill>
                          <a:effectLst/>
                          <a:latin typeface="Arial Mon"/>
                        </a:rPr>
                        <a:t>67.9</a:t>
                      </a:r>
                    </a:p>
                  </a:txBody>
                  <a:tcPr marL="9525" marR="9525" marT="9525" marB="0" anchor="ctr">
                    <a:lnL>
                      <a:noFill/>
                    </a:lnL>
                    <a:lnR>
                      <a:noFill/>
                    </a:lnR>
                    <a:lnT>
                      <a:noFill/>
                    </a:lnT>
                    <a:lnB>
                      <a:noFill/>
                    </a:lnB>
                    <a:solidFill>
                      <a:srgbClr val="FFFFFF"/>
                    </a:solidFill>
                  </a:tcPr>
                </a:tc>
              </a:tr>
              <a:tr h="256309">
                <a:tc rowSpan="5">
                  <a:txBody>
                    <a:bodyPr/>
                    <a:lstStyle/>
                    <a:p>
                      <a:pPr algn="ctr" fontAlgn="ctr"/>
                      <a:r>
                        <a:rPr lang="mn-MN" sz="1000" b="0" i="0" u="none" strike="noStrike">
                          <a:solidFill>
                            <a:srgbClr val="000000"/>
                          </a:solidFill>
                          <a:effectLst/>
                          <a:latin typeface="Arial Mon"/>
                        </a:rPr>
                        <a:t>Үүнээс</a:t>
                      </a:r>
                    </a:p>
                  </a:txBody>
                  <a:tcPr marL="9525" marR="9525" marT="9525" marB="0" vert="vert270" anchor="ctr">
                    <a:lnL>
                      <a:noFill/>
                    </a:lnL>
                    <a:lnR>
                      <a:noFill/>
                    </a:lnR>
                    <a:lnT>
                      <a:noFill/>
                    </a:lnT>
                    <a:lnB>
                      <a:noFill/>
                    </a:lnB>
                  </a:tcPr>
                </a:tc>
                <a:tc>
                  <a:txBody>
                    <a:bodyPr/>
                    <a:lstStyle/>
                    <a:p>
                      <a:pPr algn="l" fontAlgn="b"/>
                      <a:r>
                        <a:rPr lang="en-US" sz="1000" b="0" i="0" u="none" strike="noStrike">
                          <a:solidFill>
                            <a:srgbClr val="000000"/>
                          </a:solidFill>
                          <a:effectLst/>
                          <a:latin typeface="Arial Mon"/>
                        </a:rPr>
                        <a:t>Áîòãî</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0.005</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0.030</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0.032</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0.0</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0.010</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0.0</a:t>
                      </a:r>
                    </a:p>
                  </a:txBody>
                  <a:tcPr marL="9525" marR="9525" marT="9525" marB="0" anchor="ctr">
                    <a:lnL>
                      <a:noFill/>
                    </a:lnL>
                    <a:lnR>
                      <a:noFill/>
                    </a:lnR>
                    <a:lnT>
                      <a:noFill/>
                    </a:lnT>
                    <a:lnB>
                      <a:noFill/>
                    </a:lnB>
                  </a:tcPr>
                </a:tc>
              </a:tr>
              <a:tr h="256309">
                <a:tc vMerge="1">
                  <a:txBody>
                    <a:bodyPr/>
                    <a:lstStyle/>
                    <a:p>
                      <a:endParaRPr lang="en-US"/>
                    </a:p>
                  </a:txBody>
                  <a:tcPr/>
                </a:tc>
                <a:tc>
                  <a:txBody>
                    <a:bodyPr/>
                    <a:lstStyle/>
                    <a:p>
                      <a:pPr algn="l" fontAlgn="b"/>
                      <a:r>
                        <a:rPr lang="en-US" sz="1000" b="0" i="0" u="none" strike="noStrike">
                          <a:solidFill>
                            <a:srgbClr val="000000"/>
                          </a:solidFill>
                          <a:effectLst/>
                          <a:latin typeface="Arial Mon"/>
                        </a:rPr>
                        <a:t>Óíàãà</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0.1</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0.4</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5.0</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1.8</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0.4</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-1.4</a:t>
                      </a:r>
                    </a:p>
                  </a:txBody>
                  <a:tcPr marL="9525" marR="9525" marT="9525" marB="0" anchor="ctr">
                    <a:lnL>
                      <a:noFill/>
                    </a:lnL>
                    <a:lnR>
                      <a:noFill/>
                    </a:lnR>
                    <a:lnT>
                      <a:noFill/>
                    </a:lnT>
                    <a:lnB>
                      <a:noFill/>
                    </a:lnB>
                  </a:tcPr>
                </a:tc>
              </a:tr>
              <a:tr h="256309">
                <a:tc vMerge="1">
                  <a:txBody>
                    <a:bodyPr/>
                    <a:lstStyle/>
                    <a:p>
                      <a:endParaRPr lang="en-US"/>
                    </a:p>
                  </a:txBody>
                  <a:tcPr/>
                </a:tc>
                <a:tc>
                  <a:txBody>
                    <a:bodyPr/>
                    <a:lstStyle/>
                    <a:p>
                      <a:pPr algn="l" fontAlgn="b"/>
                      <a:r>
                        <a:rPr lang="en-US" sz="1000" b="0" i="0" u="none" strike="noStrike">
                          <a:solidFill>
                            <a:srgbClr val="000000"/>
                          </a:solidFill>
                          <a:effectLst/>
                          <a:latin typeface="Arial Mon"/>
                        </a:rPr>
                        <a:t>Òóãàë</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3.2</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2.8</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6.8</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4.3</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5.0</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0.7</a:t>
                      </a:r>
                    </a:p>
                  </a:txBody>
                  <a:tcPr marL="9525" marR="9525" marT="9525" marB="0" anchor="ctr">
                    <a:lnL>
                      <a:noFill/>
                    </a:lnL>
                    <a:lnR>
                      <a:noFill/>
                    </a:lnR>
                    <a:lnT>
                      <a:noFill/>
                    </a:lnT>
                    <a:lnB>
                      <a:noFill/>
                    </a:lnB>
                  </a:tcPr>
                </a:tc>
              </a:tr>
              <a:tr h="256309">
                <a:tc vMerge="1">
                  <a:txBody>
                    <a:bodyPr/>
                    <a:lstStyle/>
                    <a:p>
                      <a:endParaRPr lang="en-US"/>
                    </a:p>
                  </a:txBody>
                  <a:tcPr/>
                </a:tc>
                <a:tc>
                  <a:txBody>
                    <a:bodyPr/>
                    <a:lstStyle/>
                    <a:p>
                      <a:pPr algn="l" fontAlgn="b"/>
                      <a:r>
                        <a:rPr lang="en-US" sz="1000" b="0" i="0" u="none" strike="noStrike">
                          <a:solidFill>
                            <a:srgbClr val="000000"/>
                          </a:solidFill>
                          <a:effectLst/>
                          <a:latin typeface="Arial Mon"/>
                        </a:rPr>
                        <a:t>Õóðãà</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127.7</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136.7</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169.4</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144.6</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179.2</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34.6</a:t>
                      </a:r>
                    </a:p>
                  </a:txBody>
                  <a:tcPr marL="9525" marR="9525" marT="9525" marB="0" anchor="ctr">
                    <a:lnL>
                      <a:noFill/>
                    </a:lnL>
                    <a:lnR>
                      <a:noFill/>
                    </a:lnR>
                    <a:lnT>
                      <a:noFill/>
                    </a:lnT>
                    <a:lnB>
                      <a:noFill/>
                    </a:lnB>
                  </a:tcPr>
                </a:tc>
              </a:tr>
              <a:tr h="256309">
                <a:tc vMerge="1">
                  <a:txBody>
                    <a:bodyPr/>
                    <a:lstStyle/>
                    <a:p>
                      <a:endParaRPr lang="en-US"/>
                    </a:p>
                  </a:txBody>
                  <a:tcPr/>
                </a:tc>
                <a:tc>
                  <a:txBody>
                    <a:bodyPr/>
                    <a:lstStyle/>
                    <a:p>
                      <a:pPr algn="l" fontAlgn="b"/>
                      <a:r>
                        <a:rPr lang="en-US" sz="1000" b="0" i="0" u="none" strike="noStrike">
                          <a:solidFill>
                            <a:srgbClr val="000000"/>
                          </a:solidFill>
                          <a:effectLst/>
                          <a:latin typeface="Arial Mon"/>
                        </a:rPr>
                        <a:t>Èøèã</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66.1</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80.3</a:t>
                      </a:r>
                    </a:p>
                  </a:txBody>
                  <a:tcPr marL="9525" marR="9525" marT="9525" marB="0" anchor="b">
                    <a:lnL>
                      <a:noFill/>
                    </a:lnL>
                    <a:lnR>
                      <a:noFill/>
                    </a:lnR>
                    <a:lnT>
                      <a:noFill/>
                    </a:lnT>
                    <a:lnB>
                      <a:noFill/>
                    </a:lnB>
                  </a:tcPr>
                </a:tc>
                <a:tc>
                  <a:txBody>
                    <a:bodyPr/>
                    <a:lstStyle/>
                    <a:p>
                      <a:pPr algn="ctr" fontAlgn="b"/>
                      <a:r>
                        <a:rPr lang="en-US" sz="1000" b="0" i="0" u="none" strike="noStrike">
                          <a:solidFill>
                            <a:srgbClr val="000000"/>
                          </a:solidFill>
                          <a:effectLst/>
                          <a:latin typeface="Arial Mon"/>
                        </a:rPr>
                        <a:t>100.2</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Mon"/>
                        </a:rPr>
                        <a:t>82.2</a:t>
                      </a:r>
                    </a:p>
                  </a:txBody>
                  <a:tcPr marL="9525" marR="9525" marT="9525" marB="0" anchor="ctr">
                    <a:lnL>
                      <a:noFill/>
                    </a:lnL>
                    <a:lnR>
                      <a:noFill/>
                    </a:lnR>
                    <a:lnT>
                      <a:noFill/>
                    </a:lnT>
                    <a:lnB>
                      <a:noFill/>
                    </a:lnB>
                  </a:tcPr>
                </a:tc>
                <a:tc>
                  <a:txBody>
                    <a:bodyPr/>
                    <a:lstStyle/>
                    <a:p>
                      <a:pPr algn="ctr" fontAlgn="b"/>
                      <a:r>
                        <a:rPr lang="en-US" sz="1000" b="0" i="0" u="none" strike="noStrike">
                          <a:solidFill>
                            <a:srgbClr val="000000"/>
                          </a:solidFill>
                          <a:effectLst/>
                          <a:latin typeface="Arial Mon"/>
                        </a:rPr>
                        <a:t>114.7</a:t>
                      </a:r>
                    </a:p>
                  </a:txBody>
                  <a:tcPr marL="9525" marR="9525" marT="9525" marB="0" anchor="b">
                    <a:lnL>
                      <a:noFill/>
                    </a:lnL>
                    <a:lnR>
                      <a:noFill/>
                    </a:lnR>
                    <a:lnT>
                      <a:noFill/>
                    </a:lnT>
                    <a:lnB>
                      <a:noFill/>
                    </a:lnB>
                  </a:tcPr>
                </a:tc>
                <a:tc>
                  <a:txBody>
                    <a:bodyPr/>
                    <a:lstStyle/>
                    <a:p>
                      <a:pPr algn="ctr" fontAlgn="ctr"/>
                      <a:r>
                        <a:rPr lang="en-US" sz="1000" b="0" i="0" u="none" strike="noStrike" dirty="0">
                          <a:solidFill>
                            <a:srgbClr val="000000"/>
                          </a:solidFill>
                          <a:effectLst/>
                          <a:latin typeface="Arial Mon"/>
                        </a:rPr>
                        <a:t>32.5</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1182849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7176"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17" name="Rectangle 16"/>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19" name="Chart 18"/>
          <p:cNvGraphicFramePr>
            <a:graphicFrameLocks/>
          </p:cNvGraphicFramePr>
          <p:nvPr>
            <p:extLst>
              <p:ext uri="{D42A27DB-BD31-4B8C-83A1-F6EECF244321}">
                <p14:modId xmlns:p14="http://schemas.microsoft.com/office/powerpoint/2010/main" val="3571773296"/>
              </p:ext>
            </p:extLst>
          </p:nvPr>
        </p:nvGraphicFramePr>
        <p:xfrm>
          <a:off x="1143000" y="1084000"/>
          <a:ext cx="3428999" cy="5240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val="3364567665"/>
              </p:ext>
            </p:extLst>
          </p:nvPr>
        </p:nvGraphicFramePr>
        <p:xfrm>
          <a:off x="5181600" y="1066800"/>
          <a:ext cx="3286125" cy="51816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622560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68263" y="357188"/>
            <a:ext cx="1012825" cy="6357937"/>
            <a:chOff x="67670" y="357166"/>
            <a:chExt cx="1013393" cy="6357982"/>
          </a:xfrm>
        </p:grpSpPr>
        <p:grpSp>
          <p:nvGrpSpPr>
            <p:cNvPr id="3" name="Group 20"/>
            <p:cNvGrpSpPr/>
            <p:nvPr/>
          </p:nvGrpSpPr>
          <p:grpSpPr>
            <a:xfrm>
              <a:off x="67670" y="357166"/>
              <a:ext cx="1013393" cy="6357982"/>
              <a:chOff x="0" y="714380"/>
              <a:chExt cx="928661" cy="6000768"/>
            </a:xfrm>
            <a:solidFill>
              <a:srgbClr val="00B0F0"/>
            </a:solidFill>
          </p:grpSpPr>
          <p:grpSp>
            <p:nvGrpSpPr>
              <p:cNvPr id="4" name="Group 18"/>
              <p:cNvGrpSpPr/>
              <p:nvPr/>
            </p:nvGrpSpPr>
            <p:grpSpPr>
              <a:xfrm>
                <a:off x="0" y="1285860"/>
                <a:ext cx="928661" cy="5429288"/>
                <a:chOff x="0" y="1285860"/>
                <a:chExt cx="876300" cy="5572140"/>
              </a:xfrm>
              <a:grpFill/>
            </p:grpSpPr>
            <p:pic>
              <p:nvPicPr>
                <p:cNvPr id="15" name="Picture 5" descr="C:\Documents and Settings\Saraa\Desktop\stat psd.gif"/>
                <p:cNvPicPr>
                  <a:picLocks noChangeAspect="1" noChangeArrowheads="1"/>
                </p:cNvPicPr>
                <p:nvPr/>
              </p:nvPicPr>
              <p:blipFill>
                <a:blip r:embed="rId3" cstate="print"/>
                <a:srcRect t="26042" b="14583"/>
                <a:stretch>
                  <a:fillRect/>
                </a:stretch>
              </p:blipFill>
              <p:spPr bwMode="auto">
                <a:xfrm>
                  <a:off x="0" y="2786058"/>
                  <a:ext cx="876300" cy="4071942"/>
                </a:xfrm>
                <a:prstGeom prst="rect">
                  <a:avLst/>
                </a:prstGeom>
                <a:solidFill>
                  <a:srgbClr val="00B0F0"/>
                </a:solidFill>
              </p:spPr>
            </p:pic>
            <p:sp>
              <p:nvSpPr>
                <p:cNvPr id="16" name="Title 1"/>
                <p:cNvSpPr txBox="1">
                  <a:spLocks/>
                </p:cNvSpPr>
                <p:nvPr/>
              </p:nvSpPr>
              <p:spPr>
                <a:xfrm>
                  <a:off x="0" y="1285860"/>
                  <a:ext cx="876300" cy="1643074"/>
                </a:xfrm>
                <a:prstGeom prst="rect">
                  <a:avLst/>
                </a:prstGeom>
                <a:solidFill>
                  <a:schemeClr val="bg1"/>
                </a:solidFill>
              </p:spPr>
              <p:txBody>
                <a:bodyPr vert="vert" anchor="ctr">
                  <a:normAutofit fontScale="70000" lnSpcReduction="20000"/>
                </a:bodyPr>
                <a:lstStyle/>
                <a:p>
                  <a:pPr>
                    <a:defRPr/>
                  </a:pPr>
                  <a:endParaRPr lang="en-US" sz="4400" dirty="0">
                    <a:solidFill>
                      <a:prstClr val="black"/>
                    </a:solidFill>
                    <a:latin typeface="CMs Huree" pitchFamily="2" charset="0"/>
                  </a:endParaRPr>
                </a:p>
                <a:p>
                  <a:pPr>
                    <a:defRPr/>
                  </a:pPr>
                  <a:r>
                    <a:rPr lang="en-US" sz="4400" dirty="0">
                      <a:solidFill>
                        <a:prstClr val="black"/>
                      </a:solidFill>
                      <a:latin typeface="CMs Huree" pitchFamily="2" charset="0"/>
                    </a:rPr>
                    <a:t>    </a:t>
                  </a:r>
                  <a:r>
                    <a:rPr lang="en-US" sz="4400" dirty="0" err="1">
                      <a:solidFill>
                        <a:srgbClr val="745800"/>
                      </a:solidFill>
                      <a:latin typeface="CMs Huree" pitchFamily="2" charset="0"/>
                    </a:rPr>
                    <a:t>Kibsoikoil</a:t>
                  </a:r>
                  <a:r>
                    <a:rPr lang="en-US" sz="4400" dirty="0">
                      <a:solidFill>
                        <a:prstClr val="black"/>
                      </a:solidFill>
                      <a:latin typeface="CMs Huree" pitchFamily="2" charset="0"/>
                    </a:rPr>
                    <a:t> </a:t>
                  </a:r>
                </a:p>
                <a:p>
                  <a:pPr>
                    <a:defRPr/>
                  </a:pPr>
                  <a:endParaRPr lang="en-US" sz="4400" dirty="0">
                    <a:solidFill>
                      <a:prstClr val="black"/>
                    </a:solidFill>
                    <a:latin typeface="CMs Ulaanbaatar" pitchFamily="2" charset="0"/>
                  </a:endParaRPr>
                </a:p>
              </p:txBody>
            </p:sp>
          </p:grpSp>
          <p:pic>
            <p:nvPicPr>
              <p:cNvPr id="14" name="Picture 13"/>
              <p:cNvPicPr>
                <a:picLocks noChangeAspect="1" noChangeArrowheads="1"/>
              </p:cNvPicPr>
              <p:nvPr/>
            </p:nvPicPr>
            <p:blipFill>
              <a:blip r:embed="rId4" cstate="print"/>
              <a:stretch>
                <a:fillRect/>
              </a:stretch>
            </p:blipFill>
            <p:spPr bwMode="auto">
              <a:xfrm>
                <a:off x="71406" y="714380"/>
                <a:ext cx="783949" cy="785794"/>
              </a:xfrm>
              <a:prstGeom prst="rect">
                <a:avLst/>
              </a:prstGeom>
              <a:solidFill>
                <a:schemeClr val="bg1"/>
              </a:solidFill>
              <a:ln w="9525">
                <a:noFill/>
                <a:miter lim="800000"/>
                <a:headEnd/>
                <a:tailEnd/>
              </a:ln>
            </p:spPr>
          </p:pic>
        </p:grpSp>
        <p:pic>
          <p:nvPicPr>
            <p:cNvPr id="8200" name="Picture 6"/>
            <p:cNvPicPr>
              <a:picLocks noChangeAspect="1" noChangeArrowheads="1"/>
            </p:cNvPicPr>
            <p:nvPr/>
          </p:nvPicPr>
          <p:blipFill>
            <a:blip r:embed="rId5"/>
            <a:srcRect/>
            <a:stretch>
              <a:fillRect/>
            </a:stretch>
          </p:blipFill>
          <p:spPr bwMode="auto">
            <a:xfrm>
              <a:off x="428596" y="5516563"/>
              <a:ext cx="310300" cy="627081"/>
            </a:xfrm>
            <a:prstGeom prst="rect">
              <a:avLst/>
            </a:prstGeom>
            <a:noFill/>
            <a:ln w="9525">
              <a:noFill/>
              <a:miter lim="800000"/>
              <a:headEnd/>
              <a:tailEnd/>
            </a:ln>
          </p:spPr>
        </p:pic>
      </p:grpSp>
      <p:cxnSp>
        <p:nvCxnSpPr>
          <p:cNvPr id="12" name="Straight Connector 11"/>
          <p:cNvCxnSpPr/>
          <p:nvPr/>
        </p:nvCxnSpPr>
        <p:spPr>
          <a:xfrm>
            <a:off x="1295400" y="685800"/>
            <a:ext cx="74676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274638"/>
            <a:ext cx="8229600" cy="411162"/>
          </a:xfrm>
        </p:spPr>
        <p:txBody>
          <a:bodyPr rtlCol="0">
            <a:noAutofit/>
          </a:bodyPr>
          <a:lstStyle/>
          <a:p>
            <a:pPr algn="r" eaLnBrk="1" fontAlgn="auto" hangingPunct="1">
              <a:spcAft>
                <a:spcPts val="0"/>
              </a:spcAft>
              <a:defRPr/>
            </a:pPr>
            <a:r>
              <a:rPr lang="mn-MN" sz="1800" b="1" dirty="0" smtClean="0">
                <a:solidFill>
                  <a:schemeClr val="bg2">
                    <a:lumMod val="50000"/>
                  </a:schemeClr>
                </a:solidFill>
                <a:latin typeface="Arial" pitchFamily="34" charset="0"/>
                <a:cs typeface="Arial" pitchFamily="34" charset="0"/>
              </a:rPr>
              <a:t>ХӨВСГӨЛ АЙМГИЙН СТАТИСТИКИЙН ХЭЛТЭС</a:t>
            </a:r>
            <a:endParaRPr lang="en-US" sz="1800" b="1" dirty="0">
              <a:solidFill>
                <a:schemeClr val="bg2">
                  <a:lumMod val="50000"/>
                </a:schemeClr>
              </a:solidFill>
              <a:latin typeface="Arial" pitchFamily="34" charset="0"/>
              <a:cs typeface="Arial" pitchFamily="34" charset="0"/>
            </a:endParaRPr>
          </a:p>
        </p:txBody>
      </p:sp>
      <p:sp>
        <p:nvSpPr>
          <p:cNvPr id="8197" name="Rectangle 1"/>
          <p:cNvSpPr>
            <a:spLocks noChangeArrowheads="1"/>
          </p:cNvSpPr>
          <p:nvPr/>
        </p:nvSpPr>
        <p:spPr bwMode="auto">
          <a:xfrm>
            <a:off x="1143000" y="1219200"/>
            <a:ext cx="7391400" cy="1169988"/>
          </a:xfrm>
          <a:prstGeom prst="rect">
            <a:avLst/>
          </a:prstGeom>
          <a:noFill/>
          <a:ln w="9525">
            <a:noFill/>
            <a:miter lim="800000"/>
            <a:headEnd/>
            <a:tailEnd/>
          </a:ln>
        </p:spPr>
        <p:txBody>
          <a:bodyPr anchor="ctr">
            <a:spAutoFit/>
          </a:bodyPr>
          <a:lstStyle/>
          <a:p>
            <a:r>
              <a:rPr lang="mn-MN" sz="1400" b="1" dirty="0">
                <a:solidFill>
                  <a:srgbClr val="558ED5"/>
                </a:solidFill>
                <a:ea typeface="Calibri" pitchFamily="34" charset="0"/>
                <a:cs typeface="Times New Roman" pitchFamily="18" charset="0"/>
              </a:rPr>
              <a:t>Оны эхний мал – </a:t>
            </a:r>
            <a:r>
              <a:rPr lang="mn-MN" sz="1400" b="1" dirty="0" smtClean="0">
                <a:solidFill>
                  <a:srgbClr val="558ED5"/>
                </a:solidFill>
                <a:ea typeface="Calibri" pitchFamily="34" charset="0"/>
                <a:cs typeface="Times New Roman" pitchFamily="18" charset="0"/>
              </a:rPr>
              <a:t>4398064                                        </a:t>
            </a:r>
            <a:endParaRPr lang="en-US" sz="1400" b="1" dirty="0">
              <a:solidFill>
                <a:srgbClr val="558ED5"/>
              </a:solidFill>
              <a:ea typeface="Calibri" pitchFamily="34" charset="0"/>
              <a:cs typeface="Times New Roman" pitchFamily="18" charset="0"/>
            </a:endParaRPr>
          </a:p>
          <a:p>
            <a:endParaRPr lang="en-US" sz="1400" b="1" dirty="0">
              <a:solidFill>
                <a:srgbClr val="558ED5"/>
              </a:solidFill>
              <a:ea typeface="Calibri" pitchFamily="34" charset="0"/>
              <a:cs typeface="Times New Roman" pitchFamily="18" charset="0"/>
            </a:endParaRPr>
          </a:p>
          <a:p>
            <a:pPr eaLnBrk="0" hangingPunct="0"/>
            <a:r>
              <a:rPr lang="mn-MN" sz="1400" b="1" dirty="0">
                <a:solidFill>
                  <a:srgbClr val="558ED5"/>
                </a:solidFill>
                <a:ea typeface="Calibri" pitchFamily="34" charset="0"/>
                <a:cs typeface="Times New Roman" pitchFamily="18" charset="0"/>
              </a:rPr>
              <a:t>Хорогдсон том мал – </a:t>
            </a:r>
            <a:r>
              <a:rPr lang="en-US" sz="1400" b="1" dirty="0" smtClean="0">
                <a:solidFill>
                  <a:srgbClr val="558ED5"/>
                </a:solidFill>
                <a:ea typeface="Calibri" pitchFamily="34" charset="0"/>
                <a:cs typeface="Times New Roman" pitchFamily="18" charset="0"/>
              </a:rPr>
              <a:t>17714</a:t>
            </a:r>
            <a:endParaRPr lang="en-US" sz="1400" b="1" dirty="0">
              <a:solidFill>
                <a:srgbClr val="558ED5"/>
              </a:solidFill>
              <a:ea typeface="Calibri" pitchFamily="34" charset="0"/>
              <a:cs typeface="Times New Roman" pitchFamily="18" charset="0"/>
            </a:endParaRPr>
          </a:p>
          <a:p>
            <a:pPr eaLnBrk="0" hangingPunct="0"/>
            <a:endParaRPr lang="en-US" sz="1400" b="1" dirty="0">
              <a:solidFill>
                <a:srgbClr val="558ED5"/>
              </a:solidFill>
            </a:endParaRPr>
          </a:p>
          <a:p>
            <a:pPr eaLnBrk="0" hangingPunct="0"/>
            <a:r>
              <a:rPr lang="mn-MN" sz="1400" b="1" dirty="0">
                <a:solidFill>
                  <a:srgbClr val="558ED5"/>
                </a:solidFill>
                <a:cs typeface="Calibri" pitchFamily="34" charset="0"/>
              </a:rPr>
              <a:t>Оны эхний малд  эзлэх хувь – </a:t>
            </a:r>
            <a:r>
              <a:rPr lang="mn-MN" sz="1400" b="1" dirty="0" smtClean="0">
                <a:solidFill>
                  <a:srgbClr val="558ED5"/>
                </a:solidFill>
                <a:cs typeface="Calibri" pitchFamily="34" charset="0"/>
              </a:rPr>
              <a:t>0.01</a:t>
            </a:r>
            <a:endParaRPr lang="mn-MN" sz="1400" b="1" dirty="0">
              <a:solidFill>
                <a:srgbClr val="558ED5"/>
              </a:solidFill>
            </a:endParaRPr>
          </a:p>
        </p:txBody>
      </p:sp>
      <p:sp>
        <p:nvSpPr>
          <p:cNvPr id="13" name="Rectangle 12"/>
          <p:cNvSpPr>
            <a:spLocks noChangeArrowheads="1"/>
          </p:cNvSpPr>
          <p:nvPr/>
        </p:nvSpPr>
        <p:spPr bwMode="auto">
          <a:xfrm>
            <a:off x="1143000" y="609600"/>
            <a:ext cx="762000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a:solidFill>
                  <a:prstClr val="white"/>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Хөдөө аж ахуй</a:t>
            </a:r>
            <a:endParaRPr lang="mn-MN" sz="2000" b="1" dirty="0">
              <a:solidFill>
                <a:prstClr val="white"/>
              </a:solidFill>
              <a:latin typeface="Arial Unicode MS" pitchFamily="34" charset="-128"/>
              <a:ea typeface="Arial Unicode MS" pitchFamily="34" charset="-128"/>
              <a:cs typeface="Arial Unicode MS"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076561512"/>
              </p:ext>
            </p:extLst>
          </p:nvPr>
        </p:nvGraphicFramePr>
        <p:xfrm>
          <a:off x="1219198" y="2809627"/>
          <a:ext cx="7010404" cy="3133972"/>
        </p:xfrm>
        <a:graphic>
          <a:graphicData uri="http://schemas.openxmlformats.org/drawingml/2006/table">
            <a:tbl>
              <a:tblPr/>
              <a:tblGrid>
                <a:gridCol w="793631"/>
                <a:gridCol w="793631"/>
                <a:gridCol w="793631"/>
                <a:gridCol w="793631"/>
                <a:gridCol w="793631"/>
                <a:gridCol w="793631"/>
                <a:gridCol w="793631"/>
                <a:gridCol w="1454987"/>
              </a:tblGrid>
              <a:tr h="626198">
                <a:tc>
                  <a:txBody>
                    <a:bodyPr/>
                    <a:lstStyle/>
                    <a:p>
                      <a:pPr algn="l" rtl="0" fontAlgn="b"/>
                      <a:r>
                        <a:rPr lang="en-US" sz="1200" b="0" i="0" u="none" strike="noStrike" dirty="0">
                          <a:solidFill>
                            <a:srgbClr val="000000"/>
                          </a:solidFill>
                          <a:effectLst/>
                          <a:latin typeface="Arial Mon"/>
                        </a:rPr>
                        <a:t> </a:t>
                      </a:r>
                    </a:p>
                  </a:txBody>
                  <a:tcPr marL="9525" marR="9525" marT="9525" marB="0" anchor="b">
                    <a:lnL>
                      <a:noFill/>
                    </a:lnL>
                    <a:lnR>
                      <a:noFill/>
                    </a:lnR>
                    <a:lnT>
                      <a:noFill/>
                    </a:lnT>
                    <a:lnB>
                      <a:noFill/>
                    </a:lnB>
                    <a:solidFill>
                      <a:srgbClr val="8DB4E2"/>
                    </a:solidFill>
                  </a:tcPr>
                </a:tc>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a:noFill/>
                    </a:lnB>
                    <a:solidFill>
                      <a:srgbClr val="8DB4E2"/>
                    </a:solidFill>
                  </a:tcPr>
                </a:tc>
                <a:tc gridSpan="5">
                  <a:txBody>
                    <a:bodyPr/>
                    <a:lstStyle/>
                    <a:p>
                      <a:pPr algn="ctr" rtl="0" fontAlgn="ctr"/>
                      <a:r>
                        <a:rPr lang="en-US" sz="1200" b="0" i="0" u="none" strike="noStrike" dirty="0" err="1">
                          <a:solidFill>
                            <a:srgbClr val="000000"/>
                          </a:solidFill>
                          <a:effectLst/>
                          <a:latin typeface="Arial Mon"/>
                        </a:rPr>
                        <a:t>Ýõíèé</a:t>
                      </a:r>
                      <a:r>
                        <a:rPr lang="en-US" sz="1200" b="0" i="0" u="none" strike="noStrike" dirty="0">
                          <a:solidFill>
                            <a:srgbClr val="000000"/>
                          </a:solidFill>
                          <a:effectLst/>
                          <a:latin typeface="Arial Mon"/>
                        </a:rPr>
                        <a:t> 03 </a:t>
                      </a:r>
                      <a:r>
                        <a:rPr lang="en-US" sz="1200" b="0" i="0" u="none" strike="noStrike" dirty="0" err="1">
                          <a:solidFill>
                            <a:srgbClr val="000000"/>
                          </a:solidFill>
                          <a:effectLst/>
                          <a:latin typeface="Arial Mon"/>
                        </a:rPr>
                        <a:t>ñàð</a:t>
                      </a:r>
                      <a:endParaRPr lang="en-US" sz="1200" b="0" i="0" u="none" strike="noStrike" dirty="0">
                        <a:solidFill>
                          <a:srgbClr val="000000"/>
                        </a:solidFill>
                        <a:effectLst/>
                        <a:latin typeface="Arial Mon"/>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r>
                        <a:rPr lang="en-US" sz="1200" b="0" i="0" u="none" strike="noStrike">
                          <a:solidFill>
                            <a:srgbClr val="000000"/>
                          </a:solidFill>
                          <a:effectLst/>
                          <a:latin typeface="Arial Mon"/>
                        </a:rPr>
                        <a:t>Äóíäæààñ</a:t>
                      </a:r>
                    </a:p>
                  </a:txBody>
                  <a:tcPr marL="9525" marR="9525" marT="9525" marB="0" anchor="ctr">
                    <a:lnL>
                      <a:noFill/>
                    </a:lnL>
                    <a:lnR>
                      <a:noFill/>
                    </a:lnR>
                    <a:lnT>
                      <a:noFill/>
                    </a:lnT>
                    <a:lnB>
                      <a:noFill/>
                    </a:lnB>
                    <a:solidFill>
                      <a:srgbClr val="8DB4E2"/>
                    </a:solidFill>
                  </a:tcPr>
                </a:tc>
              </a:tr>
              <a:tr h="641108">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l" rtl="0" fontAlgn="b"/>
                      <a:r>
                        <a:rPr lang="en-US" sz="1200" b="0" i="0" u="none" strike="noStrike">
                          <a:solidFill>
                            <a:srgbClr val="000000"/>
                          </a:solidFill>
                          <a:effectLst/>
                          <a:latin typeface="Arial Mon"/>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Äóíäàæ</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Mon"/>
                        </a:rPr>
                        <a:t>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en-US" sz="1200" b="0" i="0" u="none" strike="noStrike">
                          <a:solidFill>
                            <a:srgbClr val="000000"/>
                          </a:solidFill>
                          <a:effectLst/>
                          <a:latin typeface="Arial Mon"/>
                        </a:rPr>
                        <a:t>çºð¿¿</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8DB4E2"/>
                    </a:solidFill>
                  </a:tcPr>
                </a:tc>
              </a:tr>
              <a:tr h="301171">
                <a:tc gridSpan="2">
                  <a:txBody>
                    <a:bodyPr/>
                    <a:lstStyle/>
                    <a:p>
                      <a:pPr algn="l" rtl="0" fontAlgn="b"/>
                      <a:r>
                        <a:rPr lang="en-US" sz="1200" b="0" i="0" u="none" strike="noStrike">
                          <a:solidFill>
                            <a:srgbClr val="000000"/>
                          </a:solidFill>
                          <a:effectLst/>
                          <a:latin typeface="Arial Mon"/>
                        </a:rPr>
                        <a:t>Õîðîãäñîí á¿ãä</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r>
                        <a:rPr lang="en-US" sz="1000" b="0" i="0" u="none" strike="noStrike">
                          <a:solidFill>
                            <a:srgbClr val="000000"/>
                          </a:solidFill>
                          <a:effectLst/>
                          <a:latin typeface="Arial"/>
                        </a:rPr>
                        <a:t>41.4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a:rPr>
                        <a:t>4.3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Arial Mon"/>
                        </a:rPr>
                        <a:t>4.8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Arial"/>
                        </a:rPr>
                        <a:t>17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Arial"/>
                        </a:rPr>
                        <a:t>17.7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0" i="0" u="none" strike="noStrike">
                          <a:solidFill>
                            <a:srgbClr val="000000"/>
                          </a:solidFill>
                          <a:effectLst/>
                          <a:latin typeface="Arial"/>
                        </a:rPr>
                        <a:t>-12.0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313099">
                <a:tc rowSpan="5">
                  <a:txBody>
                    <a:bodyPr/>
                    <a:lstStyle/>
                    <a:p>
                      <a:pPr algn="ctr" rtl="0" fontAlgn="ctr"/>
                      <a:r>
                        <a:rPr lang="mn-MN" sz="1200" b="0" i="0" u="none" strike="noStrike">
                          <a:solidFill>
                            <a:srgbClr val="000000"/>
                          </a:solidFill>
                          <a:effectLst/>
                          <a:latin typeface="Arial Mon"/>
                        </a:rPr>
                        <a:t>Үүнээс</a:t>
                      </a:r>
                    </a:p>
                  </a:txBody>
                  <a:tcPr marL="9525" marR="9525" marT="9525" marB="0" vert="vert270" anchor="ctr">
                    <a:lnL>
                      <a:noFill/>
                    </a:lnL>
                    <a:lnR>
                      <a:noFill/>
                    </a:lnR>
                    <a:lnT>
                      <a:noFill/>
                    </a:lnT>
                    <a:lnB>
                      <a:noFill/>
                    </a:lnB>
                  </a:tcPr>
                </a:tc>
                <a:tc>
                  <a:txBody>
                    <a:bodyPr/>
                    <a:lstStyle/>
                    <a:p>
                      <a:pPr algn="l" rtl="0" fontAlgn="b"/>
                      <a:r>
                        <a:rPr lang="en-US" sz="1200" b="0" i="0" u="none" strike="noStrike">
                          <a:solidFill>
                            <a:srgbClr val="000000"/>
                          </a:solidFill>
                          <a:effectLst/>
                          <a:latin typeface="Arial Mon"/>
                        </a:rPr>
                        <a:t>Òýìýý</a:t>
                      </a:r>
                    </a:p>
                  </a:txBody>
                  <a:tcPr marL="9525" marR="9525" marT="9525" marB="0" anchor="b">
                    <a:lnL>
                      <a:noFill/>
                    </a:lnL>
                    <a:lnR>
                      <a:noFill/>
                    </a:lnR>
                    <a:lnT>
                      <a:noFill/>
                    </a:lnT>
                    <a:lnB>
                      <a:noFill/>
                    </a:lnB>
                  </a:tcPr>
                </a:tc>
                <a:tc>
                  <a:txBody>
                    <a:bodyPr/>
                    <a:lstStyle/>
                    <a:p>
                      <a:pPr algn="ctr" fontAlgn="ctr"/>
                      <a:r>
                        <a:rPr lang="en-US" sz="1000" b="0" i="0" u="none" strike="noStrike" dirty="0">
                          <a:solidFill>
                            <a:srgbClr val="000000"/>
                          </a:solidFill>
                          <a:effectLst/>
                          <a:latin typeface="Arial"/>
                        </a:rPr>
                        <a:t>0.01</a:t>
                      </a:r>
                    </a:p>
                  </a:txBody>
                  <a:tcPr marL="9525" marR="9525" marT="9525" marB="0" anchor="ctr">
                    <a:lnL>
                      <a:noFill/>
                    </a:lnL>
                    <a:lnR>
                      <a:noFill/>
                    </a:lnR>
                    <a:lnT>
                      <a:noFill/>
                    </a:lnT>
                    <a:lnB>
                      <a:noFill/>
                    </a:lnB>
                    <a:solidFill>
                      <a:srgbClr val="FFFFFF"/>
                    </a:solidFill>
                  </a:tcPr>
                </a:tc>
                <a:tc>
                  <a:txBody>
                    <a:bodyPr/>
                    <a:lstStyle/>
                    <a:p>
                      <a:pPr algn="ctr" fontAlgn="ctr"/>
                      <a:endParaRPr lang="en-US" sz="1000" b="0"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Arial Mon"/>
                      </a:endParaRP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0</a:t>
                      </a:r>
                    </a:p>
                  </a:txBody>
                  <a:tcPr marL="9525" marR="9525" marT="9525" marB="0" anchor="ctr">
                    <a:lnL>
                      <a:noFill/>
                    </a:lnL>
                    <a:lnR>
                      <a:noFill/>
                    </a:lnR>
                    <a:lnT>
                      <a:noFill/>
                    </a:lnT>
                    <a:lnB>
                      <a:noFill/>
                    </a:lnB>
                  </a:tcPr>
                </a:tc>
                <a:tc>
                  <a:txBody>
                    <a:bodyPr/>
                    <a:lstStyle/>
                    <a:p>
                      <a:pPr algn="l" fontAlgn="b"/>
                      <a:endParaRPr lang="en-US" sz="10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a:rPr>
                        <a:t>0.0</a:t>
                      </a:r>
                    </a:p>
                  </a:txBody>
                  <a:tcPr marL="9525" marR="9525" marT="9525" marB="0" anchor="ctr">
                    <a:lnL>
                      <a:noFill/>
                    </a:lnL>
                    <a:lnR>
                      <a:noFill/>
                    </a:lnR>
                    <a:lnT>
                      <a:noFill/>
                    </a:lnT>
                    <a:lnB>
                      <a:noFill/>
                    </a:lnB>
                  </a:tcPr>
                </a:tc>
              </a:tr>
              <a:tr h="313099">
                <a:tc vMerge="1">
                  <a:txBody>
                    <a:bodyPr/>
                    <a:lstStyle/>
                    <a:p>
                      <a:endParaRPr lang="en-US"/>
                    </a:p>
                  </a:txBody>
                  <a:tcPr/>
                </a:tc>
                <a:tc>
                  <a:txBody>
                    <a:bodyPr/>
                    <a:lstStyle/>
                    <a:p>
                      <a:pPr algn="l" rtl="0" fontAlgn="b"/>
                      <a:r>
                        <a:rPr lang="en-US" sz="1200" b="0" i="0" u="none" strike="noStrike">
                          <a:solidFill>
                            <a:srgbClr val="000000"/>
                          </a:solidFill>
                          <a:effectLst/>
                          <a:latin typeface="Arial Mon"/>
                        </a:rPr>
                        <a:t>Àäóó</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a:rPr>
                        <a:t>1.2</a:t>
                      </a:r>
                    </a:p>
                  </a:txBody>
                  <a:tcPr marL="9525" marR="9525" marT="9525" marB="0" anchor="ctr">
                    <a:lnL>
                      <a:noFill/>
                    </a:lnL>
                    <a:lnR>
                      <a:noFill/>
                    </a:lnR>
                    <a:lnT>
                      <a:noFill/>
                    </a:lnT>
                    <a:lnB>
                      <a:noFill/>
                    </a:lnB>
                    <a:solidFill>
                      <a:srgbClr val="FFFFFF"/>
                    </a:solidFill>
                  </a:tcPr>
                </a:tc>
                <a:tc>
                  <a:txBody>
                    <a:bodyPr/>
                    <a:lstStyle/>
                    <a:p>
                      <a:pPr algn="ctr" fontAlgn="ctr"/>
                      <a:r>
                        <a:rPr lang="en-US" sz="1000" b="0" i="0" u="none" strike="noStrike" dirty="0">
                          <a:solidFill>
                            <a:srgbClr val="000000"/>
                          </a:solidFill>
                          <a:effectLst/>
                          <a:latin typeface="Arial"/>
                        </a:rPr>
                        <a:t>0.5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Mon"/>
                        </a:rPr>
                        <a:t>0.5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1</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0.9</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-0.2</a:t>
                      </a:r>
                    </a:p>
                  </a:txBody>
                  <a:tcPr marL="9525" marR="9525" marT="9525" marB="0" anchor="ctr">
                    <a:lnL>
                      <a:noFill/>
                    </a:lnL>
                    <a:lnR>
                      <a:noFill/>
                    </a:lnR>
                    <a:lnT>
                      <a:noFill/>
                    </a:lnT>
                    <a:lnB>
                      <a:noFill/>
                    </a:lnB>
                  </a:tcPr>
                </a:tc>
              </a:tr>
              <a:tr h="313099">
                <a:tc vMerge="1">
                  <a:txBody>
                    <a:bodyPr/>
                    <a:lstStyle/>
                    <a:p>
                      <a:endParaRPr lang="en-US"/>
                    </a:p>
                  </a:txBody>
                  <a:tcPr/>
                </a:tc>
                <a:tc>
                  <a:txBody>
                    <a:bodyPr/>
                    <a:lstStyle/>
                    <a:p>
                      <a:pPr algn="l" rtl="0" fontAlgn="b"/>
                      <a:r>
                        <a:rPr lang="en-US" sz="1200" b="0" i="0" u="none" strike="noStrike">
                          <a:solidFill>
                            <a:srgbClr val="000000"/>
                          </a:solidFill>
                          <a:effectLst/>
                          <a:latin typeface="Arial Mon"/>
                        </a:rPr>
                        <a:t>¯õýð</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a:rPr>
                        <a:t>9.4</a:t>
                      </a:r>
                    </a:p>
                  </a:txBody>
                  <a:tcPr marL="9525" marR="9525" marT="9525" marB="0" anchor="ctr">
                    <a:lnL>
                      <a:noFill/>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a:rPr>
                        <a:t>0.8</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Mon"/>
                        </a:rPr>
                        <a:t>0.6</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4</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2.4</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-3.0</a:t>
                      </a:r>
                    </a:p>
                  </a:txBody>
                  <a:tcPr marL="9525" marR="9525" marT="9525" marB="0" anchor="ctr">
                    <a:lnL>
                      <a:noFill/>
                    </a:lnL>
                    <a:lnR>
                      <a:noFill/>
                    </a:lnR>
                    <a:lnT>
                      <a:noFill/>
                    </a:lnT>
                    <a:lnB>
                      <a:noFill/>
                    </a:lnB>
                  </a:tcPr>
                </a:tc>
              </a:tr>
              <a:tr h="313099">
                <a:tc vMerge="1">
                  <a:txBody>
                    <a:bodyPr/>
                    <a:lstStyle/>
                    <a:p>
                      <a:endParaRPr lang="en-US"/>
                    </a:p>
                  </a:txBody>
                  <a:tcPr/>
                </a:tc>
                <a:tc>
                  <a:txBody>
                    <a:bodyPr/>
                    <a:lstStyle/>
                    <a:p>
                      <a:pPr algn="l" rtl="0" fontAlgn="b"/>
                      <a:r>
                        <a:rPr lang="en-US" sz="1200" b="0" i="0" u="none" strike="noStrike">
                          <a:solidFill>
                            <a:srgbClr val="000000"/>
                          </a:solidFill>
                          <a:effectLst/>
                          <a:latin typeface="Arial Mon"/>
                        </a:rPr>
                        <a:t>Õîíü</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a:rPr>
                        <a:t>13.2</a:t>
                      </a:r>
                    </a:p>
                  </a:txBody>
                  <a:tcPr marL="9525" marR="9525" marT="9525" marB="0" anchor="ctr">
                    <a:lnL>
                      <a:noFill/>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a:rPr>
                        <a:t>1.5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Mon"/>
                        </a:rPr>
                        <a:t>1.7</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6.7</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-3.8</a:t>
                      </a:r>
                    </a:p>
                  </a:txBody>
                  <a:tcPr marL="9525" marR="9525" marT="9525" marB="0" anchor="ctr">
                    <a:lnL>
                      <a:noFill/>
                    </a:lnL>
                    <a:lnR>
                      <a:noFill/>
                    </a:lnR>
                    <a:lnT>
                      <a:noFill/>
                    </a:lnT>
                    <a:lnB>
                      <a:noFill/>
                    </a:lnB>
                  </a:tcPr>
                </a:tc>
              </a:tr>
              <a:tr h="313099">
                <a:tc vMerge="1">
                  <a:txBody>
                    <a:bodyPr/>
                    <a:lstStyle/>
                    <a:p>
                      <a:endParaRPr lang="en-US"/>
                    </a:p>
                  </a:txBody>
                  <a:tcPr/>
                </a:tc>
                <a:tc>
                  <a:txBody>
                    <a:bodyPr/>
                    <a:lstStyle/>
                    <a:p>
                      <a:pPr algn="l" rtl="0" fontAlgn="b"/>
                      <a:r>
                        <a:rPr lang="en-US" sz="1200" b="0" i="0" u="none" strike="noStrike">
                          <a:solidFill>
                            <a:srgbClr val="000000"/>
                          </a:solidFill>
                          <a:effectLst/>
                          <a:latin typeface="Arial Mon"/>
                        </a:rPr>
                        <a:t>ßìàà</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effectLst/>
                          <a:latin typeface="Arial"/>
                        </a:rPr>
                        <a:t>17.6</a:t>
                      </a:r>
                    </a:p>
                  </a:txBody>
                  <a:tcPr marL="9525" marR="9525" marT="9525" marB="0" anchor="ctr">
                    <a:lnL>
                      <a:noFill/>
                    </a:lnL>
                    <a:lnR>
                      <a:noFill/>
                    </a:lnR>
                    <a:lnT>
                      <a:noFill/>
                    </a:lnT>
                    <a:lnB>
                      <a:noFill/>
                    </a:lnB>
                    <a:solidFill>
                      <a:srgbClr val="FFFFFF"/>
                    </a:solidFill>
                  </a:tcPr>
                </a:tc>
                <a:tc>
                  <a:txBody>
                    <a:bodyPr/>
                    <a:lstStyle/>
                    <a:p>
                      <a:pPr algn="ctr" fontAlgn="ctr"/>
                      <a:r>
                        <a:rPr lang="en-US" sz="1000" b="0" i="0" u="none" strike="noStrike">
                          <a:solidFill>
                            <a:srgbClr val="000000"/>
                          </a:solidFill>
                          <a:effectLst/>
                          <a:latin typeface="Arial"/>
                        </a:rPr>
                        <a:t>1.6</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Mon"/>
                        </a:rPr>
                        <a:t>2.1</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7</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effectLst/>
                          <a:latin typeface="Arial"/>
                        </a:rPr>
                        <a:t>7.4</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Arial"/>
                        </a:rPr>
                        <a:t>-5.0</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3075775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1090</TotalTime>
  <Words>897</Words>
  <Application>Microsoft Office PowerPoint</Application>
  <PresentationFormat>On-screen Show (4:3)</PresentationFormat>
  <Paragraphs>268</Paragraphs>
  <Slides>12</Slides>
  <Notes>12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12</vt:i4>
      </vt:variant>
    </vt:vector>
  </HeadingPairs>
  <TitlesOfParts>
    <vt:vector size="17" baseType="lpstr">
      <vt:lpstr>Office Theme</vt:lpstr>
      <vt:lpstr>1_Office Theme</vt:lpstr>
      <vt:lpstr>2_Office Theme</vt:lpstr>
      <vt:lpstr>Microsoft Excel Chart</vt:lpstr>
      <vt:lpstr>Chart</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ХӨВСГӨЛ АЙМГИЙН СТАТИСТИКИЙН ХЭЛТЭС</vt:lpstr>
      <vt:lpstr>                          ХӨВСГӨЛ АЙМГИЙН СТАТИСТИКИЙН ХЭЛТЭС</vt:lpstr>
      <vt:lpstr>ХӨВСГӨЛ АЙМГИЙН СТАТИСТИКИЙН ХЭЛТЭС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Sarmandakh</dc:creator>
  <cp:lastModifiedBy>Sarmandakh</cp:lastModifiedBy>
  <cp:revision>170</cp:revision>
  <dcterms:created xsi:type="dcterms:W3CDTF">2006-08-16T00:00:00Z</dcterms:created>
  <dcterms:modified xsi:type="dcterms:W3CDTF">2016-04-12T07:09:10Z</dcterms:modified>
</cp:coreProperties>
</file>