
<file path=[Content_Types].xml><?xml version="1.0" encoding="utf-8"?>
<Types xmlns="http://schemas.openxmlformats.org/package/2006/content-types">
  <Default Extension="png" ContentType="image/png"/>
  <Default Extension="xls" ContentType="application/vnd.ms-excel"/>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5"/>
  </p:notesMasterIdLst>
  <p:sldIdLst>
    <p:sldId id="257" r:id="rId3"/>
    <p:sldId id="339" r:id="rId4"/>
    <p:sldId id="340" r:id="rId5"/>
    <p:sldId id="336" r:id="rId6"/>
    <p:sldId id="326" r:id="rId7"/>
    <p:sldId id="327" r:id="rId8"/>
    <p:sldId id="341" r:id="rId9"/>
    <p:sldId id="342" r:id="rId10"/>
    <p:sldId id="343" r:id="rId11"/>
    <p:sldId id="344" r:id="rId12"/>
    <p:sldId id="345" r:id="rId13"/>
    <p:sldId id="34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9" autoAdjust="0"/>
    <p:restoredTop sz="94660"/>
  </p:normalViewPr>
  <p:slideViewPr>
    <p:cSldViewPr>
      <p:cViewPr varScale="1">
        <p:scale>
          <a:sx n="105" d="100"/>
          <a:sy n="105" d="100"/>
        </p:scale>
        <p:origin x="-12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file:///D:\Ctatistik\Taniltsuulga\2016-2016%20taniltsuulga\3%20sariin%20taniltsuulg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desk\terry\Taniltsuulga%20EMG_POLICE%202016\taniltsuulga\2016_tanil%204.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desk\terry\Taniltsuulga%20EMG_POLICE%202016\taniltsuulga\2016_tanil%204.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desk\terry\Taniltsuulga%20EMG_POLICE%202016\taniltsuulga\2016_tanil%204.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file:///D:\Ctatistik\Taniltsuulga\2016-2016%20taniltsuulga\3%20sariin%20taniltsuulga.xlsx"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1" Type="http://schemas.openxmlformats.org/officeDocument/2006/relationships/oleObject" Target="file:///D:\desk\terry\Taniltsuulga%20EMG_POLICE%202016\taniltsuulga\2016_tanil%20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desk\terry\Taniltsuulga%20EMG_POLICE%202016\taniltsuulga\2016_tanil%20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desk\terry\Taniltsuulga%20EMG_POLICE%202016\taniltsuulga%20excel\2016_5_taniltsuulg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latin typeface="Arial" pitchFamily="34" charset="0"/>
                <a:cs typeface="Arial" pitchFamily="34" charset="0"/>
              </a:defRPr>
            </a:pPr>
            <a:r>
              <a:rPr lang="mn-MN" sz="800">
                <a:latin typeface="Arial" pitchFamily="34" charset="0"/>
                <a:cs typeface="Arial" pitchFamily="34" charset="0"/>
              </a:rPr>
              <a:t>Хэрэглээний бараа үйлчилгээний үнийн өөрчлөлтийн хувь,        </a:t>
            </a:r>
            <a:r>
              <a:rPr lang="mn-MN" sz="800" baseline="0">
                <a:latin typeface="Arial" pitchFamily="34" charset="0"/>
                <a:cs typeface="Arial" pitchFamily="34" charset="0"/>
              </a:rPr>
              <a:t>         </a:t>
            </a:r>
            <a:r>
              <a:rPr lang="mn-MN" sz="800">
                <a:latin typeface="Arial" pitchFamily="34" charset="0"/>
                <a:cs typeface="Arial" pitchFamily="34" charset="0"/>
              </a:rPr>
              <a:t>өмнөх онтой харьцуулсанаар</a:t>
            </a:r>
          </a:p>
        </c:rich>
      </c:tx>
      <c:layout/>
      <c:overlay val="0"/>
    </c:title>
    <c:autoTitleDeleted val="0"/>
    <c:plotArea>
      <c:layout/>
      <c:pieChart>
        <c:varyColors val="1"/>
        <c:ser>
          <c:idx val="0"/>
          <c:order val="0"/>
          <c:tx>
            <c:strRef>
              <c:f>'une (3)'!$AR$6</c:f>
              <c:strCache>
                <c:ptCount val="1"/>
                <c:pt idx="0">
                  <c:v>Хэрэглээний бараа үйлчилгээний үнийн өөрчлөлтийн хувь, өмнөх онтой харьцуулсанаар</c:v>
                </c:pt>
              </c:strCache>
            </c:strRef>
          </c:tx>
          <c:cat>
            <c:multiLvlStrRef>
              <c:f>'une (3)'!$AQ$7:$AQ$18</c:f>
            </c:multiLvlStrRef>
          </c:cat>
          <c:val>
            <c:numRef>
              <c:f>'une (3)'!$AR$7:$AR$18</c:f>
            </c:numRef>
          </c:val>
        </c:ser>
        <c:dLbls>
          <c:showLegendKey val="0"/>
          <c:showVal val="0"/>
          <c:showCatName val="0"/>
          <c:showSerName val="0"/>
          <c:showPercent val="1"/>
          <c:showBubbleSize val="0"/>
          <c:showLeaderLines val="0"/>
        </c:dLbls>
        <c:firstSliceAng val="0"/>
      </c:pieChart>
    </c:plotArea>
    <c:legend>
      <c:legendPos val="r"/>
      <c:layout/>
      <c:overlay val="0"/>
      <c:txPr>
        <a:bodyPr/>
        <a:lstStyle/>
        <a:p>
          <a:pPr>
            <a:defRPr sz="600">
              <a:latin typeface="Arial" pitchFamily="34" charset="0"/>
              <a:cs typeface="Arial" pitchFamily="34" charset="0"/>
            </a:defRPr>
          </a:pPr>
          <a:endParaRPr lang="en-US"/>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mn-MN" sz="1400" b="0" i="0" baseline="0" dirty="0">
                <a:effectLst/>
                <a:latin typeface="Arial" pitchFamily="34" charset="0"/>
                <a:cs typeface="Arial" pitchFamily="34" charset="0"/>
              </a:rPr>
              <a:t>Нялхсын эндэгдэл</a:t>
            </a:r>
            <a:endParaRPr lang="en-US" sz="1400" dirty="0">
              <a:effectLst/>
              <a:latin typeface="Arial" pitchFamily="34" charset="0"/>
              <a:cs typeface="Arial" pitchFamily="34" charset="0"/>
            </a:endParaRPr>
          </a:p>
        </c:rich>
      </c:tx>
      <c:layout/>
      <c:overlay val="0"/>
    </c:title>
    <c:autoTitleDeleted val="0"/>
    <c:plotArea>
      <c:layout>
        <c:manualLayout>
          <c:layoutTarget val="inner"/>
          <c:xMode val="edge"/>
          <c:yMode val="edge"/>
          <c:x val="3.055551977551714E-2"/>
          <c:y val="0.13915718868474775"/>
          <c:w val="0.93888888888888888"/>
          <c:h val="0.57819626713327499"/>
        </c:manualLayout>
      </c:layout>
      <c:barChart>
        <c:barDir val="col"/>
        <c:grouping val="clustered"/>
        <c:varyColors val="0"/>
        <c:ser>
          <c:idx val="0"/>
          <c:order val="0"/>
          <c:tx>
            <c:strRef>
              <c:f>'4 sar ervvl mend (2)'!$N$9</c:f>
              <c:strCache>
                <c:ptCount val="1"/>
                <c:pt idx="0">
                  <c:v>0-5 нас</c:v>
                </c:pt>
              </c:strCache>
            </c:strRef>
          </c:tx>
          <c:invertIfNegative val="0"/>
          <c:dLbls>
            <c:txPr>
              <a:bodyPr/>
              <a:lstStyle/>
              <a:p>
                <a:pPr>
                  <a:defRPr>
                    <a:latin typeface="Arial" pitchFamily="34" charset="0"/>
                    <a:cs typeface="Arial" pitchFamily="34" charset="0"/>
                  </a:defRPr>
                </a:pPr>
                <a:endParaRPr lang="en-US"/>
              </a:p>
            </c:txPr>
            <c:showLegendKey val="0"/>
            <c:showVal val="1"/>
            <c:showCatName val="0"/>
            <c:showSerName val="0"/>
            <c:showPercent val="0"/>
            <c:showBubbleSize val="0"/>
            <c:showLeaderLines val="0"/>
          </c:dLbls>
          <c:cat>
            <c:numRef>
              <c:f>'4 sar ervvl mend (2)'!$M$10:$M$14</c:f>
              <c:numCache>
                <c:formatCode>General</c:formatCode>
                <c:ptCount val="5"/>
                <c:pt idx="0">
                  <c:v>2012</c:v>
                </c:pt>
                <c:pt idx="1">
                  <c:v>2013</c:v>
                </c:pt>
                <c:pt idx="2">
                  <c:v>2014</c:v>
                </c:pt>
                <c:pt idx="3">
                  <c:v>2015</c:v>
                </c:pt>
                <c:pt idx="4">
                  <c:v>2016</c:v>
                </c:pt>
              </c:numCache>
            </c:numRef>
          </c:cat>
          <c:val>
            <c:numRef>
              <c:f>'4 sar ervvl mend (2)'!$N$10:$N$14</c:f>
              <c:numCache>
                <c:formatCode>General</c:formatCode>
                <c:ptCount val="5"/>
                <c:pt idx="0">
                  <c:v>46</c:v>
                </c:pt>
                <c:pt idx="1">
                  <c:v>30</c:v>
                </c:pt>
                <c:pt idx="2">
                  <c:v>24</c:v>
                </c:pt>
                <c:pt idx="3">
                  <c:v>30</c:v>
                </c:pt>
                <c:pt idx="4">
                  <c:v>39</c:v>
                </c:pt>
              </c:numCache>
            </c:numRef>
          </c:val>
        </c:ser>
        <c:ser>
          <c:idx val="1"/>
          <c:order val="1"/>
          <c:tx>
            <c:strRef>
              <c:f>'4 sar ervvl mend (2)'!$O$9</c:f>
              <c:strCache>
                <c:ptCount val="1"/>
                <c:pt idx="0">
                  <c:v>1-5 нас</c:v>
                </c:pt>
              </c:strCache>
            </c:strRef>
          </c:tx>
          <c:invertIfNegative val="0"/>
          <c:dLbls>
            <c:txPr>
              <a:bodyPr/>
              <a:lstStyle/>
              <a:p>
                <a:pPr>
                  <a:defRPr>
                    <a:latin typeface="Arial" pitchFamily="34" charset="0"/>
                    <a:cs typeface="Arial" pitchFamily="34" charset="0"/>
                  </a:defRPr>
                </a:pPr>
                <a:endParaRPr lang="en-US"/>
              </a:p>
            </c:txPr>
            <c:showLegendKey val="0"/>
            <c:showVal val="1"/>
            <c:showCatName val="0"/>
            <c:showSerName val="0"/>
            <c:showPercent val="0"/>
            <c:showBubbleSize val="0"/>
            <c:showLeaderLines val="0"/>
          </c:dLbls>
          <c:cat>
            <c:numRef>
              <c:f>'4 sar ervvl mend (2)'!$M$10:$M$14</c:f>
              <c:numCache>
                <c:formatCode>General</c:formatCode>
                <c:ptCount val="5"/>
                <c:pt idx="0">
                  <c:v>2012</c:v>
                </c:pt>
                <c:pt idx="1">
                  <c:v>2013</c:v>
                </c:pt>
                <c:pt idx="2">
                  <c:v>2014</c:v>
                </c:pt>
                <c:pt idx="3">
                  <c:v>2015</c:v>
                </c:pt>
                <c:pt idx="4">
                  <c:v>2016</c:v>
                </c:pt>
              </c:numCache>
            </c:numRef>
          </c:cat>
          <c:val>
            <c:numRef>
              <c:f>'4 sar ervvl mend (2)'!$O$10:$O$14</c:f>
              <c:numCache>
                <c:formatCode>General</c:formatCode>
                <c:ptCount val="5"/>
                <c:pt idx="0">
                  <c:v>2</c:v>
                </c:pt>
                <c:pt idx="1">
                  <c:v>5</c:v>
                </c:pt>
                <c:pt idx="2">
                  <c:v>4</c:v>
                </c:pt>
                <c:pt idx="3">
                  <c:v>5</c:v>
                </c:pt>
                <c:pt idx="4">
                  <c:v>3</c:v>
                </c:pt>
              </c:numCache>
            </c:numRef>
          </c:val>
        </c:ser>
        <c:dLbls>
          <c:showLegendKey val="0"/>
          <c:showVal val="1"/>
          <c:showCatName val="0"/>
          <c:showSerName val="0"/>
          <c:showPercent val="0"/>
          <c:showBubbleSize val="0"/>
        </c:dLbls>
        <c:gapWidth val="150"/>
        <c:overlap val="-25"/>
        <c:axId val="99574144"/>
        <c:axId val="107128320"/>
      </c:barChart>
      <c:catAx>
        <c:axId val="99574144"/>
        <c:scaling>
          <c:orientation val="minMax"/>
        </c:scaling>
        <c:delete val="0"/>
        <c:axPos val="b"/>
        <c:numFmt formatCode="General" sourceLinked="1"/>
        <c:majorTickMark val="none"/>
        <c:minorTickMark val="none"/>
        <c:tickLblPos val="nextTo"/>
        <c:txPr>
          <a:bodyPr/>
          <a:lstStyle/>
          <a:p>
            <a:pPr>
              <a:defRPr>
                <a:latin typeface="Arial" pitchFamily="34" charset="0"/>
                <a:cs typeface="Arial" pitchFamily="34" charset="0"/>
              </a:defRPr>
            </a:pPr>
            <a:endParaRPr lang="en-US"/>
          </a:p>
        </c:txPr>
        <c:crossAx val="107128320"/>
        <c:crosses val="autoZero"/>
        <c:auto val="1"/>
        <c:lblAlgn val="ctr"/>
        <c:lblOffset val="100"/>
        <c:noMultiLvlLbl val="0"/>
      </c:catAx>
      <c:valAx>
        <c:axId val="107128320"/>
        <c:scaling>
          <c:orientation val="minMax"/>
        </c:scaling>
        <c:delete val="1"/>
        <c:axPos val="l"/>
        <c:numFmt formatCode="General" sourceLinked="1"/>
        <c:majorTickMark val="out"/>
        <c:minorTickMark val="none"/>
        <c:tickLblPos val="nextTo"/>
        <c:crossAx val="99574144"/>
        <c:crosses val="autoZero"/>
        <c:crossBetween val="between"/>
      </c:valAx>
    </c:plotArea>
    <c:legend>
      <c:legendPos val="t"/>
      <c:layout>
        <c:manualLayout>
          <c:xMode val="edge"/>
          <c:yMode val="edge"/>
          <c:x val="7.5079396325459333E-2"/>
          <c:y val="0.85173629337999412"/>
          <c:w val="0.87484120734908133"/>
          <c:h val="8.3717191601049873E-2"/>
        </c:manualLayout>
      </c:layout>
      <c:overlay val="0"/>
      <c:txPr>
        <a:bodyPr/>
        <a:lstStyle/>
        <a:p>
          <a:pPr>
            <a:defRPr>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mn-MN" sz="1400" b="0" dirty="0">
                <a:latin typeface="Arial" pitchFamily="34" charset="0"/>
                <a:cs typeface="Arial" pitchFamily="34" charset="0"/>
              </a:rPr>
              <a:t>Төрөлт, нас баралт жил бүрийн эхний </a:t>
            </a:r>
            <a:r>
              <a:rPr lang="en-US" sz="1400" b="0" dirty="0">
                <a:latin typeface="Arial" pitchFamily="34" charset="0"/>
                <a:cs typeface="Arial" pitchFamily="34" charset="0"/>
              </a:rPr>
              <a:t>4</a:t>
            </a:r>
            <a:r>
              <a:rPr lang="mn-MN" sz="1400" b="0" dirty="0">
                <a:latin typeface="Arial" pitchFamily="34" charset="0"/>
                <a:cs typeface="Arial" pitchFamily="34" charset="0"/>
              </a:rPr>
              <a:t> сараар</a:t>
            </a:r>
            <a:endParaRPr lang="en-US" sz="1400" b="0" dirty="0">
              <a:latin typeface="Arial" pitchFamily="34" charset="0"/>
              <a:cs typeface="Arial" pitchFamily="34" charset="0"/>
            </a:endParaRPr>
          </a:p>
        </c:rich>
      </c:tx>
      <c:layout/>
      <c:overlay val="0"/>
    </c:title>
    <c:autoTitleDeleted val="0"/>
    <c:plotArea>
      <c:layout>
        <c:manualLayout>
          <c:layoutTarget val="inner"/>
          <c:xMode val="edge"/>
          <c:yMode val="edge"/>
          <c:x val="4.1666666666666664E-2"/>
          <c:y val="0.19492990421707793"/>
          <c:w val="0.92361111111111116"/>
          <c:h val="0.53731953086923712"/>
        </c:manualLayout>
      </c:layout>
      <c:barChart>
        <c:barDir val="col"/>
        <c:grouping val="clustered"/>
        <c:varyColors val="0"/>
        <c:ser>
          <c:idx val="0"/>
          <c:order val="0"/>
          <c:tx>
            <c:strRef>
              <c:f>'4 sar ervvl mend (2)'!$C$58</c:f>
              <c:strCache>
                <c:ptCount val="1"/>
                <c:pt idx="0">
                  <c:v>Àìüä òºðñºí õ¿¿õýä</c:v>
                </c:pt>
              </c:strCache>
            </c:strRef>
          </c:tx>
          <c:invertIfNegative val="0"/>
          <c:dLbls>
            <c:dLbl>
              <c:idx val="0"/>
              <c:layout>
                <c:manualLayout>
                  <c:x val="6.5972222222222224E-2"/>
                  <c:y val="0.1014701919508062"/>
                </c:manualLayout>
              </c:layout>
              <c:showLegendKey val="0"/>
              <c:showVal val="1"/>
              <c:showCatName val="0"/>
              <c:showSerName val="0"/>
              <c:showPercent val="0"/>
              <c:showBubbleSize val="0"/>
            </c:dLbl>
            <c:dLbl>
              <c:idx val="1"/>
              <c:layout>
                <c:manualLayout>
                  <c:x val="6.9444444444444448E-2"/>
                  <c:y val="0.10608247340311558"/>
                </c:manualLayout>
              </c:layout>
              <c:showLegendKey val="0"/>
              <c:showVal val="1"/>
              <c:showCatName val="0"/>
              <c:showSerName val="0"/>
              <c:showPercent val="0"/>
              <c:showBubbleSize val="0"/>
            </c:dLbl>
            <c:dLbl>
              <c:idx val="2"/>
              <c:layout>
                <c:manualLayout>
                  <c:x val="7.2916666666666602E-2"/>
                  <c:y val="0.1014701919508062"/>
                </c:manualLayout>
              </c:layout>
              <c:showLegendKey val="0"/>
              <c:showVal val="1"/>
              <c:showCatName val="0"/>
              <c:showSerName val="0"/>
              <c:showPercent val="0"/>
              <c:showBubbleSize val="0"/>
            </c:dLbl>
            <c:dLbl>
              <c:idx val="3"/>
              <c:layout>
                <c:manualLayout>
                  <c:x val="7.2916666666666671E-2"/>
                  <c:y val="0.1014701919508062"/>
                </c:manualLayout>
              </c:layout>
              <c:showLegendKey val="0"/>
              <c:showVal val="1"/>
              <c:showCatName val="0"/>
              <c:showSerName val="0"/>
              <c:showPercent val="0"/>
              <c:showBubbleSize val="0"/>
            </c:dLbl>
            <c:dLbl>
              <c:idx val="4"/>
              <c:layout>
                <c:manualLayout>
                  <c:x val="7.6388888888888895E-2"/>
                  <c:y val="0.11069475485542495"/>
                </c:manualLayout>
              </c:layout>
              <c:showLegendKey val="0"/>
              <c:showVal val="1"/>
              <c:showCatName val="0"/>
              <c:showSerName val="0"/>
              <c:showPercent val="0"/>
              <c:showBubbleSize val="0"/>
            </c:dLbl>
            <c:txPr>
              <a:bodyPr/>
              <a:lstStyle/>
              <a:p>
                <a:pPr>
                  <a:defRPr>
                    <a:latin typeface="Arial" pitchFamily="34" charset="0"/>
                    <a:cs typeface="Arial" pitchFamily="34" charset="0"/>
                  </a:defRPr>
                </a:pPr>
                <a:endParaRPr lang="en-US"/>
              </a:p>
            </c:txPr>
            <c:showLegendKey val="0"/>
            <c:showVal val="1"/>
            <c:showCatName val="0"/>
            <c:showSerName val="0"/>
            <c:showPercent val="0"/>
            <c:showBubbleSize val="0"/>
            <c:showLeaderLines val="0"/>
          </c:dLbls>
          <c:cat>
            <c:numRef>
              <c:f>'4 sar ervvl mend (2)'!$B$59:$B$63</c:f>
              <c:numCache>
                <c:formatCode>General</c:formatCode>
                <c:ptCount val="5"/>
                <c:pt idx="0">
                  <c:v>2012</c:v>
                </c:pt>
                <c:pt idx="1">
                  <c:v>2013</c:v>
                </c:pt>
                <c:pt idx="2">
                  <c:v>2014</c:v>
                </c:pt>
                <c:pt idx="3">
                  <c:v>2015</c:v>
                </c:pt>
                <c:pt idx="4">
                  <c:v>2016</c:v>
                </c:pt>
              </c:numCache>
            </c:numRef>
          </c:cat>
          <c:val>
            <c:numRef>
              <c:f>'4 sar ervvl mend (2)'!$C$59:$C$63</c:f>
              <c:numCache>
                <c:formatCode>General</c:formatCode>
                <c:ptCount val="5"/>
                <c:pt idx="0">
                  <c:v>1130</c:v>
                </c:pt>
                <c:pt idx="1">
                  <c:v>1136</c:v>
                </c:pt>
                <c:pt idx="2">
                  <c:v>1130</c:v>
                </c:pt>
                <c:pt idx="3">
                  <c:v>1056</c:v>
                </c:pt>
                <c:pt idx="4">
                  <c:v>1015</c:v>
                </c:pt>
              </c:numCache>
            </c:numRef>
          </c:val>
        </c:ser>
        <c:ser>
          <c:idx val="1"/>
          <c:order val="1"/>
          <c:tx>
            <c:strRef>
              <c:f>'4 sar ervvl mend (2)'!$D$58</c:f>
              <c:strCache>
                <c:ptCount val="1"/>
                <c:pt idx="0">
                  <c:v>Нас баралт</c:v>
                </c:pt>
              </c:strCache>
            </c:strRef>
          </c:tx>
          <c:invertIfNegative val="0"/>
          <c:dLbls>
            <c:txPr>
              <a:bodyPr/>
              <a:lstStyle/>
              <a:p>
                <a:pPr>
                  <a:defRPr>
                    <a:latin typeface="Arial" pitchFamily="34" charset="0"/>
                    <a:cs typeface="Arial" pitchFamily="34" charset="0"/>
                  </a:defRPr>
                </a:pPr>
                <a:endParaRPr lang="en-US"/>
              </a:p>
            </c:txPr>
            <c:showLegendKey val="0"/>
            <c:showVal val="1"/>
            <c:showCatName val="0"/>
            <c:showSerName val="0"/>
            <c:showPercent val="0"/>
            <c:showBubbleSize val="0"/>
            <c:showLeaderLines val="0"/>
          </c:dLbls>
          <c:cat>
            <c:numRef>
              <c:f>'4 sar ervvl mend (2)'!$B$59:$B$63</c:f>
              <c:numCache>
                <c:formatCode>General</c:formatCode>
                <c:ptCount val="5"/>
                <c:pt idx="0">
                  <c:v>2012</c:v>
                </c:pt>
                <c:pt idx="1">
                  <c:v>2013</c:v>
                </c:pt>
                <c:pt idx="2">
                  <c:v>2014</c:v>
                </c:pt>
                <c:pt idx="3">
                  <c:v>2015</c:v>
                </c:pt>
                <c:pt idx="4">
                  <c:v>2016</c:v>
                </c:pt>
              </c:numCache>
            </c:numRef>
          </c:cat>
          <c:val>
            <c:numRef>
              <c:f>'4 sar ervvl mend (2)'!$D$59:$D$63</c:f>
              <c:numCache>
                <c:formatCode>General</c:formatCode>
                <c:ptCount val="5"/>
                <c:pt idx="0">
                  <c:v>271</c:v>
                </c:pt>
                <c:pt idx="1">
                  <c:v>319</c:v>
                </c:pt>
                <c:pt idx="2">
                  <c:v>286</c:v>
                </c:pt>
                <c:pt idx="3">
                  <c:v>278</c:v>
                </c:pt>
                <c:pt idx="4">
                  <c:v>257</c:v>
                </c:pt>
              </c:numCache>
            </c:numRef>
          </c:val>
        </c:ser>
        <c:dLbls>
          <c:showLegendKey val="0"/>
          <c:showVal val="1"/>
          <c:showCatName val="0"/>
          <c:showSerName val="0"/>
          <c:showPercent val="0"/>
          <c:showBubbleSize val="0"/>
        </c:dLbls>
        <c:gapWidth val="150"/>
        <c:overlap val="-25"/>
        <c:axId val="97016832"/>
        <c:axId val="98308864"/>
      </c:barChart>
      <c:catAx>
        <c:axId val="97016832"/>
        <c:scaling>
          <c:orientation val="minMax"/>
        </c:scaling>
        <c:delete val="0"/>
        <c:axPos val="b"/>
        <c:numFmt formatCode="General" sourceLinked="1"/>
        <c:majorTickMark val="none"/>
        <c:minorTickMark val="none"/>
        <c:tickLblPos val="nextTo"/>
        <c:txPr>
          <a:bodyPr/>
          <a:lstStyle/>
          <a:p>
            <a:pPr>
              <a:defRPr>
                <a:latin typeface="Arial" pitchFamily="34" charset="0"/>
                <a:cs typeface="Arial" pitchFamily="34" charset="0"/>
              </a:defRPr>
            </a:pPr>
            <a:endParaRPr lang="en-US"/>
          </a:p>
        </c:txPr>
        <c:crossAx val="98308864"/>
        <c:crosses val="autoZero"/>
        <c:auto val="1"/>
        <c:lblAlgn val="ctr"/>
        <c:lblOffset val="100"/>
        <c:noMultiLvlLbl val="0"/>
      </c:catAx>
      <c:valAx>
        <c:axId val="98308864"/>
        <c:scaling>
          <c:orientation val="minMax"/>
        </c:scaling>
        <c:delete val="1"/>
        <c:axPos val="l"/>
        <c:numFmt formatCode="General" sourceLinked="1"/>
        <c:majorTickMark val="out"/>
        <c:minorTickMark val="none"/>
        <c:tickLblPos val="nextTo"/>
        <c:crossAx val="97016832"/>
        <c:crosses val="autoZero"/>
        <c:crossBetween val="between"/>
      </c:valAx>
    </c:plotArea>
    <c:legend>
      <c:legendPos val="t"/>
      <c:legendEntry>
        <c:idx val="0"/>
        <c:txPr>
          <a:bodyPr/>
          <a:lstStyle/>
          <a:p>
            <a:pPr>
              <a:defRPr>
                <a:latin typeface="Arial" pitchFamily="34" charset="0"/>
                <a:cs typeface="Arial" pitchFamily="34" charset="0"/>
              </a:defRPr>
            </a:pPr>
            <a:endParaRPr lang="en-US"/>
          </a:p>
        </c:txPr>
      </c:legendEntry>
      <c:legendEntry>
        <c:idx val="1"/>
        <c:txPr>
          <a:bodyPr/>
          <a:lstStyle/>
          <a:p>
            <a:pPr>
              <a:defRPr>
                <a:latin typeface="Arial" pitchFamily="34" charset="0"/>
                <a:cs typeface="Arial" pitchFamily="34" charset="0"/>
              </a:defRPr>
            </a:pPr>
            <a:endParaRPr lang="en-US"/>
          </a:p>
        </c:txPr>
      </c:legendEntry>
      <c:layout>
        <c:manualLayout>
          <c:xMode val="edge"/>
          <c:yMode val="edge"/>
          <c:x val="8.0478729221347328E-2"/>
          <c:y val="0.84958224351538647"/>
          <c:w val="0.85293115704286959"/>
          <c:h val="7.8700411618881735E-2"/>
        </c:manualLayout>
      </c:layout>
      <c:overlay val="0"/>
      <c:txPr>
        <a:bodyPr/>
        <a:lstStyle/>
        <a:p>
          <a:pPr>
            <a:defRPr>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mn-MN" sz="1400" b="0" i="0" baseline="0" dirty="0">
                <a:effectLst/>
                <a:latin typeface="Arial" pitchFamily="34" charset="0"/>
                <a:cs typeface="Arial" pitchFamily="34" charset="0"/>
              </a:rPr>
              <a:t>Халдварт өвчнөөр өвчлөгчид жил бүрийн 4 сарын байдлаар</a:t>
            </a:r>
            <a:endParaRPr lang="en-US" sz="1400" dirty="0">
              <a:effectLst/>
              <a:latin typeface="Arial" pitchFamily="34" charset="0"/>
              <a:cs typeface="Arial" pitchFamily="34" charset="0"/>
            </a:endParaRPr>
          </a:p>
        </c:rich>
      </c:tx>
      <c:layout/>
      <c:overlay val="0"/>
    </c:title>
    <c:autoTitleDeleted val="0"/>
    <c:plotArea>
      <c:layout>
        <c:manualLayout>
          <c:layoutTarget val="inner"/>
          <c:xMode val="edge"/>
          <c:yMode val="edge"/>
          <c:x val="1.3201320132013201E-2"/>
          <c:y val="0.10723716827063284"/>
          <c:w val="0.9636963696369637"/>
          <c:h val="0.61011628754738989"/>
        </c:manualLayout>
      </c:layout>
      <c:barChart>
        <c:barDir val="col"/>
        <c:grouping val="clustered"/>
        <c:varyColors val="0"/>
        <c:ser>
          <c:idx val="0"/>
          <c:order val="0"/>
          <c:tx>
            <c:strRef>
              <c:f>'4 sar ervvl mend (2)'!$M$24</c:f>
              <c:strCache>
                <c:ptCount val="1"/>
                <c:pt idx="0">
                  <c:v>Нийт халдварт өвчин</c:v>
                </c:pt>
              </c:strCache>
            </c:strRef>
          </c:tx>
          <c:invertIfNegative val="0"/>
          <c:dLbls>
            <c:txPr>
              <a:bodyPr/>
              <a:lstStyle/>
              <a:p>
                <a:pPr>
                  <a:defRPr>
                    <a:latin typeface="Arial" pitchFamily="34" charset="0"/>
                    <a:cs typeface="Arial" pitchFamily="34" charset="0"/>
                  </a:defRPr>
                </a:pPr>
                <a:endParaRPr lang="en-US"/>
              </a:p>
            </c:txPr>
            <c:showLegendKey val="0"/>
            <c:showVal val="1"/>
            <c:showCatName val="0"/>
            <c:showSerName val="0"/>
            <c:showPercent val="0"/>
            <c:showBubbleSize val="0"/>
            <c:showLeaderLines val="0"/>
          </c:dLbls>
          <c:cat>
            <c:numRef>
              <c:f>'4 sar ervvl mend (2)'!$L$25:$L$29</c:f>
              <c:numCache>
                <c:formatCode>General</c:formatCode>
                <c:ptCount val="5"/>
                <c:pt idx="0">
                  <c:v>2012</c:v>
                </c:pt>
                <c:pt idx="1">
                  <c:v>2013</c:v>
                </c:pt>
                <c:pt idx="2">
                  <c:v>2014</c:v>
                </c:pt>
                <c:pt idx="3">
                  <c:v>2015</c:v>
                </c:pt>
                <c:pt idx="4">
                  <c:v>2016</c:v>
                </c:pt>
              </c:numCache>
            </c:numRef>
          </c:cat>
          <c:val>
            <c:numRef>
              <c:f>'4 sar ervvl mend (2)'!$M$25:$M$29</c:f>
              <c:numCache>
                <c:formatCode>General</c:formatCode>
                <c:ptCount val="5"/>
                <c:pt idx="0">
                  <c:v>511</c:v>
                </c:pt>
                <c:pt idx="1">
                  <c:v>798</c:v>
                </c:pt>
                <c:pt idx="2">
                  <c:v>539</c:v>
                </c:pt>
                <c:pt idx="3">
                  <c:v>677</c:v>
                </c:pt>
                <c:pt idx="4">
                  <c:v>1017</c:v>
                </c:pt>
              </c:numCache>
            </c:numRef>
          </c:val>
        </c:ser>
        <c:ser>
          <c:idx val="1"/>
          <c:order val="1"/>
          <c:tx>
            <c:strRef>
              <c:f>'4 sar ervvl mend (2)'!$N$24</c:f>
              <c:strCache>
                <c:ptCount val="1"/>
                <c:pt idx="0">
                  <c:v>БЗХӨ</c:v>
                </c:pt>
              </c:strCache>
            </c:strRef>
          </c:tx>
          <c:invertIfNegative val="0"/>
          <c:dLbls>
            <c:txPr>
              <a:bodyPr/>
              <a:lstStyle/>
              <a:p>
                <a:pPr>
                  <a:defRPr>
                    <a:latin typeface="Arial" pitchFamily="34" charset="0"/>
                    <a:cs typeface="Arial" pitchFamily="34" charset="0"/>
                  </a:defRPr>
                </a:pPr>
                <a:endParaRPr lang="en-US"/>
              </a:p>
            </c:txPr>
            <c:showLegendKey val="0"/>
            <c:showVal val="1"/>
            <c:showCatName val="0"/>
            <c:showSerName val="0"/>
            <c:showPercent val="0"/>
            <c:showBubbleSize val="0"/>
            <c:showLeaderLines val="0"/>
          </c:dLbls>
          <c:cat>
            <c:numRef>
              <c:f>'4 sar ervvl mend (2)'!$L$25:$L$29</c:f>
              <c:numCache>
                <c:formatCode>General</c:formatCode>
                <c:ptCount val="5"/>
                <c:pt idx="0">
                  <c:v>2012</c:v>
                </c:pt>
                <c:pt idx="1">
                  <c:v>2013</c:v>
                </c:pt>
                <c:pt idx="2">
                  <c:v>2014</c:v>
                </c:pt>
                <c:pt idx="3">
                  <c:v>2015</c:v>
                </c:pt>
                <c:pt idx="4">
                  <c:v>2016</c:v>
                </c:pt>
              </c:numCache>
            </c:numRef>
          </c:cat>
          <c:val>
            <c:numRef>
              <c:f>'4 sar ervvl mend (2)'!$N$25:$N$29</c:f>
              <c:numCache>
                <c:formatCode>General</c:formatCode>
                <c:ptCount val="5"/>
                <c:pt idx="0">
                  <c:v>282</c:v>
                </c:pt>
                <c:pt idx="1">
                  <c:v>313</c:v>
                </c:pt>
                <c:pt idx="2">
                  <c:v>306</c:v>
                </c:pt>
                <c:pt idx="3">
                  <c:v>451</c:v>
                </c:pt>
                <c:pt idx="4">
                  <c:v>245</c:v>
                </c:pt>
              </c:numCache>
            </c:numRef>
          </c:val>
        </c:ser>
        <c:ser>
          <c:idx val="2"/>
          <c:order val="2"/>
          <c:tx>
            <c:strRef>
              <c:f>'4 sar ervvl mend (2)'!$O$24</c:f>
              <c:strCache>
                <c:ptCount val="1"/>
                <c:pt idx="0">
                  <c:v>Салхин цэцэг</c:v>
                </c:pt>
              </c:strCache>
            </c:strRef>
          </c:tx>
          <c:invertIfNegative val="0"/>
          <c:dLbls>
            <c:txPr>
              <a:bodyPr/>
              <a:lstStyle/>
              <a:p>
                <a:pPr>
                  <a:defRPr>
                    <a:latin typeface="Arial" pitchFamily="34" charset="0"/>
                    <a:cs typeface="Arial" pitchFamily="34" charset="0"/>
                  </a:defRPr>
                </a:pPr>
                <a:endParaRPr lang="en-US"/>
              </a:p>
            </c:txPr>
            <c:showLegendKey val="0"/>
            <c:showVal val="1"/>
            <c:showCatName val="0"/>
            <c:showSerName val="0"/>
            <c:showPercent val="0"/>
            <c:showBubbleSize val="0"/>
            <c:showLeaderLines val="0"/>
          </c:dLbls>
          <c:cat>
            <c:numRef>
              <c:f>'4 sar ervvl mend (2)'!$L$25:$L$29</c:f>
              <c:numCache>
                <c:formatCode>General</c:formatCode>
                <c:ptCount val="5"/>
                <c:pt idx="0">
                  <c:v>2012</c:v>
                </c:pt>
                <c:pt idx="1">
                  <c:v>2013</c:v>
                </c:pt>
                <c:pt idx="2">
                  <c:v>2014</c:v>
                </c:pt>
                <c:pt idx="3">
                  <c:v>2015</c:v>
                </c:pt>
                <c:pt idx="4">
                  <c:v>2016</c:v>
                </c:pt>
              </c:numCache>
            </c:numRef>
          </c:cat>
          <c:val>
            <c:numRef>
              <c:f>'4 sar ervvl mend (2)'!$O$25:$O$29</c:f>
              <c:numCache>
                <c:formatCode>General</c:formatCode>
                <c:ptCount val="5"/>
                <c:pt idx="0">
                  <c:v>42</c:v>
                </c:pt>
                <c:pt idx="1">
                  <c:v>15</c:v>
                </c:pt>
                <c:pt idx="2">
                  <c:v>156</c:v>
                </c:pt>
                <c:pt idx="3">
                  <c:v>90</c:v>
                </c:pt>
                <c:pt idx="4">
                  <c:v>79</c:v>
                </c:pt>
              </c:numCache>
            </c:numRef>
          </c:val>
        </c:ser>
        <c:ser>
          <c:idx val="3"/>
          <c:order val="3"/>
          <c:tx>
            <c:strRef>
              <c:f>'4 sar ervvl mend (2)'!$P$24</c:f>
              <c:strCache>
                <c:ptCount val="1"/>
                <c:pt idx="0">
                  <c:v>Улаан бурхан</c:v>
                </c:pt>
              </c:strCache>
            </c:strRef>
          </c:tx>
          <c:invertIfNegative val="0"/>
          <c:dLbls>
            <c:txPr>
              <a:bodyPr/>
              <a:lstStyle/>
              <a:p>
                <a:pPr>
                  <a:defRPr>
                    <a:latin typeface="Arial" pitchFamily="34" charset="0"/>
                    <a:cs typeface="Arial" pitchFamily="34" charset="0"/>
                  </a:defRPr>
                </a:pPr>
                <a:endParaRPr lang="en-US"/>
              </a:p>
            </c:txPr>
            <c:showLegendKey val="0"/>
            <c:showVal val="1"/>
            <c:showCatName val="0"/>
            <c:showSerName val="0"/>
            <c:showPercent val="0"/>
            <c:showBubbleSize val="0"/>
            <c:showLeaderLines val="0"/>
          </c:dLbls>
          <c:cat>
            <c:numRef>
              <c:f>'4 sar ervvl mend (2)'!$L$25:$L$29</c:f>
              <c:numCache>
                <c:formatCode>General</c:formatCode>
                <c:ptCount val="5"/>
                <c:pt idx="0">
                  <c:v>2012</c:v>
                </c:pt>
                <c:pt idx="1">
                  <c:v>2013</c:v>
                </c:pt>
                <c:pt idx="2">
                  <c:v>2014</c:v>
                </c:pt>
                <c:pt idx="3">
                  <c:v>2015</c:v>
                </c:pt>
                <c:pt idx="4">
                  <c:v>2016</c:v>
                </c:pt>
              </c:numCache>
            </c:numRef>
          </c:cat>
          <c:val>
            <c:numRef>
              <c:f>'4 sar ervvl mend (2)'!$P$25:$P$29</c:f>
              <c:numCache>
                <c:formatCode>General</c:formatCode>
                <c:ptCount val="5"/>
                <c:pt idx="3">
                  <c:v>50</c:v>
                </c:pt>
                <c:pt idx="4">
                  <c:v>605</c:v>
                </c:pt>
              </c:numCache>
            </c:numRef>
          </c:val>
        </c:ser>
        <c:dLbls>
          <c:showLegendKey val="0"/>
          <c:showVal val="1"/>
          <c:showCatName val="0"/>
          <c:showSerName val="0"/>
          <c:showPercent val="0"/>
          <c:showBubbleSize val="0"/>
        </c:dLbls>
        <c:gapWidth val="150"/>
        <c:overlap val="-25"/>
        <c:axId val="98403840"/>
        <c:axId val="98405376"/>
      </c:barChart>
      <c:catAx>
        <c:axId val="98403840"/>
        <c:scaling>
          <c:orientation val="minMax"/>
        </c:scaling>
        <c:delete val="0"/>
        <c:axPos val="b"/>
        <c:numFmt formatCode="General" sourceLinked="1"/>
        <c:majorTickMark val="none"/>
        <c:minorTickMark val="none"/>
        <c:tickLblPos val="nextTo"/>
        <c:txPr>
          <a:bodyPr/>
          <a:lstStyle/>
          <a:p>
            <a:pPr>
              <a:defRPr>
                <a:latin typeface="Arial" pitchFamily="34" charset="0"/>
                <a:cs typeface="Arial" pitchFamily="34" charset="0"/>
              </a:defRPr>
            </a:pPr>
            <a:endParaRPr lang="en-US"/>
          </a:p>
        </c:txPr>
        <c:crossAx val="98405376"/>
        <c:crosses val="autoZero"/>
        <c:auto val="1"/>
        <c:lblAlgn val="ctr"/>
        <c:lblOffset val="100"/>
        <c:noMultiLvlLbl val="0"/>
      </c:catAx>
      <c:valAx>
        <c:axId val="98405376"/>
        <c:scaling>
          <c:orientation val="minMax"/>
        </c:scaling>
        <c:delete val="1"/>
        <c:axPos val="l"/>
        <c:numFmt formatCode="General" sourceLinked="1"/>
        <c:majorTickMark val="out"/>
        <c:minorTickMark val="none"/>
        <c:tickLblPos val="nextTo"/>
        <c:crossAx val="98403840"/>
        <c:crosses val="autoZero"/>
        <c:crossBetween val="between"/>
      </c:valAx>
    </c:plotArea>
    <c:legend>
      <c:legendPos val="t"/>
      <c:layout>
        <c:manualLayout>
          <c:xMode val="edge"/>
          <c:yMode val="edge"/>
          <c:x val="1.8437280735947612E-2"/>
          <c:y val="0.84768518518518521"/>
          <c:w val="0.94002312829708168"/>
          <c:h val="7.8996427529892096E-2"/>
        </c:manualLayout>
      </c:layout>
      <c:overlay val="0"/>
      <c:txPr>
        <a:bodyPr/>
        <a:lstStyle/>
        <a:p>
          <a:pPr>
            <a:defRPr>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mn-MN" sz="1200"/>
              <a:t>Бойжсон төл</a:t>
            </a:r>
            <a:r>
              <a:rPr lang="mn-MN" sz="1200" baseline="0"/>
              <a:t>, сумаар, толгойгоор</a:t>
            </a:r>
            <a:endParaRPr lang="en-US" sz="1200"/>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'Sheet2 (2)'!$B$19:$B$41</c:f>
              <c:strCache>
                <c:ptCount val="23"/>
                <c:pt idx="0">
                  <c:v>Àëàã  Ýðäýíý</c:v>
                </c:pt>
                <c:pt idx="1">
                  <c:v>Àðáóëàã</c:v>
                </c:pt>
                <c:pt idx="2">
                  <c:v>Áàÿíç¿ðõ</c:v>
                </c:pt>
                <c:pt idx="3">
                  <c:v>Á¿ðýíòîãòîõ</c:v>
                </c:pt>
                <c:pt idx="4">
                  <c:v>Ãàëò</c:v>
                </c:pt>
                <c:pt idx="5">
                  <c:v>Æàðãàëàíò</c:v>
                </c:pt>
                <c:pt idx="6">
                  <c:v>Èõ óóë</c:v>
                </c:pt>
                <c:pt idx="7">
                  <c:v>Ðàøààíò</c:v>
                </c:pt>
                <c:pt idx="8">
                  <c:v>Ðåí÷èíëõ¿ìáý</c:v>
                </c:pt>
                <c:pt idx="9">
                  <c:v>Òàðèàëàí</c:v>
                </c:pt>
                <c:pt idx="10">
                  <c:v>Òîñîíöýíãýë</c:v>
                </c:pt>
                <c:pt idx="11">
                  <c:v>Òºìºðáóëàã</c:v>
                </c:pt>
                <c:pt idx="12">
                  <c:v>Ò¿íýë</c:v>
                </c:pt>
                <c:pt idx="13">
                  <c:v>Óëààí óóë</c:v>
                </c:pt>
                <c:pt idx="14">
                  <c:v>Õàíõ</c:v>
                </c:pt>
                <c:pt idx="15">
                  <c:v>Öàãààí óóë</c:v>
                </c:pt>
                <c:pt idx="16">
                  <c:v>Öàãààí ¿¿ð </c:v>
                </c:pt>
                <c:pt idx="17">
                  <c:v>Öýöýðëýã</c:v>
                </c:pt>
                <c:pt idx="18">
                  <c:v>×àíäìàíü ªíäºð</c:v>
                </c:pt>
                <c:pt idx="19">
                  <c:v>Øèíý èäýð</c:v>
                </c:pt>
                <c:pt idx="20">
                  <c:v>Ìºðºí</c:v>
                </c:pt>
                <c:pt idx="21">
                  <c:v>Ýðäýíýáóëãàí</c:v>
                </c:pt>
                <c:pt idx="22">
                  <c:v>Öàãààí íóóð</c:v>
                </c:pt>
              </c:strCache>
            </c:strRef>
          </c:cat>
          <c:val>
            <c:numRef>
              <c:f>'Sheet2 (2)'!$C$19:$C$41</c:f>
              <c:numCache>
                <c:formatCode>General</c:formatCode>
                <c:ptCount val="23"/>
                <c:pt idx="0">
                  <c:v>48389</c:v>
                </c:pt>
                <c:pt idx="1">
                  <c:v>38715</c:v>
                </c:pt>
                <c:pt idx="2">
                  <c:v>57492</c:v>
                </c:pt>
                <c:pt idx="3">
                  <c:v>98105</c:v>
                </c:pt>
                <c:pt idx="4">
                  <c:v>110374</c:v>
                </c:pt>
                <c:pt idx="5">
                  <c:v>74489</c:v>
                </c:pt>
                <c:pt idx="6">
                  <c:v>51385</c:v>
                </c:pt>
                <c:pt idx="7">
                  <c:v>57317</c:v>
                </c:pt>
                <c:pt idx="8">
                  <c:v>25476</c:v>
                </c:pt>
                <c:pt idx="9">
                  <c:v>58172</c:v>
                </c:pt>
                <c:pt idx="10">
                  <c:v>86497</c:v>
                </c:pt>
                <c:pt idx="11">
                  <c:v>79746</c:v>
                </c:pt>
                <c:pt idx="12">
                  <c:v>5112</c:v>
                </c:pt>
                <c:pt idx="13">
                  <c:v>26217</c:v>
                </c:pt>
                <c:pt idx="14">
                  <c:v>11210</c:v>
                </c:pt>
                <c:pt idx="15">
                  <c:v>126797</c:v>
                </c:pt>
                <c:pt idx="16">
                  <c:v>2989</c:v>
                </c:pt>
                <c:pt idx="17">
                  <c:v>73823</c:v>
                </c:pt>
                <c:pt idx="18">
                  <c:v>6316</c:v>
                </c:pt>
                <c:pt idx="19">
                  <c:v>62466</c:v>
                </c:pt>
                <c:pt idx="20">
                  <c:v>42892</c:v>
                </c:pt>
                <c:pt idx="21">
                  <c:v>18943</c:v>
                </c:pt>
                <c:pt idx="22">
                  <c:v>650</c:v>
                </c:pt>
              </c:numCache>
            </c:numRef>
          </c:val>
        </c:ser>
        <c:dLbls>
          <c:showLegendKey val="0"/>
          <c:showVal val="0"/>
          <c:showCatName val="0"/>
          <c:showSerName val="0"/>
          <c:showPercent val="0"/>
          <c:showBubbleSize val="0"/>
        </c:dLbls>
        <c:gapWidth val="150"/>
        <c:overlap val="-25"/>
        <c:axId val="117882880"/>
        <c:axId val="132676224"/>
      </c:barChart>
      <c:catAx>
        <c:axId val="117882880"/>
        <c:scaling>
          <c:orientation val="minMax"/>
        </c:scaling>
        <c:delete val="0"/>
        <c:axPos val="l"/>
        <c:numFmt formatCode="General" sourceLinked="1"/>
        <c:majorTickMark val="none"/>
        <c:minorTickMark val="none"/>
        <c:tickLblPos val="nextTo"/>
        <c:crossAx val="132676224"/>
        <c:crosses val="autoZero"/>
        <c:auto val="1"/>
        <c:lblAlgn val="ctr"/>
        <c:lblOffset val="100"/>
        <c:noMultiLvlLbl val="0"/>
      </c:catAx>
      <c:valAx>
        <c:axId val="132676224"/>
        <c:scaling>
          <c:orientation val="minMax"/>
        </c:scaling>
        <c:delete val="1"/>
        <c:axPos val="b"/>
        <c:numFmt formatCode="General" sourceLinked="1"/>
        <c:majorTickMark val="out"/>
        <c:minorTickMark val="none"/>
        <c:tickLblPos val="nextTo"/>
        <c:crossAx val="117882880"/>
        <c:crosses val="autoZero"/>
        <c:crossBetween val="between"/>
      </c:valAx>
    </c:plotArea>
    <c:plotVisOnly val="1"/>
    <c:dispBlanksAs val="gap"/>
    <c:showDLblsOverMax val="0"/>
  </c:chart>
  <c:spPr>
    <a:noFill/>
    <a:ln>
      <a:noFill/>
    </a:ln>
  </c:spPr>
  <c:txPr>
    <a:bodyPr/>
    <a:lstStyle/>
    <a:p>
      <a:pPr>
        <a:defRPr>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mn-MN" sz="1200"/>
              <a:t>Бойжилтын хувь, сумаар</a:t>
            </a:r>
            <a:endParaRPr lang="en-US" sz="1200"/>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'Sheet2 (2)'!$K$19:$K$41</c:f>
              <c:strCache>
                <c:ptCount val="23"/>
                <c:pt idx="0">
                  <c:v>Àëàã  Ýðäýíý</c:v>
                </c:pt>
                <c:pt idx="1">
                  <c:v>Àðáóëàã</c:v>
                </c:pt>
                <c:pt idx="3">
                  <c:v>Á¿ðýíòîãòîõ</c:v>
                </c:pt>
                <c:pt idx="4">
                  <c:v>Ãàëò</c:v>
                </c:pt>
                <c:pt idx="5">
                  <c:v>Æàðãàëàíò</c:v>
                </c:pt>
                <c:pt idx="7">
                  <c:v>Ðàøààíò</c:v>
                </c:pt>
                <c:pt idx="8">
                  <c:v>Ðåí÷èíëõ¿ìáý</c:v>
                </c:pt>
                <c:pt idx="9">
                  <c:v>Òàðèàëàí</c:v>
                </c:pt>
                <c:pt idx="10">
                  <c:v>Òîñîíöýíãýë</c:v>
                </c:pt>
                <c:pt idx="11">
                  <c:v>Òºìºðáóëàã</c:v>
                </c:pt>
                <c:pt idx="12">
                  <c:v>Ò¿íýë</c:v>
                </c:pt>
                <c:pt idx="13">
                  <c:v>Óëààí óóë</c:v>
                </c:pt>
                <c:pt idx="14">
                  <c:v>Õàíõ</c:v>
                </c:pt>
                <c:pt idx="15">
                  <c:v>Öàãààí óóë</c:v>
                </c:pt>
                <c:pt idx="16">
                  <c:v>Öàãààí ¿¿ð </c:v>
                </c:pt>
                <c:pt idx="17">
                  <c:v>Öýöýðëýã</c:v>
                </c:pt>
                <c:pt idx="18">
                  <c:v>×àíäìàíü ªíäºð</c:v>
                </c:pt>
                <c:pt idx="19">
                  <c:v>Øèíý èäýð</c:v>
                </c:pt>
                <c:pt idx="20">
                  <c:v>Ìºðºí</c:v>
                </c:pt>
                <c:pt idx="21">
                  <c:v>Ýðäýíýáóëãàí</c:v>
                </c:pt>
                <c:pt idx="22">
                  <c:v>Öàãààí íóóð</c:v>
                </c:pt>
              </c:strCache>
            </c:strRef>
          </c:cat>
          <c:val>
            <c:numRef>
              <c:f>'Sheet2 (2)'!$L$19:$L$41</c:f>
              <c:numCache>
                <c:formatCode>General</c:formatCode>
                <c:ptCount val="23"/>
                <c:pt idx="0">
                  <c:v>99.6</c:v>
                </c:pt>
                <c:pt idx="1">
                  <c:v>99.6</c:v>
                </c:pt>
                <c:pt idx="2">
                  <c:v>99.9</c:v>
                </c:pt>
                <c:pt idx="3">
                  <c:v>99</c:v>
                </c:pt>
                <c:pt idx="4">
                  <c:v>99.6</c:v>
                </c:pt>
                <c:pt idx="5">
                  <c:v>99.3</c:v>
                </c:pt>
                <c:pt idx="6">
                  <c:v>100</c:v>
                </c:pt>
                <c:pt idx="7">
                  <c:v>99.6</c:v>
                </c:pt>
                <c:pt idx="8">
                  <c:v>99.8</c:v>
                </c:pt>
                <c:pt idx="9">
                  <c:v>99.7</c:v>
                </c:pt>
                <c:pt idx="10">
                  <c:v>97.8</c:v>
                </c:pt>
                <c:pt idx="11">
                  <c:v>99.7</c:v>
                </c:pt>
                <c:pt idx="12">
                  <c:v>100.6</c:v>
                </c:pt>
                <c:pt idx="13">
                  <c:v>99.1</c:v>
                </c:pt>
                <c:pt idx="14">
                  <c:v>100</c:v>
                </c:pt>
                <c:pt idx="15">
                  <c:v>99.6</c:v>
                </c:pt>
                <c:pt idx="16">
                  <c:v>99.1</c:v>
                </c:pt>
                <c:pt idx="17">
                  <c:v>98.5</c:v>
                </c:pt>
                <c:pt idx="18">
                  <c:v>98.3</c:v>
                </c:pt>
                <c:pt idx="19">
                  <c:v>99</c:v>
                </c:pt>
                <c:pt idx="20">
                  <c:v>99.5</c:v>
                </c:pt>
                <c:pt idx="21">
                  <c:v>99</c:v>
                </c:pt>
                <c:pt idx="22">
                  <c:v>100</c:v>
                </c:pt>
              </c:numCache>
            </c:numRef>
          </c:val>
        </c:ser>
        <c:dLbls>
          <c:showLegendKey val="0"/>
          <c:showVal val="0"/>
          <c:showCatName val="0"/>
          <c:showSerName val="0"/>
          <c:showPercent val="0"/>
          <c:showBubbleSize val="0"/>
        </c:dLbls>
        <c:gapWidth val="150"/>
        <c:overlap val="-25"/>
        <c:axId val="74779264"/>
        <c:axId val="74838400"/>
      </c:barChart>
      <c:catAx>
        <c:axId val="74779264"/>
        <c:scaling>
          <c:orientation val="minMax"/>
        </c:scaling>
        <c:delete val="0"/>
        <c:axPos val="l"/>
        <c:numFmt formatCode="General" sourceLinked="1"/>
        <c:majorTickMark val="none"/>
        <c:minorTickMark val="none"/>
        <c:tickLblPos val="nextTo"/>
        <c:crossAx val="74838400"/>
        <c:crosses val="autoZero"/>
        <c:auto val="1"/>
        <c:lblAlgn val="ctr"/>
        <c:lblOffset val="100"/>
        <c:noMultiLvlLbl val="0"/>
      </c:catAx>
      <c:valAx>
        <c:axId val="74838400"/>
        <c:scaling>
          <c:orientation val="minMax"/>
        </c:scaling>
        <c:delete val="1"/>
        <c:axPos val="b"/>
        <c:numFmt formatCode="General" sourceLinked="1"/>
        <c:majorTickMark val="out"/>
        <c:minorTickMark val="none"/>
        <c:tickLblPos val="nextTo"/>
        <c:crossAx val="74779264"/>
        <c:crosses val="autoZero"/>
        <c:crossBetween val="between"/>
      </c:valAx>
    </c:plotArea>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dLbls>
          <c:showLegendKey val="0"/>
          <c:showVal val="1"/>
          <c:showCatName val="0"/>
          <c:showSerName val="0"/>
          <c:showPercent val="0"/>
          <c:showBubbleSize val="0"/>
        </c:dLbls>
        <c:gapWidth val="150"/>
        <c:overlap val="-25"/>
        <c:axId val="66776064"/>
        <c:axId val="71062272"/>
      </c:barChart>
      <c:catAx>
        <c:axId val="66776064"/>
        <c:scaling>
          <c:orientation val="minMax"/>
        </c:scaling>
        <c:delete val="0"/>
        <c:axPos val="l"/>
        <c:majorTickMark val="none"/>
        <c:minorTickMark val="none"/>
        <c:tickLblPos val="nextTo"/>
        <c:txPr>
          <a:bodyPr/>
          <a:lstStyle/>
          <a:p>
            <a:pPr>
              <a:defRPr>
                <a:latin typeface="Arial Mon" pitchFamily="34" charset="0"/>
              </a:defRPr>
            </a:pPr>
            <a:endParaRPr lang="en-US"/>
          </a:p>
        </c:txPr>
        <c:crossAx val="71062272"/>
        <c:crosses val="autoZero"/>
        <c:auto val="1"/>
        <c:lblAlgn val="ctr"/>
        <c:lblOffset val="100"/>
        <c:noMultiLvlLbl val="0"/>
      </c:catAx>
      <c:valAx>
        <c:axId val="71062272"/>
        <c:scaling>
          <c:orientation val="minMax"/>
        </c:scaling>
        <c:delete val="1"/>
        <c:axPos val="b"/>
        <c:numFmt formatCode="General" sourceLinked="1"/>
        <c:majorTickMark val="out"/>
        <c:minorTickMark val="none"/>
        <c:tickLblPos val="nextTo"/>
        <c:crossAx val="66776064"/>
        <c:crosses val="autoZero"/>
        <c:crossBetween val="between"/>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mn-MN" sz="1200"/>
              <a:t>Хорогдсон</a:t>
            </a:r>
            <a:r>
              <a:rPr lang="mn-MN" sz="1200" baseline="0"/>
              <a:t> мал, сумаар, толгойгоор</a:t>
            </a:r>
            <a:endParaRPr lang="en-US" sz="1200"/>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Sheet2!$B$19:$B$41</c:f>
              <c:strCache>
                <c:ptCount val="23"/>
                <c:pt idx="0">
                  <c:v>Àëàã  Ýðäýíý</c:v>
                </c:pt>
                <c:pt idx="1">
                  <c:v>Àðáóëàã</c:v>
                </c:pt>
                <c:pt idx="2">
                  <c:v>Áàÿíç¿ðõ</c:v>
                </c:pt>
                <c:pt idx="3">
                  <c:v>Á¿ðýíòîãòîõ</c:v>
                </c:pt>
                <c:pt idx="4">
                  <c:v>Ãàëò</c:v>
                </c:pt>
                <c:pt idx="5">
                  <c:v>Æàðãàëàíò</c:v>
                </c:pt>
                <c:pt idx="6">
                  <c:v>Èõ óóë</c:v>
                </c:pt>
                <c:pt idx="7">
                  <c:v>Ðàøààíò</c:v>
                </c:pt>
                <c:pt idx="8">
                  <c:v>Ðåí÷èíëõ¿ìáý</c:v>
                </c:pt>
                <c:pt idx="9">
                  <c:v>Òàðèàëàí</c:v>
                </c:pt>
                <c:pt idx="10">
                  <c:v>Òîñîíöýíãýë</c:v>
                </c:pt>
                <c:pt idx="11">
                  <c:v>Òºìºðáóëàã</c:v>
                </c:pt>
                <c:pt idx="12">
                  <c:v>Ò¿íýë</c:v>
                </c:pt>
                <c:pt idx="13">
                  <c:v>Óëààí óóë</c:v>
                </c:pt>
                <c:pt idx="14">
                  <c:v>Õàíõ</c:v>
                </c:pt>
                <c:pt idx="15">
                  <c:v>Öàãààí óóë</c:v>
                </c:pt>
                <c:pt idx="16">
                  <c:v>Öàãààí ¿¿ð </c:v>
                </c:pt>
                <c:pt idx="17">
                  <c:v>Öýöýðëýã</c:v>
                </c:pt>
                <c:pt idx="18">
                  <c:v>×àíäìàíü ªíäºð</c:v>
                </c:pt>
                <c:pt idx="19">
                  <c:v>Øèíý èäýð</c:v>
                </c:pt>
                <c:pt idx="20">
                  <c:v>Ìºðºí</c:v>
                </c:pt>
                <c:pt idx="21">
                  <c:v>Ýðäýíýáóëãàí</c:v>
                </c:pt>
                <c:pt idx="22">
                  <c:v>Öàãààí íóóð</c:v>
                </c:pt>
              </c:strCache>
            </c:strRef>
          </c:cat>
          <c:val>
            <c:numRef>
              <c:f>Sheet2!$C$19:$C$41</c:f>
              <c:numCache>
                <c:formatCode>0</c:formatCode>
                <c:ptCount val="23"/>
                <c:pt idx="0">
                  <c:v>695</c:v>
                </c:pt>
                <c:pt idx="1">
                  <c:v>323</c:v>
                </c:pt>
                <c:pt idx="2">
                  <c:v>150</c:v>
                </c:pt>
                <c:pt idx="3">
                  <c:v>949</c:v>
                </c:pt>
                <c:pt idx="4">
                  <c:v>4096</c:v>
                </c:pt>
                <c:pt idx="5">
                  <c:v>5024</c:v>
                </c:pt>
                <c:pt idx="6">
                  <c:v>711</c:v>
                </c:pt>
                <c:pt idx="7">
                  <c:v>522</c:v>
                </c:pt>
                <c:pt idx="8">
                  <c:v>79</c:v>
                </c:pt>
                <c:pt idx="9">
                  <c:v>439</c:v>
                </c:pt>
                <c:pt idx="10">
                  <c:v>479</c:v>
                </c:pt>
                <c:pt idx="11">
                  <c:v>344</c:v>
                </c:pt>
                <c:pt idx="12">
                  <c:v>281</c:v>
                </c:pt>
                <c:pt idx="13">
                  <c:v>1131</c:v>
                </c:pt>
                <c:pt idx="14">
                  <c:v>1242</c:v>
                </c:pt>
                <c:pt idx="15">
                  <c:v>622</c:v>
                </c:pt>
                <c:pt idx="16" formatCode="General">
                  <c:v>181</c:v>
                </c:pt>
                <c:pt idx="17">
                  <c:v>2239</c:v>
                </c:pt>
                <c:pt idx="18">
                  <c:v>226</c:v>
                </c:pt>
                <c:pt idx="19">
                  <c:v>1133</c:v>
                </c:pt>
                <c:pt idx="20">
                  <c:v>306</c:v>
                </c:pt>
                <c:pt idx="21">
                  <c:v>470</c:v>
                </c:pt>
                <c:pt idx="22">
                  <c:v>59</c:v>
                </c:pt>
              </c:numCache>
            </c:numRef>
          </c:val>
        </c:ser>
        <c:dLbls>
          <c:showLegendKey val="0"/>
          <c:showVal val="0"/>
          <c:showCatName val="0"/>
          <c:showSerName val="0"/>
          <c:showPercent val="0"/>
          <c:showBubbleSize val="0"/>
        </c:dLbls>
        <c:gapWidth val="150"/>
        <c:overlap val="-25"/>
        <c:axId val="107133568"/>
        <c:axId val="71053696"/>
      </c:barChart>
      <c:catAx>
        <c:axId val="107133568"/>
        <c:scaling>
          <c:orientation val="minMax"/>
        </c:scaling>
        <c:delete val="0"/>
        <c:axPos val="l"/>
        <c:numFmt formatCode="General" sourceLinked="1"/>
        <c:majorTickMark val="none"/>
        <c:minorTickMark val="none"/>
        <c:tickLblPos val="nextTo"/>
        <c:crossAx val="71053696"/>
        <c:crosses val="autoZero"/>
        <c:auto val="1"/>
        <c:lblAlgn val="ctr"/>
        <c:lblOffset val="100"/>
        <c:noMultiLvlLbl val="0"/>
      </c:catAx>
      <c:valAx>
        <c:axId val="71053696"/>
        <c:scaling>
          <c:orientation val="minMax"/>
        </c:scaling>
        <c:delete val="1"/>
        <c:axPos val="b"/>
        <c:numFmt formatCode="0" sourceLinked="1"/>
        <c:majorTickMark val="out"/>
        <c:minorTickMark val="none"/>
        <c:tickLblPos val="nextTo"/>
        <c:crossAx val="107133568"/>
        <c:crosses val="autoZero"/>
        <c:crossBetween val="between"/>
      </c:valAx>
    </c:plotArea>
    <c:plotVisOnly val="1"/>
    <c:dispBlanksAs val="gap"/>
    <c:showDLblsOverMax val="0"/>
  </c:chart>
  <c:spPr>
    <a:noFill/>
    <a:ln>
      <a:noFill/>
    </a:ln>
  </c:spPr>
  <c:txPr>
    <a:bodyPr/>
    <a:lstStyle/>
    <a:p>
      <a:pPr>
        <a:defRPr>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mn-MN" sz="1200"/>
              <a:t>Оны</a:t>
            </a:r>
            <a:r>
              <a:rPr lang="mn-MN" sz="1200" baseline="0"/>
              <a:t> эхний малд эзлэх хувь</a:t>
            </a:r>
            <a:endParaRPr lang="en-US" sz="1200"/>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Sheet2!$K$19:$K$41</c:f>
              <c:strCache>
                <c:ptCount val="23"/>
                <c:pt idx="0">
                  <c:v>Àëàã  Ýðäýíý</c:v>
                </c:pt>
                <c:pt idx="1">
                  <c:v>Àðáóëàã</c:v>
                </c:pt>
                <c:pt idx="2">
                  <c:v>Áàÿíç¿ðõ</c:v>
                </c:pt>
                <c:pt idx="3">
                  <c:v>Á¿ðýíòîãòîõ</c:v>
                </c:pt>
                <c:pt idx="4">
                  <c:v>Ãàëò</c:v>
                </c:pt>
                <c:pt idx="5">
                  <c:v>Æàðãàëàíò</c:v>
                </c:pt>
                <c:pt idx="6">
                  <c:v>Èõ óóë</c:v>
                </c:pt>
                <c:pt idx="7">
                  <c:v>Ðàøààíò</c:v>
                </c:pt>
                <c:pt idx="8">
                  <c:v>Ðåí÷èíëõ¿ìáý</c:v>
                </c:pt>
                <c:pt idx="9">
                  <c:v>Òàðèàëàí</c:v>
                </c:pt>
                <c:pt idx="10">
                  <c:v>Òîñîíöýíãýë</c:v>
                </c:pt>
                <c:pt idx="11">
                  <c:v>Òºìºðáóëàã</c:v>
                </c:pt>
                <c:pt idx="12">
                  <c:v>Ò¿íýë</c:v>
                </c:pt>
                <c:pt idx="13">
                  <c:v>Óëààí óóë</c:v>
                </c:pt>
                <c:pt idx="14">
                  <c:v>Õàíõ</c:v>
                </c:pt>
                <c:pt idx="15">
                  <c:v>Öàãààí óóë</c:v>
                </c:pt>
                <c:pt idx="16">
                  <c:v>Öàãààí ¿¿ð </c:v>
                </c:pt>
                <c:pt idx="17">
                  <c:v>Öýöýðëýã</c:v>
                </c:pt>
                <c:pt idx="18">
                  <c:v>×àíäìàíü ªíäºð</c:v>
                </c:pt>
                <c:pt idx="19">
                  <c:v>Øèíý èäýð</c:v>
                </c:pt>
                <c:pt idx="20">
                  <c:v>Ìºðºí</c:v>
                </c:pt>
                <c:pt idx="21">
                  <c:v>Ýðäýíýáóëãàí</c:v>
                </c:pt>
                <c:pt idx="22">
                  <c:v>Öàãààí íóóð</c:v>
                </c:pt>
              </c:strCache>
            </c:strRef>
          </c:cat>
          <c:val>
            <c:numRef>
              <c:f>Sheet2!$L$19:$L$41</c:f>
              <c:numCache>
                <c:formatCode>General</c:formatCode>
                <c:ptCount val="23"/>
                <c:pt idx="0">
                  <c:v>0.4</c:v>
                </c:pt>
                <c:pt idx="1">
                  <c:v>0.1</c:v>
                </c:pt>
                <c:pt idx="2">
                  <c:v>0.1</c:v>
                </c:pt>
                <c:pt idx="3">
                  <c:v>0.3</c:v>
                </c:pt>
                <c:pt idx="4">
                  <c:v>1.2</c:v>
                </c:pt>
                <c:pt idx="5">
                  <c:v>2.2999999999999998</c:v>
                </c:pt>
                <c:pt idx="6">
                  <c:v>0.3</c:v>
                </c:pt>
                <c:pt idx="7">
                  <c:v>0.3</c:v>
                </c:pt>
                <c:pt idx="8">
                  <c:v>0.1</c:v>
                </c:pt>
                <c:pt idx="9">
                  <c:v>0.2</c:v>
                </c:pt>
                <c:pt idx="10">
                  <c:v>0.2</c:v>
                </c:pt>
                <c:pt idx="11">
                  <c:v>0.1</c:v>
                </c:pt>
                <c:pt idx="12">
                  <c:v>0.2</c:v>
                </c:pt>
                <c:pt idx="13">
                  <c:v>0.8</c:v>
                </c:pt>
                <c:pt idx="14">
                  <c:v>3.4</c:v>
                </c:pt>
                <c:pt idx="15">
                  <c:v>0.2</c:v>
                </c:pt>
                <c:pt idx="16">
                  <c:v>0.7</c:v>
                </c:pt>
                <c:pt idx="17">
                  <c:v>0.9</c:v>
                </c:pt>
                <c:pt idx="18">
                  <c:v>0.5</c:v>
                </c:pt>
                <c:pt idx="19">
                  <c:v>0.6</c:v>
                </c:pt>
                <c:pt idx="20">
                  <c:v>0.2</c:v>
                </c:pt>
                <c:pt idx="21">
                  <c:v>0.7</c:v>
                </c:pt>
                <c:pt idx="22" formatCode="0.0">
                  <c:v>0.45</c:v>
                </c:pt>
              </c:numCache>
            </c:numRef>
          </c:val>
        </c:ser>
        <c:dLbls>
          <c:showLegendKey val="0"/>
          <c:showVal val="0"/>
          <c:showCatName val="0"/>
          <c:showSerName val="0"/>
          <c:showPercent val="0"/>
          <c:showBubbleSize val="0"/>
        </c:dLbls>
        <c:gapWidth val="150"/>
        <c:overlap val="-25"/>
        <c:axId val="107549056"/>
        <c:axId val="107550592"/>
      </c:barChart>
      <c:catAx>
        <c:axId val="107549056"/>
        <c:scaling>
          <c:orientation val="minMax"/>
        </c:scaling>
        <c:delete val="0"/>
        <c:axPos val="l"/>
        <c:numFmt formatCode="General" sourceLinked="1"/>
        <c:majorTickMark val="none"/>
        <c:minorTickMark val="none"/>
        <c:tickLblPos val="nextTo"/>
        <c:crossAx val="107550592"/>
        <c:crosses val="autoZero"/>
        <c:auto val="1"/>
        <c:lblAlgn val="ctr"/>
        <c:lblOffset val="100"/>
        <c:noMultiLvlLbl val="0"/>
      </c:catAx>
      <c:valAx>
        <c:axId val="107550592"/>
        <c:scaling>
          <c:orientation val="minMax"/>
        </c:scaling>
        <c:delete val="1"/>
        <c:axPos val="b"/>
        <c:numFmt formatCode="General" sourceLinked="1"/>
        <c:majorTickMark val="out"/>
        <c:minorTickMark val="none"/>
        <c:tickLblPos val="nextTo"/>
        <c:crossAx val="107549056"/>
        <c:crosses val="autoZero"/>
        <c:crossBetween val="between"/>
      </c:valAx>
    </c:plotArea>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mn-MN" sz="1400" b="0" dirty="0">
                <a:latin typeface="Arial" pitchFamily="34" charset="0"/>
                <a:cs typeface="Arial" pitchFamily="34" charset="0"/>
              </a:rPr>
              <a:t>Гэмт хэргийн улмаас гэмтсэн, нас барсан хүний тоо</a:t>
            </a:r>
            <a:endParaRPr lang="en-US" sz="1400" b="0" dirty="0">
              <a:latin typeface="Arial" pitchFamily="34" charset="0"/>
              <a:cs typeface="Arial" pitchFamily="34" charset="0"/>
            </a:endParaRPr>
          </a:p>
        </c:rich>
      </c:tx>
      <c:layout/>
      <c:overlay val="0"/>
    </c:title>
    <c:autoTitleDeleted val="0"/>
    <c:plotArea>
      <c:layout>
        <c:manualLayout>
          <c:layoutTarget val="inner"/>
          <c:xMode val="edge"/>
          <c:yMode val="edge"/>
          <c:x val="2.8922562432754411E-2"/>
          <c:y val="0.18640383493729951"/>
          <c:w val="0.92930040294215588"/>
          <c:h val="0.54178258967629045"/>
        </c:manualLayout>
      </c:layout>
      <c:barChart>
        <c:barDir val="col"/>
        <c:grouping val="clustered"/>
        <c:varyColors val="0"/>
        <c:ser>
          <c:idx val="0"/>
          <c:order val="0"/>
          <c:tx>
            <c:strRef>
              <c:f>'4 sar gemt khereg (2)'!$D$32</c:f>
              <c:strCache>
                <c:ptCount val="1"/>
                <c:pt idx="0">
                  <c:v>Нас барсан</c:v>
                </c:pt>
              </c:strCache>
            </c:strRef>
          </c:tx>
          <c:invertIfNegative val="0"/>
          <c:dLbls>
            <c:txPr>
              <a:bodyPr/>
              <a:lstStyle/>
              <a:p>
                <a:pPr>
                  <a:defRPr>
                    <a:latin typeface="Arial" pitchFamily="34" charset="0"/>
                    <a:cs typeface="Arial" pitchFamily="34" charset="0"/>
                  </a:defRPr>
                </a:pPr>
                <a:endParaRPr lang="en-US"/>
              </a:p>
            </c:txPr>
            <c:showLegendKey val="0"/>
            <c:showVal val="1"/>
            <c:showCatName val="0"/>
            <c:showSerName val="0"/>
            <c:showPercent val="0"/>
            <c:showBubbleSize val="0"/>
            <c:showLeaderLines val="0"/>
          </c:dLbls>
          <c:cat>
            <c:numRef>
              <c:f>'4 sar gemt khereg (2)'!$B$33:$C$37</c:f>
              <c:numCache>
                <c:formatCode>General</c:formatCode>
                <c:ptCount val="5"/>
                <c:pt idx="0">
                  <c:v>2012</c:v>
                </c:pt>
                <c:pt idx="1">
                  <c:v>2013</c:v>
                </c:pt>
                <c:pt idx="2">
                  <c:v>2014</c:v>
                </c:pt>
                <c:pt idx="3">
                  <c:v>2015</c:v>
                </c:pt>
                <c:pt idx="4">
                  <c:v>2016</c:v>
                </c:pt>
              </c:numCache>
            </c:numRef>
          </c:cat>
          <c:val>
            <c:numRef>
              <c:f>'4 sar gemt khereg (2)'!$D$33:$D$37</c:f>
              <c:numCache>
                <c:formatCode>General</c:formatCode>
                <c:ptCount val="5"/>
                <c:pt idx="0">
                  <c:v>14</c:v>
                </c:pt>
                <c:pt idx="1">
                  <c:v>7</c:v>
                </c:pt>
                <c:pt idx="2">
                  <c:v>16</c:v>
                </c:pt>
                <c:pt idx="3">
                  <c:v>14</c:v>
                </c:pt>
                <c:pt idx="4">
                  <c:v>5</c:v>
                </c:pt>
              </c:numCache>
            </c:numRef>
          </c:val>
        </c:ser>
        <c:ser>
          <c:idx val="1"/>
          <c:order val="1"/>
          <c:tx>
            <c:strRef>
              <c:f>'4 sar gemt khereg (2)'!$E$32</c:f>
              <c:strCache>
                <c:ptCount val="1"/>
                <c:pt idx="0">
                  <c:v>Гэмтсэн</c:v>
                </c:pt>
              </c:strCache>
            </c:strRef>
          </c:tx>
          <c:invertIfNegative val="0"/>
          <c:dLbls>
            <c:txPr>
              <a:bodyPr/>
              <a:lstStyle/>
              <a:p>
                <a:pPr>
                  <a:defRPr>
                    <a:latin typeface="Arial" pitchFamily="34" charset="0"/>
                    <a:cs typeface="Arial" pitchFamily="34" charset="0"/>
                  </a:defRPr>
                </a:pPr>
                <a:endParaRPr lang="en-US"/>
              </a:p>
            </c:txPr>
            <c:showLegendKey val="0"/>
            <c:showVal val="1"/>
            <c:showCatName val="0"/>
            <c:showSerName val="0"/>
            <c:showPercent val="0"/>
            <c:showBubbleSize val="0"/>
            <c:showLeaderLines val="0"/>
          </c:dLbls>
          <c:cat>
            <c:numRef>
              <c:f>'4 sar gemt khereg (2)'!$B$33:$C$37</c:f>
              <c:numCache>
                <c:formatCode>General</c:formatCode>
                <c:ptCount val="5"/>
                <c:pt idx="0">
                  <c:v>2012</c:v>
                </c:pt>
                <c:pt idx="1">
                  <c:v>2013</c:v>
                </c:pt>
                <c:pt idx="2">
                  <c:v>2014</c:v>
                </c:pt>
                <c:pt idx="3">
                  <c:v>2015</c:v>
                </c:pt>
                <c:pt idx="4">
                  <c:v>2016</c:v>
                </c:pt>
              </c:numCache>
            </c:numRef>
          </c:cat>
          <c:val>
            <c:numRef>
              <c:f>'4 sar gemt khereg (2)'!$E$33:$E$37</c:f>
              <c:numCache>
                <c:formatCode>General</c:formatCode>
                <c:ptCount val="5"/>
                <c:pt idx="0">
                  <c:v>50</c:v>
                </c:pt>
                <c:pt idx="1">
                  <c:v>57</c:v>
                </c:pt>
                <c:pt idx="2">
                  <c:v>84</c:v>
                </c:pt>
                <c:pt idx="3">
                  <c:v>82</c:v>
                </c:pt>
                <c:pt idx="4">
                  <c:v>85</c:v>
                </c:pt>
              </c:numCache>
            </c:numRef>
          </c:val>
        </c:ser>
        <c:dLbls>
          <c:showLegendKey val="0"/>
          <c:showVal val="1"/>
          <c:showCatName val="0"/>
          <c:showSerName val="0"/>
          <c:showPercent val="0"/>
          <c:showBubbleSize val="0"/>
        </c:dLbls>
        <c:gapWidth val="150"/>
        <c:overlap val="-25"/>
        <c:axId val="103950976"/>
        <c:axId val="104001920"/>
      </c:barChart>
      <c:catAx>
        <c:axId val="103950976"/>
        <c:scaling>
          <c:orientation val="minMax"/>
        </c:scaling>
        <c:delete val="0"/>
        <c:axPos val="b"/>
        <c:numFmt formatCode="General" sourceLinked="1"/>
        <c:majorTickMark val="none"/>
        <c:minorTickMark val="none"/>
        <c:tickLblPos val="nextTo"/>
        <c:txPr>
          <a:bodyPr/>
          <a:lstStyle/>
          <a:p>
            <a:pPr>
              <a:defRPr>
                <a:latin typeface="Arial" pitchFamily="34" charset="0"/>
                <a:cs typeface="Arial" pitchFamily="34" charset="0"/>
              </a:defRPr>
            </a:pPr>
            <a:endParaRPr lang="en-US"/>
          </a:p>
        </c:txPr>
        <c:crossAx val="104001920"/>
        <c:crosses val="autoZero"/>
        <c:auto val="1"/>
        <c:lblAlgn val="ctr"/>
        <c:lblOffset val="100"/>
        <c:noMultiLvlLbl val="0"/>
      </c:catAx>
      <c:valAx>
        <c:axId val="104001920"/>
        <c:scaling>
          <c:orientation val="minMax"/>
        </c:scaling>
        <c:delete val="1"/>
        <c:axPos val="l"/>
        <c:numFmt formatCode="General" sourceLinked="1"/>
        <c:majorTickMark val="none"/>
        <c:minorTickMark val="none"/>
        <c:tickLblPos val="nextTo"/>
        <c:crossAx val="103950976"/>
        <c:crosses val="autoZero"/>
        <c:crossBetween val="between"/>
      </c:valAx>
    </c:plotArea>
    <c:legend>
      <c:legendPos val="t"/>
      <c:layout>
        <c:manualLayout>
          <c:xMode val="edge"/>
          <c:yMode val="edge"/>
          <c:x val="7.3478997108249844E-2"/>
          <c:y val="0.87129629629629635"/>
          <c:w val="0.84661451664654153"/>
          <c:h val="7.8996427529892096E-2"/>
        </c:manualLayout>
      </c:layout>
      <c:overlay val="0"/>
      <c:txPr>
        <a:bodyPr/>
        <a:lstStyle/>
        <a:p>
          <a:pPr>
            <a:defRPr>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mn-MN" sz="1400" b="0" i="0" baseline="0" dirty="0">
                <a:effectLst/>
                <a:latin typeface="Arial" pitchFamily="34" charset="0"/>
                <a:cs typeface="Arial" pitchFamily="34" charset="0"/>
              </a:rPr>
              <a:t>Нийт гэмт хэрэг болон хэрэгт холбогдсон хүний тоо </a:t>
            </a:r>
            <a:endParaRPr lang="en-US" sz="1400" dirty="0">
              <a:effectLst/>
              <a:latin typeface="Arial" pitchFamily="34" charset="0"/>
              <a:cs typeface="Arial" pitchFamily="34" charset="0"/>
            </a:endParaRPr>
          </a:p>
        </c:rich>
      </c:tx>
      <c:layout/>
      <c:overlay val="0"/>
    </c:title>
    <c:autoTitleDeleted val="0"/>
    <c:plotArea>
      <c:layout>
        <c:manualLayout>
          <c:layoutTarget val="inner"/>
          <c:xMode val="edge"/>
          <c:yMode val="edge"/>
          <c:x val="4.9936367175161311E-2"/>
          <c:y val="0.21890237678623506"/>
          <c:w val="0.92675999480976345"/>
          <c:h val="0.53085848643919509"/>
        </c:manualLayout>
      </c:layout>
      <c:barChart>
        <c:barDir val="col"/>
        <c:grouping val="clustered"/>
        <c:varyColors val="0"/>
        <c:ser>
          <c:idx val="0"/>
          <c:order val="0"/>
          <c:tx>
            <c:strRef>
              <c:f>'4 sar gemt khereg (2)'!$M$7</c:f>
              <c:strCache>
                <c:ptCount val="1"/>
                <c:pt idx="0">
                  <c:v>Нийт гэмт хэрэг</c:v>
                </c:pt>
              </c:strCache>
            </c:strRef>
          </c:tx>
          <c:invertIfNegative val="0"/>
          <c:dLbls>
            <c:txPr>
              <a:bodyPr/>
              <a:lstStyle/>
              <a:p>
                <a:pPr>
                  <a:defRPr>
                    <a:latin typeface="Arial" pitchFamily="34" charset="0"/>
                    <a:cs typeface="Arial" pitchFamily="34" charset="0"/>
                  </a:defRPr>
                </a:pPr>
                <a:endParaRPr lang="en-US"/>
              </a:p>
            </c:txPr>
            <c:showLegendKey val="0"/>
            <c:showVal val="1"/>
            <c:showCatName val="0"/>
            <c:showSerName val="0"/>
            <c:showPercent val="0"/>
            <c:showBubbleSize val="0"/>
            <c:showLeaderLines val="0"/>
          </c:dLbls>
          <c:cat>
            <c:numRef>
              <c:f>'4 sar gemt khereg (2)'!$L$8:$L$12</c:f>
              <c:numCache>
                <c:formatCode>General</c:formatCode>
                <c:ptCount val="5"/>
                <c:pt idx="0">
                  <c:v>2012</c:v>
                </c:pt>
                <c:pt idx="1">
                  <c:v>2013</c:v>
                </c:pt>
                <c:pt idx="2">
                  <c:v>2014</c:v>
                </c:pt>
                <c:pt idx="3">
                  <c:v>2015</c:v>
                </c:pt>
                <c:pt idx="4">
                  <c:v>2016</c:v>
                </c:pt>
              </c:numCache>
            </c:numRef>
          </c:cat>
          <c:val>
            <c:numRef>
              <c:f>'4 sar gemt khereg (2)'!$M$8:$M$12</c:f>
              <c:numCache>
                <c:formatCode>General</c:formatCode>
                <c:ptCount val="5"/>
                <c:pt idx="0">
                  <c:v>180</c:v>
                </c:pt>
                <c:pt idx="1">
                  <c:v>183</c:v>
                </c:pt>
                <c:pt idx="2">
                  <c:v>228</c:v>
                </c:pt>
                <c:pt idx="3">
                  <c:v>312</c:v>
                </c:pt>
                <c:pt idx="4">
                  <c:v>255</c:v>
                </c:pt>
              </c:numCache>
            </c:numRef>
          </c:val>
        </c:ser>
        <c:ser>
          <c:idx val="1"/>
          <c:order val="1"/>
          <c:tx>
            <c:strRef>
              <c:f>'4 sar gemt khereg (2)'!$N$7</c:f>
              <c:strCache>
                <c:ptCount val="1"/>
                <c:pt idx="0">
                  <c:v>Гэмт хэрэгт холбогдсон хүн</c:v>
                </c:pt>
              </c:strCache>
            </c:strRef>
          </c:tx>
          <c:invertIfNegative val="0"/>
          <c:dLbls>
            <c:txPr>
              <a:bodyPr/>
              <a:lstStyle/>
              <a:p>
                <a:pPr>
                  <a:defRPr>
                    <a:latin typeface="Arial" pitchFamily="34" charset="0"/>
                    <a:cs typeface="Arial" pitchFamily="34" charset="0"/>
                  </a:defRPr>
                </a:pPr>
                <a:endParaRPr lang="en-US"/>
              </a:p>
            </c:txPr>
            <c:showLegendKey val="0"/>
            <c:showVal val="1"/>
            <c:showCatName val="0"/>
            <c:showSerName val="0"/>
            <c:showPercent val="0"/>
            <c:showBubbleSize val="0"/>
            <c:showLeaderLines val="0"/>
          </c:dLbls>
          <c:cat>
            <c:numRef>
              <c:f>'4 sar gemt khereg (2)'!$L$8:$L$12</c:f>
              <c:numCache>
                <c:formatCode>General</c:formatCode>
                <c:ptCount val="5"/>
                <c:pt idx="0">
                  <c:v>2012</c:v>
                </c:pt>
                <c:pt idx="1">
                  <c:v>2013</c:v>
                </c:pt>
                <c:pt idx="2">
                  <c:v>2014</c:v>
                </c:pt>
                <c:pt idx="3">
                  <c:v>2015</c:v>
                </c:pt>
                <c:pt idx="4">
                  <c:v>2016</c:v>
                </c:pt>
              </c:numCache>
            </c:numRef>
          </c:cat>
          <c:val>
            <c:numRef>
              <c:f>'4 sar gemt khereg (2)'!$N$8:$N$12</c:f>
              <c:numCache>
                <c:formatCode>General</c:formatCode>
                <c:ptCount val="5"/>
                <c:pt idx="0">
                  <c:v>172</c:v>
                </c:pt>
                <c:pt idx="1">
                  <c:v>139</c:v>
                </c:pt>
                <c:pt idx="2">
                  <c:v>204</c:v>
                </c:pt>
                <c:pt idx="3">
                  <c:v>281</c:v>
                </c:pt>
                <c:pt idx="4">
                  <c:v>218</c:v>
                </c:pt>
              </c:numCache>
            </c:numRef>
          </c:val>
        </c:ser>
        <c:dLbls>
          <c:showLegendKey val="0"/>
          <c:showVal val="1"/>
          <c:showCatName val="0"/>
          <c:showSerName val="0"/>
          <c:showPercent val="0"/>
          <c:showBubbleSize val="0"/>
        </c:dLbls>
        <c:gapWidth val="150"/>
        <c:overlap val="-25"/>
        <c:axId val="97122176"/>
        <c:axId val="97123712"/>
      </c:barChart>
      <c:catAx>
        <c:axId val="97122176"/>
        <c:scaling>
          <c:orientation val="minMax"/>
        </c:scaling>
        <c:delete val="0"/>
        <c:axPos val="b"/>
        <c:numFmt formatCode="General" sourceLinked="1"/>
        <c:majorTickMark val="none"/>
        <c:minorTickMark val="none"/>
        <c:tickLblPos val="nextTo"/>
        <c:txPr>
          <a:bodyPr/>
          <a:lstStyle/>
          <a:p>
            <a:pPr>
              <a:defRPr>
                <a:latin typeface="Arial" pitchFamily="34" charset="0"/>
                <a:cs typeface="Arial" pitchFamily="34" charset="0"/>
              </a:defRPr>
            </a:pPr>
            <a:endParaRPr lang="en-US"/>
          </a:p>
        </c:txPr>
        <c:crossAx val="97123712"/>
        <c:crosses val="autoZero"/>
        <c:auto val="1"/>
        <c:lblAlgn val="ctr"/>
        <c:lblOffset val="100"/>
        <c:noMultiLvlLbl val="0"/>
      </c:catAx>
      <c:valAx>
        <c:axId val="97123712"/>
        <c:scaling>
          <c:orientation val="minMax"/>
        </c:scaling>
        <c:delete val="1"/>
        <c:axPos val="l"/>
        <c:numFmt formatCode="General" sourceLinked="1"/>
        <c:majorTickMark val="out"/>
        <c:minorTickMark val="none"/>
        <c:tickLblPos val="nextTo"/>
        <c:crossAx val="97122176"/>
        <c:crosses val="autoZero"/>
        <c:crossBetween val="between"/>
      </c:valAx>
    </c:plotArea>
    <c:legend>
      <c:legendPos val="t"/>
      <c:layout>
        <c:manualLayout>
          <c:xMode val="edge"/>
          <c:yMode val="edge"/>
          <c:x val="0.12092176504742644"/>
          <c:y val="0.8666666666666667"/>
          <c:w val="0.81142192822531922"/>
          <c:h val="8.3717191601049873E-2"/>
        </c:manualLayout>
      </c:layout>
      <c:overlay val="0"/>
      <c:txPr>
        <a:bodyPr/>
        <a:lstStyle/>
        <a:p>
          <a:pPr>
            <a:defRPr>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mn-MN" sz="1400" b="0" dirty="0">
                <a:latin typeface="Arial" pitchFamily="34" charset="0"/>
                <a:cs typeface="Arial" pitchFamily="34" charset="0"/>
              </a:rPr>
              <a:t>Гэмт хэрэг үйлдэгдсэн</a:t>
            </a:r>
            <a:r>
              <a:rPr lang="mn-MN" sz="1400" b="0" baseline="0" dirty="0">
                <a:latin typeface="Arial" pitchFamily="34" charset="0"/>
                <a:cs typeface="Arial" pitchFamily="34" charset="0"/>
              </a:rPr>
              <a:t> байдлаар</a:t>
            </a:r>
            <a:endParaRPr lang="en-US" sz="1400" b="0" dirty="0">
              <a:latin typeface="Arial" pitchFamily="34" charset="0"/>
              <a:cs typeface="Arial" pitchFamily="34" charset="0"/>
            </a:endParaRPr>
          </a:p>
        </c:rich>
      </c:tx>
      <c:layout/>
      <c:overlay val="0"/>
    </c:title>
    <c:autoTitleDeleted val="0"/>
    <c:plotArea>
      <c:layout>
        <c:manualLayout>
          <c:layoutTarget val="inner"/>
          <c:xMode val="edge"/>
          <c:yMode val="edge"/>
          <c:x val="1.8367713740298934E-2"/>
          <c:y val="0.16744394450693664"/>
          <c:w val="0.96326457251940212"/>
          <c:h val="0.54183389576302965"/>
        </c:manualLayout>
      </c:layout>
      <c:barChart>
        <c:barDir val="col"/>
        <c:grouping val="clustered"/>
        <c:varyColors val="0"/>
        <c:ser>
          <c:idx val="0"/>
          <c:order val="0"/>
          <c:tx>
            <c:strRef>
              <c:f>'gx4'!$L$3</c:f>
              <c:strCache>
                <c:ptCount val="1"/>
                <c:pt idx="0">
                  <c:v>Согтуугаар</c:v>
                </c:pt>
              </c:strCache>
            </c:strRef>
          </c:tx>
          <c:invertIfNegative val="0"/>
          <c:cat>
            <c:numRef>
              <c:f>'gx4'!$K$4:$K$6</c:f>
              <c:numCache>
                <c:formatCode>General</c:formatCode>
                <c:ptCount val="3"/>
                <c:pt idx="0">
                  <c:v>2014</c:v>
                </c:pt>
                <c:pt idx="1">
                  <c:v>2015</c:v>
                </c:pt>
                <c:pt idx="2">
                  <c:v>2016</c:v>
                </c:pt>
              </c:numCache>
            </c:numRef>
          </c:cat>
          <c:val>
            <c:numRef>
              <c:f>'gx4'!$L$4:$L$6</c:f>
              <c:numCache>
                <c:formatCode>General</c:formatCode>
                <c:ptCount val="3"/>
                <c:pt idx="0">
                  <c:v>90</c:v>
                </c:pt>
                <c:pt idx="1">
                  <c:v>95</c:v>
                </c:pt>
                <c:pt idx="2">
                  <c:v>51</c:v>
                </c:pt>
              </c:numCache>
            </c:numRef>
          </c:val>
        </c:ser>
        <c:ser>
          <c:idx val="1"/>
          <c:order val="1"/>
          <c:tx>
            <c:strRef>
              <c:f>'gx4'!$M$3</c:f>
              <c:strCache>
                <c:ptCount val="1"/>
                <c:pt idx="0">
                  <c:v>Галт зэвсгээр</c:v>
                </c:pt>
              </c:strCache>
            </c:strRef>
          </c:tx>
          <c:invertIfNegative val="0"/>
          <c:cat>
            <c:numRef>
              <c:f>'gx4'!$K$4:$K$6</c:f>
              <c:numCache>
                <c:formatCode>General</c:formatCode>
                <c:ptCount val="3"/>
                <c:pt idx="0">
                  <c:v>2014</c:v>
                </c:pt>
                <c:pt idx="1">
                  <c:v>2015</c:v>
                </c:pt>
                <c:pt idx="2">
                  <c:v>2016</c:v>
                </c:pt>
              </c:numCache>
            </c:numRef>
          </c:cat>
          <c:val>
            <c:numRef>
              <c:f>'gx4'!$M$4:$M$6</c:f>
              <c:numCache>
                <c:formatCode>General</c:formatCode>
                <c:ptCount val="3"/>
                <c:pt idx="0">
                  <c:v>3</c:v>
                </c:pt>
                <c:pt idx="1">
                  <c:v>1</c:v>
                </c:pt>
                <c:pt idx="2">
                  <c:v>1</c:v>
                </c:pt>
              </c:numCache>
            </c:numRef>
          </c:val>
        </c:ser>
        <c:ser>
          <c:idx val="2"/>
          <c:order val="2"/>
          <c:tx>
            <c:strRef>
              <c:f>'gx4'!$N$3</c:f>
              <c:strCache>
                <c:ptCount val="1"/>
                <c:pt idx="0">
                  <c:v>Бүлэглэн</c:v>
                </c:pt>
              </c:strCache>
            </c:strRef>
          </c:tx>
          <c:invertIfNegative val="0"/>
          <c:cat>
            <c:numRef>
              <c:f>'gx4'!$K$4:$K$6</c:f>
              <c:numCache>
                <c:formatCode>General</c:formatCode>
                <c:ptCount val="3"/>
                <c:pt idx="0">
                  <c:v>2014</c:v>
                </c:pt>
                <c:pt idx="1">
                  <c:v>2015</c:v>
                </c:pt>
                <c:pt idx="2">
                  <c:v>2016</c:v>
                </c:pt>
              </c:numCache>
            </c:numRef>
          </c:cat>
          <c:val>
            <c:numRef>
              <c:f>'gx4'!$N$4:$N$6</c:f>
              <c:numCache>
                <c:formatCode>General</c:formatCode>
                <c:ptCount val="3"/>
                <c:pt idx="0">
                  <c:v>23</c:v>
                </c:pt>
                <c:pt idx="1">
                  <c:v>59</c:v>
                </c:pt>
                <c:pt idx="2">
                  <c:v>31</c:v>
                </c:pt>
              </c:numCache>
            </c:numRef>
          </c:val>
        </c:ser>
        <c:dLbls>
          <c:showLegendKey val="0"/>
          <c:showVal val="1"/>
          <c:showCatName val="0"/>
          <c:showSerName val="0"/>
          <c:showPercent val="0"/>
          <c:showBubbleSize val="0"/>
        </c:dLbls>
        <c:gapWidth val="150"/>
        <c:overlap val="-25"/>
        <c:axId val="104343808"/>
        <c:axId val="104448000"/>
      </c:barChart>
      <c:catAx>
        <c:axId val="104343808"/>
        <c:scaling>
          <c:orientation val="minMax"/>
        </c:scaling>
        <c:delete val="0"/>
        <c:axPos val="b"/>
        <c:numFmt formatCode="General" sourceLinked="1"/>
        <c:majorTickMark val="none"/>
        <c:minorTickMark val="none"/>
        <c:tickLblPos val="nextTo"/>
        <c:crossAx val="104448000"/>
        <c:crosses val="autoZero"/>
        <c:auto val="1"/>
        <c:lblAlgn val="ctr"/>
        <c:lblOffset val="100"/>
        <c:noMultiLvlLbl val="0"/>
      </c:catAx>
      <c:valAx>
        <c:axId val="104448000"/>
        <c:scaling>
          <c:orientation val="minMax"/>
        </c:scaling>
        <c:delete val="1"/>
        <c:axPos val="l"/>
        <c:numFmt formatCode="General" sourceLinked="1"/>
        <c:majorTickMark val="out"/>
        <c:minorTickMark val="none"/>
        <c:tickLblPos val="nextTo"/>
        <c:crossAx val="104343808"/>
        <c:crosses val="autoZero"/>
        <c:crossBetween val="between"/>
      </c:valAx>
    </c:plotArea>
    <c:legend>
      <c:legendPos val="t"/>
      <c:layout>
        <c:manualLayout>
          <c:xMode val="edge"/>
          <c:yMode val="edge"/>
          <c:x val="6.9825711827795275E-2"/>
          <c:y val="0.82904761904761903"/>
          <c:w val="0.8686975371354545"/>
          <c:h val="8.1253468316460437E-2"/>
        </c:manualLayout>
      </c:layout>
      <c:overlay val="0"/>
      <c:txPr>
        <a:bodyPr/>
        <a:lstStyle/>
        <a:p>
          <a:pPr>
            <a:defRPr>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90EA24-C1F8-43A1-BFAD-9A918E6740C5}" type="datetimeFigureOut">
              <a:rPr lang="en-US" smtClean="0"/>
              <a:pPr/>
              <a:t>5/11/2016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9D6F0-4C31-46CC-BF6B-AF7C7B532C0B}" type="slidenum">
              <a:rPr lang="en-GB" smtClean="0"/>
              <a:pPr/>
              <a:t>‹#›</a:t>
            </a:fld>
            <a:endParaRPr lang="en-GB"/>
          </a:p>
        </p:txBody>
      </p:sp>
    </p:spTree>
    <p:extLst>
      <p:ext uri="{BB962C8B-B14F-4D97-AF65-F5344CB8AC3E}">
        <p14:creationId xmlns:p14="http://schemas.microsoft.com/office/powerpoint/2010/main" val="3170277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Header Placeholder 4"/>
          <p:cNvSpPr>
            <a:spLocks noGrp="1"/>
          </p:cNvSpPr>
          <p:nvPr>
            <p:ph type="hdr" sz="quarter" idx="10"/>
          </p:nvPr>
        </p:nvSpPr>
        <p:spPr/>
        <p:txBody>
          <a:bodyPr/>
          <a:lstStyle/>
          <a:p>
            <a:r>
              <a:rPr lang="mn-MN" smtClean="0"/>
              <a:t>хөвсгөл аймгийн статистикийн хэлтэс</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mn-MN" sz="1200" kern="1200" dirty="0" smtClean="0">
                <a:solidFill>
                  <a:srgbClr val="000000"/>
                </a:solidFill>
                <a:effectLst/>
                <a:latin typeface="Arial"/>
                <a:ea typeface="Times New Roman"/>
              </a:rPr>
              <a:t>Аймгийн хэмжээнд 201</a:t>
            </a:r>
            <a:r>
              <a:rPr lang="en-US" sz="1200" kern="1200" dirty="0" smtClean="0">
                <a:solidFill>
                  <a:srgbClr val="000000"/>
                </a:solidFill>
                <a:effectLst/>
                <a:latin typeface="Arial"/>
                <a:ea typeface="Times New Roman"/>
              </a:rPr>
              <a:t>6</a:t>
            </a:r>
            <a:r>
              <a:rPr lang="mn-MN" sz="1200" kern="1200" dirty="0" smtClean="0">
                <a:solidFill>
                  <a:srgbClr val="000000"/>
                </a:solidFill>
                <a:effectLst/>
                <a:latin typeface="Arial"/>
                <a:ea typeface="Times New Roman"/>
              </a:rPr>
              <a:t> оны эхний </a:t>
            </a:r>
            <a:r>
              <a:rPr lang="en-US" sz="1200" kern="1200" dirty="0" smtClean="0">
                <a:solidFill>
                  <a:srgbClr val="000000"/>
                </a:solidFill>
                <a:effectLst/>
                <a:latin typeface="Arial"/>
                <a:ea typeface="Times New Roman"/>
              </a:rPr>
              <a:t>4 </a:t>
            </a:r>
            <a:r>
              <a:rPr lang="mn-MN" sz="1200" kern="1200" dirty="0" smtClean="0">
                <a:solidFill>
                  <a:srgbClr val="000000"/>
                </a:solidFill>
                <a:effectLst/>
                <a:latin typeface="Arial"/>
                <a:ea typeface="Times New Roman"/>
              </a:rPr>
              <a:t>сарын байдлаар </a:t>
            </a:r>
            <a:r>
              <a:rPr lang="en-US" sz="1200" kern="1200" dirty="0" smtClean="0">
                <a:solidFill>
                  <a:srgbClr val="000000"/>
                </a:solidFill>
                <a:effectLst/>
                <a:latin typeface="Arial"/>
                <a:ea typeface="Times New Roman"/>
              </a:rPr>
              <a:t>21701</a:t>
            </a:r>
            <a:r>
              <a:rPr lang="mn-MN" sz="1200" kern="1200" dirty="0" smtClean="0">
                <a:solidFill>
                  <a:srgbClr val="000000"/>
                </a:solidFill>
                <a:effectLst/>
                <a:latin typeface="Arial"/>
                <a:ea typeface="Times New Roman"/>
              </a:rPr>
              <a:t> толгой мал хорогдсоны </a:t>
            </a:r>
            <a:r>
              <a:rPr lang="en-US" sz="1200" kern="1200" dirty="0" smtClean="0">
                <a:solidFill>
                  <a:srgbClr val="000000"/>
                </a:solidFill>
                <a:effectLst/>
                <a:latin typeface="Arial"/>
                <a:ea typeface="Times New Roman"/>
              </a:rPr>
              <a:t>3</a:t>
            </a:r>
            <a:r>
              <a:rPr lang="mn-MN" sz="1200" kern="1200" dirty="0" smtClean="0">
                <a:solidFill>
                  <a:srgbClr val="000000"/>
                </a:solidFill>
                <a:effectLst/>
                <a:latin typeface="Arial"/>
                <a:ea typeface="Times New Roman"/>
              </a:rPr>
              <a:t>.</a:t>
            </a:r>
            <a:r>
              <a:rPr lang="en-US" sz="1200" kern="1200" dirty="0" smtClean="0">
                <a:solidFill>
                  <a:srgbClr val="000000"/>
                </a:solidFill>
                <a:effectLst/>
                <a:latin typeface="Arial"/>
                <a:ea typeface="Times New Roman"/>
              </a:rPr>
              <a:t>1</a:t>
            </a:r>
            <a:r>
              <a:rPr lang="mn-MN" sz="1200" kern="1200" dirty="0" smtClean="0">
                <a:solidFill>
                  <a:srgbClr val="000000"/>
                </a:solidFill>
                <a:effectLst/>
                <a:latin typeface="Arial"/>
                <a:ea typeface="Times New Roman"/>
              </a:rPr>
              <a:t> хувь буюу </a:t>
            </a:r>
            <a:r>
              <a:rPr lang="en-US" sz="1200" kern="1200" dirty="0" smtClean="0">
                <a:solidFill>
                  <a:srgbClr val="000000"/>
                </a:solidFill>
                <a:effectLst/>
                <a:latin typeface="Arial"/>
                <a:ea typeface="Times New Roman"/>
              </a:rPr>
              <a:t>668</a:t>
            </a:r>
            <a:r>
              <a:rPr lang="mn-MN" sz="1200" kern="1200" dirty="0" smtClean="0">
                <a:solidFill>
                  <a:srgbClr val="000000"/>
                </a:solidFill>
                <a:effectLst/>
                <a:latin typeface="Arial"/>
                <a:ea typeface="Times New Roman"/>
              </a:rPr>
              <a:t> толгой мал өвчнөөр хорогдсон байна. Хамгийн их хорогдолтой Жаргалант </a:t>
            </a:r>
            <a:r>
              <a:rPr lang="en-US" sz="1200" kern="1200" dirty="0" smtClean="0">
                <a:solidFill>
                  <a:srgbClr val="000000"/>
                </a:solidFill>
                <a:effectLst/>
                <a:latin typeface="Arial"/>
                <a:ea typeface="Times New Roman"/>
              </a:rPr>
              <a:t>5024</a:t>
            </a:r>
            <a:r>
              <a:rPr lang="mn-MN" sz="1200" kern="1200" dirty="0" smtClean="0">
                <a:solidFill>
                  <a:srgbClr val="000000"/>
                </a:solidFill>
                <a:effectLst/>
                <a:latin typeface="Arial"/>
                <a:ea typeface="Times New Roman"/>
              </a:rPr>
              <a:t>, </a:t>
            </a:r>
            <a:r>
              <a:rPr kumimoji="0" lang="mn-MN" sz="1200" b="0" i="0" u="none" strike="noStrike" kern="1200" cap="none" spc="0" normalizeH="0" baseline="0" noProof="0" dirty="0" smtClean="0">
                <a:ln>
                  <a:noFill/>
                </a:ln>
                <a:solidFill>
                  <a:srgbClr val="000000"/>
                </a:solidFill>
                <a:effectLst/>
                <a:uLnTx/>
                <a:uFillTx/>
                <a:latin typeface="Arial"/>
                <a:ea typeface="Times New Roman"/>
                <a:cs typeface="+mn-cs"/>
              </a:rPr>
              <a:t>Галт </a:t>
            </a:r>
            <a:r>
              <a:rPr kumimoji="0" lang="en-US" sz="1200" b="0" i="0" u="none" strike="noStrike" kern="1200" cap="none" spc="0" normalizeH="0" baseline="0" noProof="0" dirty="0" smtClean="0">
                <a:ln>
                  <a:noFill/>
                </a:ln>
                <a:solidFill>
                  <a:srgbClr val="000000"/>
                </a:solidFill>
                <a:effectLst/>
                <a:uLnTx/>
                <a:uFillTx/>
                <a:latin typeface="Arial"/>
                <a:ea typeface="Times New Roman"/>
                <a:cs typeface="+mn-cs"/>
              </a:rPr>
              <a:t>4096</a:t>
            </a:r>
            <a:r>
              <a:rPr kumimoji="0" lang="mn-MN" sz="1200" b="0" i="0" u="none" strike="noStrike" kern="1200" cap="none" spc="0" normalizeH="0" baseline="0" noProof="0" dirty="0" smtClean="0">
                <a:ln>
                  <a:noFill/>
                </a:ln>
                <a:solidFill>
                  <a:srgbClr val="000000"/>
                </a:solidFill>
                <a:effectLst/>
                <a:uLnTx/>
                <a:uFillTx/>
                <a:latin typeface="Arial"/>
                <a:ea typeface="Times New Roman"/>
                <a:cs typeface="+mn-cs"/>
              </a:rPr>
              <a:t>, Цэцэрлэг</a:t>
            </a:r>
            <a:r>
              <a:rPr lang="mn-MN" sz="1200" kern="1200" dirty="0" smtClean="0">
                <a:solidFill>
                  <a:srgbClr val="000000"/>
                </a:solidFill>
                <a:effectLst/>
                <a:latin typeface="Arial"/>
                <a:ea typeface="Times New Roman"/>
              </a:rPr>
              <a:t> 2239 толгой мал хорогдсон байна.</a:t>
            </a:r>
            <a:endParaRPr lang="en-GB" dirty="0" smtClean="0"/>
          </a:p>
        </p:txBody>
      </p:sp>
      <p:sp>
        <p:nvSpPr>
          <p:cNvPr id="23556"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mn-MN" smtClean="0"/>
              <a:t>хөвсгөл аймгийн статистикийн хэлтэс</a:t>
            </a: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Header Placeholder 4"/>
          <p:cNvSpPr>
            <a:spLocks noGrp="1"/>
          </p:cNvSpPr>
          <p:nvPr>
            <p:ph type="hdr" sz="quarter" idx="10"/>
          </p:nvPr>
        </p:nvSpPr>
        <p:spPr/>
        <p:txBody>
          <a:bodyPr/>
          <a:lstStyle/>
          <a:p>
            <a:r>
              <a:rPr lang="mn-MN" smtClean="0"/>
              <a:t>хөвсгөл аймгийн статистикийн хэлтэс</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Header Placeholder 4"/>
          <p:cNvSpPr>
            <a:spLocks noGrp="1"/>
          </p:cNvSpPr>
          <p:nvPr>
            <p:ph type="hdr" sz="quarter" idx="10"/>
          </p:nvPr>
        </p:nvSpPr>
        <p:spPr/>
        <p:txBody>
          <a:bodyPr/>
          <a:lstStyle/>
          <a:p>
            <a:r>
              <a:rPr lang="mn-MN" smtClean="0"/>
              <a:t>хөвсгөл аймгийн статистикийн хэлтэс</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 name="Header Placeholder 4"/>
          <p:cNvSpPr>
            <a:spLocks noGrp="1"/>
          </p:cNvSpPr>
          <p:nvPr>
            <p:ph type="hdr" sz="quarter"/>
          </p:nvPr>
        </p:nvSpPr>
        <p:spPr/>
        <p:txBody>
          <a:bodyPr/>
          <a:lstStyle/>
          <a:p>
            <a:pPr>
              <a:defRPr/>
            </a:pPr>
            <a:r>
              <a:rPr lang="mn-MN" smtClean="0"/>
              <a:t>хөвсгөл аймгийн статистикийн хэлтэс</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6388"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mn-MN" smtClean="0"/>
              <a:t>хөвсгөл аймгийн статистикийн хэлтэс</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6388"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mn-MN">
                <a:solidFill>
                  <a:prstClr val="black"/>
                </a:solidFill>
              </a:rPr>
              <a:t>хөвсгөл аймгийн статистикийн хэлтэс</a:t>
            </a:r>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dirty="0" smtClean="0"/>
              <a:t>Хэрэглээний бараа үйлдчилгээни үнийн</a:t>
            </a:r>
            <a:r>
              <a:rPr lang="mn-MN" baseline="0" dirty="0" smtClean="0"/>
              <a:t> индекс суурь үе буюу 2010 оны 12 сартай харьцуулахад 56.1 хувь, өмнөх оны жилийн эцэстэй харьцуулахад 2.5 хувь, өмнөх оны мөн үетэй харьцуулахад 9,2 хувь, өмнөх сартай харьцуулахад 0,2 хувийн өсөлттөй байна. Өмнөх оны мөн үетэй харьцуулахад талх, гурил будаа 5.7 хувь, сүү сүүн бүтээгдэхүүн 15,3 хувь, жимс жимсгэнэ 9.7 хувь, хүнсний ногоо 6.4 хувь, бүх төрлийн хувцас 14,9 хувь, гутал 20,4 хувь, зочид буудал, дотуур байрны үйлчилгээ 14,4 хувь, хувь хүнд хандсан үйлчилгээ 12.9 хувиар өссөн нь голлон нөлөөлжээ.</a:t>
            </a:r>
            <a:endParaRPr lang="en-GB" dirty="0"/>
          </a:p>
        </p:txBody>
      </p:sp>
      <p:sp>
        <p:nvSpPr>
          <p:cNvPr id="5" name="Header Placeholder 4"/>
          <p:cNvSpPr>
            <a:spLocks noGrp="1"/>
          </p:cNvSpPr>
          <p:nvPr>
            <p:ph type="hdr" sz="quarter" idx="10"/>
          </p:nvPr>
        </p:nvSpPr>
        <p:spPr/>
        <p:txBody>
          <a:bodyPr/>
          <a:lstStyle/>
          <a:p>
            <a:r>
              <a:rPr lang="mn-MN" smtClean="0"/>
              <a:t>хөвсгөл аймгийн статистикийн хэлтэс</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Header Placeholder 4"/>
          <p:cNvSpPr>
            <a:spLocks noGrp="1"/>
          </p:cNvSpPr>
          <p:nvPr>
            <p:ph type="hdr" sz="quarter" idx="10"/>
          </p:nvPr>
        </p:nvSpPr>
        <p:spPr/>
        <p:txBody>
          <a:bodyPr/>
          <a:lstStyle/>
          <a:p>
            <a:r>
              <a:rPr lang="mn-MN" smtClean="0"/>
              <a:t>хөвсгөл аймгийн статистикийн хэлтэс</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mn-MN" dirty="0" smtClean="0"/>
              <a:t>Оны</a:t>
            </a:r>
            <a:r>
              <a:rPr lang="mn-MN" baseline="0" dirty="0" smtClean="0"/>
              <a:t> эхний хээлтэгчийн </a:t>
            </a:r>
            <a:r>
              <a:rPr lang="en-US" baseline="0" dirty="0" smtClean="0"/>
              <a:t>60.3 </a:t>
            </a:r>
            <a:r>
              <a:rPr lang="mn-MN" baseline="0" dirty="0" smtClean="0"/>
              <a:t>хувь буюу </a:t>
            </a:r>
            <a:r>
              <a:rPr lang="en-US" baseline="0" dirty="0" smtClean="0"/>
              <a:t>1171537</a:t>
            </a:r>
            <a:r>
              <a:rPr lang="mn-MN" baseline="0" dirty="0" smtClean="0"/>
              <a:t> эх мал төллөснөөс </a:t>
            </a:r>
            <a:r>
              <a:rPr lang="en-US" baseline="0" dirty="0" smtClean="0"/>
              <a:t>1171643</a:t>
            </a:r>
            <a:r>
              <a:rPr lang="mn-MN" baseline="0" dirty="0" smtClean="0"/>
              <a:t> төл гарсан байна. Гарсан төлийн </a:t>
            </a:r>
            <a:r>
              <a:rPr lang="en-US" baseline="0" dirty="0" smtClean="0"/>
              <a:t>99.3</a:t>
            </a:r>
            <a:r>
              <a:rPr lang="mn-MN" baseline="0" dirty="0" smtClean="0"/>
              <a:t> хувь буюу </a:t>
            </a:r>
            <a:r>
              <a:rPr lang="en-US" baseline="0" dirty="0" smtClean="0"/>
              <a:t>1163572</a:t>
            </a:r>
            <a:r>
              <a:rPr lang="mn-MN" baseline="0" dirty="0" smtClean="0"/>
              <a:t> төл бойжиж байна. </a:t>
            </a:r>
            <a:endParaRPr lang="en-GB" dirty="0" smtClean="0"/>
          </a:p>
        </p:txBody>
      </p:sp>
      <p:sp>
        <p:nvSpPr>
          <p:cNvPr id="20484"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mn-MN" smtClean="0">
                <a:solidFill>
                  <a:prstClr val="black"/>
                </a:solidFill>
              </a:rPr>
              <a:t>хөвсгөл аймгийн статистикийн хэлтэс</a:t>
            </a:r>
            <a:endParaRPr 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mn-MN" dirty="0" smtClean="0"/>
              <a:t>Хамгийн их мал төллөсөн Цагаан-Уул, Галт,</a:t>
            </a:r>
            <a:r>
              <a:rPr lang="mn-MN" baseline="0" dirty="0" smtClean="0"/>
              <a:t> </a:t>
            </a:r>
            <a:r>
              <a:rPr lang="mn-MN" dirty="0" smtClean="0"/>
              <a:t>Бүрэнтогтох</a:t>
            </a:r>
            <a:r>
              <a:rPr lang="mn-MN" baseline="0" dirty="0" smtClean="0"/>
              <a:t>, Тосонцэнгэл </a:t>
            </a:r>
            <a:r>
              <a:rPr lang="mn-MN" dirty="0" smtClean="0"/>
              <a:t>сумдад оны эхний хээлтэгчийн </a:t>
            </a:r>
            <a:r>
              <a:rPr lang="en-US" dirty="0" smtClean="0"/>
              <a:t>75.3-</a:t>
            </a:r>
            <a:r>
              <a:rPr lang="mn-MN" dirty="0" smtClean="0"/>
              <a:t>аас</a:t>
            </a:r>
            <a:r>
              <a:rPr lang="mn-MN" baseline="0" dirty="0" smtClean="0"/>
              <a:t> дээш</a:t>
            </a:r>
            <a:r>
              <a:rPr lang="mn-MN" dirty="0" smtClean="0"/>
              <a:t> хувь нь төллөсөн байна.</a:t>
            </a:r>
            <a:endParaRPr lang="en-GB" dirty="0" smtClean="0"/>
          </a:p>
        </p:txBody>
      </p:sp>
      <p:sp>
        <p:nvSpPr>
          <p:cNvPr id="21508"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mn-MN" smtClean="0">
                <a:solidFill>
                  <a:prstClr val="black"/>
                </a:solidFill>
              </a:rPr>
              <a:t>хөвсгөл аймгийн статистикийн хэлтэс</a:t>
            </a:r>
            <a:endParaRPr lang="en-US"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2"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mn-MN" smtClean="0"/>
              <a:t>хөвсгөл аймгийн статистикийн хэлтэс</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B24257C-673A-4338-9E87-4FF57A4DD20B}" type="datetimeFigureOut">
              <a:rPr lang="en-US">
                <a:solidFill>
                  <a:prstClr val="black">
                    <a:tint val="75000"/>
                  </a:prstClr>
                </a:solidFill>
              </a:rPr>
              <a:pPr>
                <a:defRPr/>
              </a:pPr>
              <a:t>5/11/2016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837498-01D9-4210-8EBD-34DFA13892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7680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D55069-0AF3-4191-A58C-239808AE2058}" type="datetimeFigureOut">
              <a:rPr lang="en-US">
                <a:solidFill>
                  <a:prstClr val="black">
                    <a:tint val="75000"/>
                  </a:prstClr>
                </a:solidFill>
              </a:rPr>
              <a:pPr>
                <a:defRPr/>
              </a:pPr>
              <a:t>5/11/2016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380008-BB51-4529-B1E4-C4B43477ED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2005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D45D01-00D8-419B-9788-527E1CBB6DD9}" type="datetimeFigureOut">
              <a:rPr lang="en-US">
                <a:solidFill>
                  <a:prstClr val="black">
                    <a:tint val="75000"/>
                  </a:prstClr>
                </a:solidFill>
              </a:rPr>
              <a:pPr>
                <a:defRPr/>
              </a:pPr>
              <a:t>5/11/2016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070DC2-2FF5-43C9-83C5-7777B73AA3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3644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B08382-64A0-4585-A757-49FF65CAC023}" type="datetimeFigureOut">
              <a:rPr lang="en-US">
                <a:solidFill>
                  <a:prstClr val="black">
                    <a:tint val="75000"/>
                  </a:prstClr>
                </a:solidFill>
              </a:rPr>
              <a:pPr>
                <a:defRPr/>
              </a:pPr>
              <a:t>5/11/2016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EAFB5BF-3DD8-430E-8C97-3E0CC0F571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1130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DB9176C-1803-48FE-909B-6BAABA871A7D}" type="datetimeFigureOut">
              <a:rPr lang="en-US">
                <a:solidFill>
                  <a:prstClr val="black">
                    <a:tint val="75000"/>
                  </a:prstClr>
                </a:solidFill>
              </a:rPr>
              <a:pPr>
                <a:defRPr/>
              </a:pPr>
              <a:t>5/11/2016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59EDCD0-A3C9-4AC9-BA10-E1E70FC4EE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9695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93CA7B-CCA7-4AB1-AB10-58B834418F68}" type="datetimeFigureOut">
              <a:rPr lang="en-US">
                <a:solidFill>
                  <a:prstClr val="black">
                    <a:tint val="75000"/>
                  </a:prstClr>
                </a:solidFill>
              </a:rPr>
              <a:pPr>
                <a:defRPr/>
              </a:pPr>
              <a:t>5/11/2016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46C2A1B-96B5-4686-98FA-32C5B07EFC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5722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AB8E640-4274-457E-9DBC-E693749C9EF8}" type="datetimeFigureOut">
              <a:rPr lang="en-US">
                <a:solidFill>
                  <a:prstClr val="black">
                    <a:tint val="75000"/>
                  </a:prstClr>
                </a:solidFill>
              </a:rPr>
              <a:pPr>
                <a:defRPr/>
              </a:pPr>
              <a:t>5/11/2016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BF8FEA2-D0AC-4482-8906-85C16E4BEA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3147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9BED3F-469A-4E8D-B261-E91C769CEAB1}" type="datetimeFigureOut">
              <a:rPr lang="en-US">
                <a:solidFill>
                  <a:prstClr val="black">
                    <a:tint val="75000"/>
                  </a:prstClr>
                </a:solidFill>
              </a:rPr>
              <a:pPr>
                <a:defRPr/>
              </a:pPr>
              <a:t>5/11/2016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8EDC56-2714-477E-BB93-B2D8732E66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9844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79E561-240F-45AC-95EE-6F3D5338B718}" type="datetimeFigureOut">
              <a:rPr lang="en-US">
                <a:solidFill>
                  <a:prstClr val="black">
                    <a:tint val="75000"/>
                  </a:prstClr>
                </a:solidFill>
              </a:rPr>
              <a:pPr>
                <a:defRPr/>
              </a:pPr>
              <a:t>5/11/2016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4AA1BCA-01F0-4816-AAF6-CFA41AFFA2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3134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C43E70-FCC0-4640-9A8F-AC3CF4EBAE56}" type="datetimeFigureOut">
              <a:rPr lang="en-US">
                <a:solidFill>
                  <a:prstClr val="black">
                    <a:tint val="75000"/>
                  </a:prstClr>
                </a:solidFill>
              </a:rPr>
              <a:pPr>
                <a:defRPr/>
              </a:pPr>
              <a:t>5/11/2016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4C6C9F-B073-4711-8343-03DD63A36C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6135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E45FC1-8623-475F-8153-319224F292C0}" type="datetimeFigureOut">
              <a:rPr lang="en-US">
                <a:solidFill>
                  <a:prstClr val="black">
                    <a:tint val="75000"/>
                  </a:prstClr>
                </a:solidFill>
              </a:rPr>
              <a:pPr>
                <a:defRPr/>
              </a:pPr>
              <a:t>5/11/2016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CABB7E-98D7-43EC-97F2-464A9656A3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355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368E4FE-63C7-49C5-8732-83CF9AFC62CD}" type="datetimeFigureOut">
              <a:rPr lang="en-US">
                <a:solidFill>
                  <a:prstClr val="black">
                    <a:tint val="75000"/>
                  </a:prstClr>
                </a:solidFill>
              </a:rPr>
              <a:pPr>
                <a:defRPr/>
              </a:pPr>
              <a:t>5/11/2016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4921305-B01C-4876-865A-162CD795E8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323560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1.gif"/><Relationship Id="rId7"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1.gif"/><Relationship Id="rId7"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chart" Target="../charts/chart9.xml"/></Relationships>
</file>

<file path=ppt/slides/_rels/slide12.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1.gif"/><Relationship Id="rId7"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chart" Target="../charts/chart1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xml"/><Relationship Id="rId7" Type="http://schemas.openxmlformats.org/officeDocument/2006/relationships/oleObject" Target="../embeddings/Microsoft_Excel_Chart1.xls"/><Relationship Id="rId12"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oleObject" Target="../embeddings/Microsoft_Excel_Chart3.xls"/><Relationship Id="rId5"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image" Target="../media/image1.gif"/><Relationship Id="rId9" Type="http://schemas.openxmlformats.org/officeDocument/2006/relationships/oleObject" Target="../embeddings/Microsoft_Excel_Chart2.xls"/></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oleObject" Target="../embeddings/Microsoft_Excel_Chart4.xls"/><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8.png"/><Relationship Id="rId4" Type="http://schemas.openxmlformats.org/officeDocument/2006/relationships/image" Target="../media/image1.gif"/><Relationship Id="rId9" Type="http://schemas.openxmlformats.org/officeDocument/2006/relationships/oleObject" Target="../embeddings/Microsoft_Excel_Chart5.xls"/></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oleObject" Target="../embeddings/Microsoft_Excel_Chart6.xls"/><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6.xml"/><Relationship Id="rId7" Type="http://schemas.openxmlformats.org/officeDocument/2006/relationships/oleObject" Target="../embeddings/Microsoft_Excel_Chart7.xls"/><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p:nvPr/>
        </p:nvGrpSpPr>
        <p:grpSpPr>
          <a:xfrm>
            <a:off x="67670" y="357166"/>
            <a:ext cx="1013393" cy="6357982"/>
            <a:chOff x="67670" y="357166"/>
            <a:chExt cx="1013393" cy="6357982"/>
          </a:xfrm>
        </p:grpSpPr>
        <p:grpSp>
          <p:nvGrpSpPr>
            <p:cNvPr id="5" name="Group 20"/>
            <p:cNvGrpSpPr/>
            <p:nvPr/>
          </p:nvGrpSpPr>
          <p:grpSpPr>
            <a:xfrm>
              <a:off x="67670" y="357166"/>
              <a:ext cx="1013393" cy="6357982"/>
              <a:chOff x="0" y="714380"/>
              <a:chExt cx="928661" cy="6000768"/>
            </a:xfrm>
            <a:solidFill>
              <a:srgbClr val="00B0F0"/>
            </a:solidFill>
          </p:grpSpPr>
          <p:grpSp>
            <p:nvGrpSpPr>
              <p:cNvPr id="6"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3"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lIns="91440" tIns="45720" rIns="91440" bIns="45720" rtlCol="0" anchor="ctr">
                  <a:normAutofit fontScale="7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CMs Huree" pitchFamily="2"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4400" dirty="0" smtClean="0">
                      <a:latin typeface="CMs Huree" pitchFamily="2" charset="0"/>
                      <a:ea typeface="+mj-ea"/>
                      <a:cs typeface="+mj-cs"/>
                    </a:rPr>
                    <a:t>    </a:t>
                  </a:r>
                  <a:r>
                    <a:rPr kumimoji="0" lang="en-US" sz="4400" b="0" i="0" u="none" strike="noStrike" kern="1200" cap="none" spc="0" normalizeH="0" baseline="0" noProof="0" dirty="0" err="1" smtClean="0">
                      <a:ln>
                        <a:noFill/>
                      </a:ln>
                      <a:solidFill>
                        <a:srgbClr val="745800"/>
                      </a:solidFill>
                      <a:effectLst/>
                      <a:uLnTx/>
                      <a:uFillTx/>
                      <a:latin typeface="CMs Huree" pitchFamily="2" charset="0"/>
                      <a:ea typeface="+mj-ea"/>
                      <a:cs typeface="+mj-cs"/>
                    </a:rPr>
                    <a:t>Kibsoikoil</a:t>
                  </a:r>
                  <a:r>
                    <a:rPr kumimoji="0" lang="en-US" sz="4400" b="0" i="0" u="none" strike="noStrike" kern="1200" cap="none" spc="0" normalizeH="0" noProof="0" dirty="0" smtClean="0">
                      <a:ln>
                        <a:noFill/>
                      </a:ln>
                      <a:solidFill>
                        <a:schemeClr val="tx1"/>
                      </a:solidFill>
                      <a:effectLst/>
                      <a:uLnTx/>
                      <a:uFillTx/>
                      <a:latin typeface="CMs Huree" pitchFamily="2" charset="0"/>
                      <a:ea typeface="+mj-ea"/>
                      <a:cs typeface="+mj-cs"/>
                    </a:rPr>
                    <a:t> </a:t>
                  </a:r>
                  <a:endParaRPr kumimoji="0" lang="en-US" sz="4400" b="0" i="0" u="none" strike="noStrike" kern="1200" cap="none" spc="0" normalizeH="0" baseline="0" noProof="0" dirty="0" smtClean="0">
                    <a:ln>
                      <a:noFill/>
                    </a:ln>
                    <a:solidFill>
                      <a:schemeClr val="tx1"/>
                    </a:solidFill>
                    <a:effectLst/>
                    <a:uLnTx/>
                    <a:uFillTx/>
                    <a:latin typeface="CMs Huree" pitchFamily="2"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Ms Ulaanbaatar" pitchFamily="2" charset="0"/>
                    <a:ea typeface="+mj-ea"/>
                    <a:cs typeface="+mj-cs"/>
                  </a:endParaRPr>
                </a:p>
              </p:txBody>
            </p:sp>
          </p:grpSp>
          <p:pic>
            <p:nvPicPr>
              <p:cNvPr id="14" name="Picture 13"/>
              <p:cNvPicPr>
                <a:picLocks noChangeAspect="1" noChangeArrowheads="1"/>
              </p:cNvPicPr>
              <p:nvPr/>
            </p:nvPicPr>
            <p:blipFill>
              <a:blip r:embed="rId4"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9" name="Picture 6"/>
            <p:cNvPicPr>
              <a:picLocks noChangeAspect="1" noChangeArrowheads="1"/>
            </p:cNvPicPr>
            <p:nvPr/>
          </p:nvPicPr>
          <p:blipFill>
            <a:blip r:embed="rId5" cstate="print"/>
            <a:srcRect/>
            <a:stretch>
              <a:fillRect/>
            </a:stretch>
          </p:blipFill>
          <p:spPr bwMode="auto">
            <a:xfrm>
              <a:off x="428596" y="5516563"/>
              <a:ext cx="310300" cy="627081"/>
            </a:xfrm>
            <a:prstGeom prst="rect">
              <a:avLst/>
            </a:prstGeom>
            <a:noFill/>
            <a:ln w="9525">
              <a:noFill/>
              <a:miter lim="800000"/>
              <a:headEnd/>
              <a:tailEnd/>
            </a:ln>
            <a:effectLst/>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pPr algn="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17" name="Content Placeholder 16"/>
          <p:cNvSpPr>
            <a:spLocks noGrp="1"/>
          </p:cNvSpPr>
          <p:nvPr>
            <p:ph sz="half" idx="1"/>
          </p:nvPr>
        </p:nvSpPr>
        <p:spPr>
          <a:xfrm>
            <a:off x="838200" y="2667000"/>
            <a:ext cx="8001000" cy="2590800"/>
          </a:xfrm>
        </p:spPr>
        <p:txBody>
          <a:bodyPr>
            <a:normAutofit/>
          </a:bodyPr>
          <a:lstStyle/>
          <a:p>
            <a:pPr algn="ctr">
              <a:buNone/>
            </a:pPr>
            <a:r>
              <a:rPr lang="mn-MN" sz="3200" b="1" dirty="0" smtClean="0">
                <a:latin typeface="Arial" pitchFamily="34" charset="0"/>
                <a:cs typeface="Arial" pitchFamily="34" charset="0"/>
              </a:rPr>
              <a:t>ХӨВСГӨЛ АЙМГИЙН  НИЙГЭМ, ЭДИЙН ЗАСГИЙН БАЙДАЛ </a:t>
            </a:r>
            <a:r>
              <a:rPr lang="en-US" sz="3200" b="1" dirty="0" smtClean="0">
                <a:latin typeface="Arial" pitchFamily="34" charset="0"/>
                <a:cs typeface="Arial" pitchFamily="34" charset="0"/>
              </a:rPr>
              <a:t>                      </a:t>
            </a:r>
            <a:r>
              <a:rPr lang="mn-MN" sz="3200" b="1" dirty="0" smtClean="0">
                <a:latin typeface="Arial" pitchFamily="34" charset="0"/>
                <a:cs typeface="Arial" pitchFamily="34" charset="0"/>
              </a:rPr>
              <a:t>  </a:t>
            </a:r>
            <a:r>
              <a:rPr lang="en-US" sz="3200" dirty="0" smtClean="0">
                <a:latin typeface="Arial" pitchFamily="34" charset="0"/>
                <a:cs typeface="Arial" pitchFamily="34" charset="0"/>
              </a:rPr>
              <a:t>(</a:t>
            </a:r>
            <a:r>
              <a:rPr lang="mn-MN" sz="3200" dirty="0" smtClean="0">
                <a:latin typeface="Arial" pitchFamily="34" charset="0"/>
                <a:cs typeface="Arial" pitchFamily="34" charset="0"/>
              </a:rPr>
              <a:t>201</a:t>
            </a:r>
            <a:r>
              <a:rPr lang="en-US" sz="3200" dirty="0">
                <a:latin typeface="Arial" pitchFamily="34" charset="0"/>
                <a:cs typeface="Arial" pitchFamily="34" charset="0"/>
              </a:rPr>
              <a:t>6</a:t>
            </a:r>
            <a:r>
              <a:rPr lang="en-US" sz="3200" dirty="0" smtClean="0">
                <a:latin typeface="Arial" pitchFamily="34" charset="0"/>
                <a:cs typeface="Arial" pitchFamily="34" charset="0"/>
              </a:rPr>
              <a:t> </a:t>
            </a:r>
            <a:r>
              <a:rPr lang="mn-MN" sz="3200" dirty="0" smtClean="0">
                <a:latin typeface="Arial" pitchFamily="34" charset="0"/>
                <a:cs typeface="Arial" pitchFamily="34" charset="0"/>
              </a:rPr>
              <a:t>оны  </a:t>
            </a:r>
            <a:r>
              <a:rPr lang="en-US" sz="3200" dirty="0">
                <a:latin typeface="Arial" pitchFamily="34" charset="0"/>
                <a:cs typeface="Arial" pitchFamily="34" charset="0"/>
              </a:rPr>
              <a:t>4</a:t>
            </a:r>
            <a:r>
              <a:rPr lang="en-US" sz="3200" dirty="0" smtClean="0">
                <a:latin typeface="Arial" pitchFamily="34" charset="0"/>
                <a:cs typeface="Arial" pitchFamily="34" charset="0"/>
              </a:rPr>
              <a:t> </a:t>
            </a:r>
            <a:r>
              <a:rPr lang="mn-MN" sz="3200" dirty="0" smtClean="0">
                <a:latin typeface="Arial" pitchFamily="34" charset="0"/>
                <a:cs typeface="Arial" pitchFamily="34" charset="0"/>
              </a:rPr>
              <a:t>дугаар сарын байдлаар</a:t>
            </a:r>
            <a:r>
              <a:rPr lang="en-US" sz="3200" dirty="0" smtClean="0">
                <a:latin typeface="Arial" pitchFamily="34" charset="0"/>
                <a:cs typeface="Arial" pitchFamily="34" charset="0"/>
              </a:rPr>
              <a:t>)</a:t>
            </a:r>
            <a:endParaRPr lang="en-US"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8263" y="357188"/>
            <a:ext cx="1012825" cy="6357937"/>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3"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anchor="ctr">
                  <a:normAutofit fontScale="70000" lnSpcReduction="20000"/>
                </a:bodyPr>
                <a:lstStyle/>
                <a:p>
                  <a:pPr fontAlgn="auto">
                    <a:spcAft>
                      <a:spcPts val="0"/>
                    </a:spcAft>
                    <a:defRPr/>
                  </a:pPr>
                  <a:endParaRPr lang="en-US" sz="4400" dirty="0">
                    <a:latin typeface="CMs Huree" pitchFamily="2" charset="0"/>
                    <a:ea typeface="+mj-ea"/>
                    <a:cs typeface="+mj-cs"/>
                  </a:endParaRPr>
                </a:p>
                <a:p>
                  <a:pPr fontAlgn="auto">
                    <a:spcAft>
                      <a:spcPts val="0"/>
                    </a:spcAft>
                    <a:defRPr/>
                  </a:pPr>
                  <a:r>
                    <a:rPr lang="en-US" sz="4400" dirty="0">
                      <a:latin typeface="CMs Huree" pitchFamily="2" charset="0"/>
                      <a:ea typeface="+mj-ea"/>
                      <a:cs typeface="+mj-cs"/>
                    </a:rPr>
                    <a:t>    </a:t>
                  </a:r>
                  <a:r>
                    <a:rPr lang="en-US" sz="4400" dirty="0" err="1">
                      <a:solidFill>
                        <a:srgbClr val="745800"/>
                      </a:solidFill>
                      <a:latin typeface="CMs Huree" pitchFamily="2" charset="0"/>
                      <a:ea typeface="+mj-ea"/>
                      <a:cs typeface="+mj-cs"/>
                    </a:rPr>
                    <a:t>Kibsoikoil</a:t>
                  </a:r>
                  <a:r>
                    <a:rPr lang="en-US" sz="4400" dirty="0">
                      <a:latin typeface="CMs Huree" pitchFamily="2" charset="0"/>
                      <a:ea typeface="+mj-ea"/>
                      <a:cs typeface="+mj-cs"/>
                    </a:rPr>
                    <a:t> </a:t>
                  </a:r>
                </a:p>
                <a:p>
                  <a:pPr fontAlgn="auto">
                    <a:spcAft>
                      <a:spcPts val="0"/>
                    </a:spcAft>
                    <a:defRPr/>
                  </a:pPr>
                  <a:endParaRPr lang="en-US" sz="4400" dirty="0">
                    <a:latin typeface="CMs Ulaanbaatar" pitchFamily="2" charset="0"/>
                    <a:ea typeface="+mj-ea"/>
                    <a:cs typeface="+mj-cs"/>
                  </a:endParaRPr>
                </a:p>
              </p:txBody>
            </p:sp>
          </p:grpSp>
          <p:pic>
            <p:nvPicPr>
              <p:cNvPr id="14" name="Picture 13"/>
              <p:cNvPicPr>
                <a:picLocks noChangeAspect="1" noChangeArrowheads="1"/>
              </p:cNvPicPr>
              <p:nvPr/>
            </p:nvPicPr>
            <p:blipFill>
              <a:blip r:embed="rId4"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9224" name="Picture 6"/>
            <p:cNvPicPr>
              <a:picLocks noChangeAspect="1" noChangeArrowheads="1"/>
            </p:cNvPicPr>
            <p:nvPr/>
          </p:nvPicPr>
          <p:blipFill>
            <a:blip r:embed="rId5"/>
            <a:srcRect/>
            <a:stretch>
              <a:fillRect/>
            </a:stretch>
          </p:blipFill>
          <p:spPr bwMode="auto">
            <a:xfrm>
              <a:off x="428596" y="5516563"/>
              <a:ext cx="310300" cy="627081"/>
            </a:xfrm>
            <a:prstGeom prst="rect">
              <a:avLst/>
            </a:prstGeom>
            <a:noFill/>
            <a:ln w="9525">
              <a:noFill/>
              <a:miter lim="800000"/>
              <a:headEnd/>
              <a:tailEnd/>
            </a:ln>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rtlCol="0">
            <a:noAutofit/>
          </a:bodyPr>
          <a:lstStyle/>
          <a:p>
            <a:pPr algn="r" eaLnBrk="1" fontAlgn="auto" hangingPunct="1">
              <a:spcAft>
                <a:spcPts val="0"/>
              </a:spcAft>
              <a:defRPr/>
            </a:pP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graphicFrame>
        <p:nvGraphicFramePr>
          <p:cNvPr id="17" name="Chart 16"/>
          <p:cNvGraphicFramePr/>
          <p:nvPr>
            <p:extLst>
              <p:ext uri="{D42A27DB-BD31-4B8C-83A1-F6EECF244321}">
                <p14:modId xmlns:p14="http://schemas.microsoft.com/office/powerpoint/2010/main" val="3775189611"/>
              </p:ext>
            </p:extLst>
          </p:nvPr>
        </p:nvGraphicFramePr>
        <p:xfrm>
          <a:off x="1320325" y="935621"/>
          <a:ext cx="3505200" cy="5943600"/>
        </p:xfrm>
        <a:graphic>
          <a:graphicData uri="http://schemas.openxmlformats.org/drawingml/2006/chart">
            <c:chart xmlns:c="http://schemas.openxmlformats.org/drawingml/2006/chart" xmlns:r="http://schemas.openxmlformats.org/officeDocument/2006/relationships" r:id="rId6"/>
          </a:graphicData>
        </a:graphic>
      </p:graphicFrame>
      <p:sp>
        <p:nvSpPr>
          <p:cNvPr id="21" name="Rectangle 20"/>
          <p:cNvSpPr>
            <a:spLocks noChangeArrowheads="1"/>
          </p:cNvSpPr>
          <p:nvPr/>
        </p:nvSpPr>
        <p:spPr bwMode="auto">
          <a:xfrm>
            <a:off x="1143000" y="609600"/>
            <a:ext cx="76200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smtClean="0">
                <a:solidFill>
                  <a:schemeClr val="bg1"/>
                </a:solidFill>
                <a:latin typeface="Arial Unicode MS" pitchFamily="34" charset="-128"/>
                <a:ea typeface="Arial Unicode MS" pitchFamily="34" charset="-128"/>
                <a:cs typeface="Arial Unicode MS" pitchFamily="34" charset="-128"/>
              </a:rPr>
              <a:t>Хөдөө аж ахуй</a:t>
            </a:r>
            <a:endParaRPr lang="mn-MN" sz="2000" b="1"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19" name="Chart 18"/>
          <p:cNvGraphicFramePr>
            <a:graphicFrameLocks/>
          </p:cNvGraphicFramePr>
          <p:nvPr>
            <p:extLst>
              <p:ext uri="{D42A27DB-BD31-4B8C-83A1-F6EECF244321}">
                <p14:modId xmlns:p14="http://schemas.microsoft.com/office/powerpoint/2010/main" val="375620835"/>
              </p:ext>
            </p:extLst>
          </p:nvPr>
        </p:nvGraphicFramePr>
        <p:xfrm>
          <a:off x="1295401" y="1047750"/>
          <a:ext cx="3276600" cy="520065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 21"/>
          <p:cNvGraphicFramePr>
            <a:graphicFrameLocks/>
          </p:cNvGraphicFramePr>
          <p:nvPr>
            <p:extLst>
              <p:ext uri="{D42A27DB-BD31-4B8C-83A1-F6EECF244321}">
                <p14:modId xmlns:p14="http://schemas.microsoft.com/office/powerpoint/2010/main" val="1893906661"/>
              </p:ext>
            </p:extLst>
          </p:nvPr>
        </p:nvGraphicFramePr>
        <p:xfrm>
          <a:off x="4953000" y="1067730"/>
          <a:ext cx="3286125" cy="507589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274674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67670" y="357166"/>
            <a:ext cx="1013393" cy="6357982"/>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3"/>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lIns="91440" tIns="45720" rIns="91440" bIns="45720" rtlCol="0" anchor="ctr">
                  <a:normAutofit fontScale="5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CMs Huree" pitchFamily="2"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4400" dirty="0" smtClean="0">
                      <a:latin typeface="CMs Huree" pitchFamily="2" charset="0"/>
                      <a:ea typeface="+mj-ea"/>
                      <a:cs typeface="+mj-cs"/>
                    </a:rPr>
                    <a:t>    </a:t>
                  </a:r>
                  <a:r>
                    <a:rPr kumimoji="0" lang="en-US" sz="4400" b="0" i="0" u="none" strike="noStrike" kern="1200" cap="none" spc="0" normalizeH="0" baseline="0" noProof="0" dirty="0" err="1" smtClean="0">
                      <a:ln>
                        <a:noFill/>
                      </a:ln>
                      <a:solidFill>
                        <a:srgbClr val="745800"/>
                      </a:solidFill>
                      <a:effectLst/>
                      <a:uLnTx/>
                      <a:uFillTx/>
                      <a:latin typeface="Arial" pitchFamily="34" charset="0"/>
                      <a:ea typeface="+mj-ea"/>
                      <a:cs typeface="Arial" pitchFamily="34" charset="0"/>
                    </a:rPr>
                    <a:t>Kibsoikoil</a:t>
                  </a:r>
                  <a:r>
                    <a:rPr kumimoji="0" lang="en-US" sz="4400" b="0" i="0" u="none" strike="noStrike" kern="1200" cap="none" spc="0" normalizeH="0" noProof="0" dirty="0" smtClean="0">
                      <a:ln>
                        <a:noFill/>
                      </a:ln>
                      <a:solidFill>
                        <a:schemeClr val="tx1"/>
                      </a:solidFill>
                      <a:effectLst/>
                      <a:uLnTx/>
                      <a:uFillTx/>
                      <a:latin typeface="CMs Huree" pitchFamily="2" charset="0"/>
                      <a:ea typeface="+mj-ea"/>
                      <a:cs typeface="+mj-cs"/>
                    </a:rPr>
                    <a:t> </a:t>
                  </a:r>
                  <a:endParaRPr kumimoji="0" lang="en-US" sz="4400" b="0" i="0" u="none" strike="noStrike" kern="1200" cap="none" spc="0" normalizeH="0" baseline="0" noProof="0" dirty="0" smtClean="0">
                    <a:ln>
                      <a:noFill/>
                    </a:ln>
                    <a:solidFill>
                      <a:schemeClr val="tx1"/>
                    </a:solidFill>
                    <a:effectLst/>
                    <a:uLnTx/>
                    <a:uFillTx/>
                    <a:latin typeface="CMs Huree" pitchFamily="2"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Ms Ulaanbaatar" pitchFamily="2" charset="0"/>
                    <a:ea typeface="+mj-ea"/>
                    <a:cs typeface="+mj-cs"/>
                  </a:endParaRPr>
                </a:p>
              </p:txBody>
            </p:sp>
          </p:grpSp>
          <p:pic>
            <p:nvPicPr>
              <p:cNvPr id="14" name="Picture 13"/>
              <p:cNvPicPr>
                <a:picLocks noChangeAspect="1" noChangeArrowheads="1"/>
              </p:cNvPicPr>
              <p:nvPr/>
            </p:nvPicPr>
            <p:blipFill>
              <a:blip r:embed="rId4"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9" name="Picture 6"/>
            <p:cNvPicPr>
              <a:picLocks noChangeAspect="1" noChangeArrowheads="1"/>
            </p:cNvPicPr>
            <p:nvPr/>
          </p:nvPicPr>
          <p:blipFill>
            <a:blip r:embed="rId5"/>
            <a:srcRect/>
            <a:stretch>
              <a:fillRect/>
            </a:stretch>
          </p:blipFill>
          <p:spPr bwMode="auto">
            <a:xfrm>
              <a:off x="428596" y="5516563"/>
              <a:ext cx="310300" cy="627081"/>
            </a:xfrm>
            <a:prstGeom prst="rect">
              <a:avLst/>
            </a:prstGeom>
            <a:noFill/>
            <a:ln w="9525">
              <a:noFill/>
              <a:miter lim="800000"/>
              <a:headEnd/>
              <a:tailEnd/>
            </a:ln>
            <a:effectLst/>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pPr algn="l"/>
            <a:r>
              <a:rPr lang="mn-MN" sz="1800" b="1" dirty="0" smtClean="0">
                <a:solidFill>
                  <a:schemeClr val="bg2">
                    <a:lumMod val="50000"/>
                  </a:schemeClr>
                </a:solidFill>
                <a:latin typeface="Arial" pitchFamily="34" charset="0"/>
                <a:cs typeface="Arial" pitchFamily="34" charset="0"/>
              </a:rPr>
              <a:t>                          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13" name="Rectangle 12"/>
          <p:cNvSpPr>
            <a:spLocks noChangeArrowheads="1"/>
          </p:cNvSpPr>
          <p:nvPr/>
        </p:nvSpPr>
        <p:spPr bwMode="auto">
          <a:xfrm>
            <a:off x="1066800" y="609600"/>
            <a:ext cx="7696200" cy="40005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a:t>
            </a:r>
            <a:r>
              <a:rPr lang="mn-MN" sz="2000" b="1" dirty="0" smtClean="0">
                <a:solidFill>
                  <a:schemeClr val="bg1"/>
                </a:solidFill>
                <a:latin typeface="Arial Unicode MS" pitchFamily="34" charset="-128"/>
                <a:ea typeface="Arial Unicode MS" pitchFamily="34" charset="-128"/>
                <a:cs typeface="Arial Unicode MS" pitchFamily="34" charset="-128"/>
              </a:rPr>
              <a:t>Гэмт хэрэг</a:t>
            </a:r>
            <a:endParaRPr lang="mn-MN" sz="2000" b="1" dirty="0">
              <a:solidFill>
                <a:schemeClr val="bg1"/>
              </a:solidFill>
              <a:latin typeface="Arial Unicode MS" pitchFamily="34" charset="-128"/>
              <a:ea typeface="Arial Unicode MS" pitchFamily="34" charset="-128"/>
              <a:cs typeface="Arial Unicode MS" pitchFamily="34" charset="-128"/>
            </a:endParaRPr>
          </a:p>
        </p:txBody>
      </p:sp>
      <p:cxnSp>
        <p:nvCxnSpPr>
          <p:cNvPr id="23" name="Straight Connector 22"/>
          <p:cNvCxnSpPr/>
          <p:nvPr/>
        </p:nvCxnSpPr>
        <p:spPr>
          <a:xfrm flipV="1">
            <a:off x="1066800" y="38100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620294" y="2476500"/>
            <a:ext cx="2666206" cy="794"/>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27" name="Picture 2"/>
          <p:cNvPicPr>
            <a:picLocks noChangeAspect="1" noChangeArrowheads="1"/>
          </p:cNvPicPr>
          <p:nvPr/>
        </p:nvPicPr>
        <p:blipFill>
          <a:blip r:embed="rId6"/>
          <a:srcRect/>
          <a:stretch>
            <a:fillRect/>
          </a:stretch>
        </p:blipFill>
        <p:spPr bwMode="auto">
          <a:xfrm>
            <a:off x="4724400" y="3581400"/>
            <a:ext cx="461962" cy="457200"/>
          </a:xfrm>
          <a:prstGeom prst="rect">
            <a:avLst/>
          </a:prstGeom>
          <a:noFill/>
          <a:ln w="9525">
            <a:noFill/>
            <a:miter lim="800000"/>
            <a:headEnd/>
            <a:tailEnd/>
          </a:ln>
        </p:spPr>
      </p:pic>
      <p:graphicFrame>
        <p:nvGraphicFramePr>
          <p:cNvPr id="19" name="Chart 18"/>
          <p:cNvGraphicFramePr>
            <a:graphicFrameLocks/>
          </p:cNvGraphicFramePr>
          <p:nvPr>
            <p:extLst>
              <p:ext uri="{D42A27DB-BD31-4B8C-83A1-F6EECF244321}">
                <p14:modId xmlns:p14="http://schemas.microsoft.com/office/powerpoint/2010/main" val="3338926166"/>
              </p:ext>
            </p:extLst>
          </p:nvPr>
        </p:nvGraphicFramePr>
        <p:xfrm>
          <a:off x="1001068" y="1077913"/>
          <a:ext cx="3951932"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Chart 19"/>
          <p:cNvGraphicFramePr>
            <a:graphicFrameLocks/>
          </p:cNvGraphicFramePr>
          <p:nvPr>
            <p:extLst>
              <p:ext uri="{D42A27DB-BD31-4B8C-83A1-F6EECF244321}">
                <p14:modId xmlns:p14="http://schemas.microsoft.com/office/powerpoint/2010/main" val="798192210"/>
              </p:ext>
            </p:extLst>
          </p:nvPr>
        </p:nvGraphicFramePr>
        <p:xfrm>
          <a:off x="4948145" y="1077913"/>
          <a:ext cx="3814855" cy="2743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1" name="Chart 20"/>
          <p:cNvGraphicFramePr>
            <a:graphicFrameLocks/>
          </p:cNvGraphicFramePr>
          <p:nvPr>
            <p:extLst>
              <p:ext uri="{D42A27DB-BD31-4B8C-83A1-F6EECF244321}">
                <p14:modId xmlns:p14="http://schemas.microsoft.com/office/powerpoint/2010/main" val="2331824759"/>
              </p:ext>
            </p:extLst>
          </p:nvPr>
        </p:nvGraphicFramePr>
        <p:xfrm>
          <a:off x="1081062" y="3821113"/>
          <a:ext cx="7605737" cy="26670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231319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67670" y="357166"/>
            <a:ext cx="1013393" cy="6357982"/>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3"/>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lIns="91440" tIns="45720" rIns="91440" bIns="45720" rtlCol="0" anchor="ctr">
                  <a:normAutofit fontScale="7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CMs Huree" pitchFamily="2"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4400" dirty="0" smtClean="0">
                      <a:latin typeface="CMs Huree" pitchFamily="2" charset="0"/>
                      <a:ea typeface="+mj-ea"/>
                      <a:cs typeface="+mj-cs"/>
                    </a:rPr>
                    <a:t>    </a:t>
                  </a:r>
                  <a:r>
                    <a:rPr kumimoji="0" lang="en-US" sz="4400" b="0" i="0" u="none" strike="noStrike" kern="1200" cap="none" spc="0" normalizeH="0" baseline="0" noProof="0" dirty="0" err="1" smtClean="0">
                      <a:ln>
                        <a:noFill/>
                      </a:ln>
                      <a:solidFill>
                        <a:srgbClr val="745800"/>
                      </a:solidFill>
                      <a:effectLst/>
                      <a:uLnTx/>
                      <a:uFillTx/>
                      <a:latin typeface="CMs Huree" pitchFamily="2" charset="0"/>
                      <a:ea typeface="+mj-ea"/>
                      <a:cs typeface="+mj-cs"/>
                    </a:rPr>
                    <a:t>Kibsoikoil</a:t>
                  </a:r>
                  <a:r>
                    <a:rPr kumimoji="0" lang="en-US" sz="4400" b="0" i="0" u="none" strike="noStrike" kern="1200" cap="none" spc="0" normalizeH="0" noProof="0" dirty="0" smtClean="0">
                      <a:ln>
                        <a:noFill/>
                      </a:ln>
                      <a:solidFill>
                        <a:schemeClr val="tx1"/>
                      </a:solidFill>
                      <a:effectLst/>
                      <a:uLnTx/>
                      <a:uFillTx/>
                      <a:latin typeface="CMs Huree" pitchFamily="2" charset="0"/>
                      <a:ea typeface="+mj-ea"/>
                      <a:cs typeface="+mj-cs"/>
                    </a:rPr>
                    <a:t> </a:t>
                  </a:r>
                  <a:endParaRPr kumimoji="0" lang="en-US" sz="4400" b="0" i="0" u="none" strike="noStrike" kern="1200" cap="none" spc="0" normalizeH="0" baseline="0" noProof="0" dirty="0" smtClean="0">
                    <a:ln>
                      <a:noFill/>
                    </a:ln>
                    <a:solidFill>
                      <a:schemeClr val="tx1"/>
                    </a:solidFill>
                    <a:effectLst/>
                    <a:uLnTx/>
                    <a:uFillTx/>
                    <a:latin typeface="CMs Huree" pitchFamily="2"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Ms Ulaanbaatar" pitchFamily="2" charset="0"/>
                    <a:ea typeface="+mj-ea"/>
                    <a:cs typeface="+mj-cs"/>
                  </a:endParaRPr>
                </a:p>
              </p:txBody>
            </p:sp>
          </p:grpSp>
          <p:pic>
            <p:nvPicPr>
              <p:cNvPr id="14" name="Picture 13"/>
              <p:cNvPicPr>
                <a:picLocks noChangeAspect="1" noChangeArrowheads="1"/>
              </p:cNvPicPr>
              <p:nvPr/>
            </p:nvPicPr>
            <p:blipFill>
              <a:blip r:embed="rId4"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9" name="Picture 6"/>
            <p:cNvPicPr>
              <a:picLocks noChangeAspect="1" noChangeArrowheads="1"/>
            </p:cNvPicPr>
            <p:nvPr/>
          </p:nvPicPr>
          <p:blipFill>
            <a:blip r:embed="rId5"/>
            <a:srcRect/>
            <a:stretch>
              <a:fillRect/>
            </a:stretch>
          </p:blipFill>
          <p:spPr bwMode="auto">
            <a:xfrm>
              <a:off x="428596" y="5516563"/>
              <a:ext cx="310300" cy="627081"/>
            </a:xfrm>
            <a:prstGeom prst="rect">
              <a:avLst/>
            </a:prstGeom>
            <a:noFill/>
            <a:ln w="9525">
              <a:noFill/>
              <a:miter lim="800000"/>
              <a:headEnd/>
              <a:tailEnd/>
            </a:ln>
            <a:effectLst/>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13" name="Rectangle 12"/>
          <p:cNvSpPr>
            <a:spLocks noChangeArrowheads="1"/>
          </p:cNvSpPr>
          <p:nvPr/>
        </p:nvSpPr>
        <p:spPr bwMode="auto">
          <a:xfrm>
            <a:off x="1066800" y="609600"/>
            <a:ext cx="7696200" cy="40005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a:t>
            </a:r>
            <a:r>
              <a:rPr lang="mn-MN" sz="2000" b="1" dirty="0" smtClean="0">
                <a:solidFill>
                  <a:schemeClr val="bg1"/>
                </a:solidFill>
                <a:latin typeface="Arial Unicode MS" pitchFamily="34" charset="-128"/>
                <a:ea typeface="Arial Unicode MS" pitchFamily="34" charset="-128"/>
                <a:cs typeface="Arial Unicode MS" pitchFamily="34" charset="-128"/>
              </a:rPr>
              <a:t>Эрүүл мэнд</a:t>
            </a:r>
            <a:endParaRPr lang="mn-MN" sz="2000" b="1" dirty="0">
              <a:solidFill>
                <a:schemeClr val="bg1"/>
              </a:solidFill>
              <a:latin typeface="Arial Unicode MS" pitchFamily="34" charset="-128"/>
              <a:ea typeface="Arial Unicode MS" pitchFamily="34" charset="-128"/>
              <a:cs typeface="Arial Unicode MS" pitchFamily="34" charset="-128"/>
            </a:endParaRPr>
          </a:p>
        </p:txBody>
      </p:sp>
      <p:cxnSp>
        <p:nvCxnSpPr>
          <p:cNvPr id="21" name="Straight Connector 20"/>
          <p:cNvCxnSpPr/>
          <p:nvPr/>
        </p:nvCxnSpPr>
        <p:spPr>
          <a:xfrm flipV="1">
            <a:off x="990600" y="3810000"/>
            <a:ext cx="7696200" cy="20637"/>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391694" y="2399506"/>
            <a:ext cx="2667000" cy="1588"/>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24" name="Picture 2"/>
          <p:cNvPicPr>
            <a:picLocks noChangeAspect="1" noChangeArrowheads="1"/>
          </p:cNvPicPr>
          <p:nvPr/>
        </p:nvPicPr>
        <p:blipFill>
          <a:blip r:embed="rId6"/>
          <a:srcRect/>
          <a:stretch>
            <a:fillRect/>
          </a:stretch>
        </p:blipFill>
        <p:spPr bwMode="auto">
          <a:xfrm>
            <a:off x="4495800" y="3505200"/>
            <a:ext cx="457200" cy="457200"/>
          </a:xfrm>
          <a:prstGeom prst="rect">
            <a:avLst/>
          </a:prstGeom>
          <a:noFill/>
          <a:ln w="9525">
            <a:noFill/>
            <a:miter lim="800000"/>
            <a:headEnd/>
            <a:tailEnd/>
          </a:ln>
        </p:spPr>
      </p:pic>
      <p:graphicFrame>
        <p:nvGraphicFramePr>
          <p:cNvPr id="19" name="Chart 18"/>
          <p:cNvGraphicFramePr>
            <a:graphicFrameLocks/>
          </p:cNvGraphicFramePr>
          <p:nvPr>
            <p:extLst>
              <p:ext uri="{D42A27DB-BD31-4B8C-83A1-F6EECF244321}">
                <p14:modId xmlns:p14="http://schemas.microsoft.com/office/powerpoint/2010/main" val="2247888581"/>
              </p:ext>
            </p:extLst>
          </p:nvPr>
        </p:nvGraphicFramePr>
        <p:xfrm>
          <a:off x="4725988" y="1077118"/>
          <a:ext cx="4037012"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Chart 28"/>
          <p:cNvGraphicFramePr>
            <a:graphicFrameLocks/>
          </p:cNvGraphicFramePr>
          <p:nvPr>
            <p:extLst>
              <p:ext uri="{D42A27DB-BD31-4B8C-83A1-F6EECF244321}">
                <p14:modId xmlns:p14="http://schemas.microsoft.com/office/powerpoint/2010/main" val="225581995"/>
              </p:ext>
            </p:extLst>
          </p:nvPr>
        </p:nvGraphicFramePr>
        <p:xfrm>
          <a:off x="1066800" y="1066801"/>
          <a:ext cx="3657600" cy="275351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Chart 29"/>
          <p:cNvGraphicFramePr>
            <a:graphicFrameLocks/>
          </p:cNvGraphicFramePr>
          <p:nvPr>
            <p:extLst>
              <p:ext uri="{D42A27DB-BD31-4B8C-83A1-F6EECF244321}">
                <p14:modId xmlns:p14="http://schemas.microsoft.com/office/powerpoint/2010/main" val="3185436162"/>
              </p:ext>
            </p:extLst>
          </p:nvPr>
        </p:nvGraphicFramePr>
        <p:xfrm>
          <a:off x="990600" y="3830637"/>
          <a:ext cx="7696200" cy="27432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44126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6"/>
          <p:cNvGrpSpPr>
            <a:grpSpLocks/>
          </p:cNvGrpSpPr>
          <p:nvPr/>
        </p:nvGrpSpPr>
        <p:grpSpPr bwMode="auto">
          <a:xfrm>
            <a:off x="68263" y="357188"/>
            <a:ext cx="1012825" cy="6357937"/>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4"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anchor="ctr">
                  <a:normAutofit fontScale="70000" lnSpcReduction="20000"/>
                </a:bodyPr>
                <a:lstStyle/>
                <a:p>
                  <a:pPr fontAlgn="auto">
                    <a:spcAft>
                      <a:spcPts val="0"/>
                    </a:spcAft>
                    <a:defRPr/>
                  </a:pPr>
                  <a:endParaRPr lang="en-US" sz="4400" dirty="0">
                    <a:latin typeface="CMs Huree" pitchFamily="2" charset="0"/>
                    <a:ea typeface="+mj-ea"/>
                    <a:cs typeface="+mj-cs"/>
                  </a:endParaRPr>
                </a:p>
                <a:p>
                  <a:pPr fontAlgn="auto">
                    <a:spcAft>
                      <a:spcPts val="0"/>
                    </a:spcAft>
                    <a:defRPr/>
                  </a:pPr>
                  <a:r>
                    <a:rPr lang="en-US" sz="4400" dirty="0">
                      <a:latin typeface="CMs Huree" pitchFamily="2" charset="0"/>
                      <a:ea typeface="+mj-ea"/>
                      <a:cs typeface="+mj-cs"/>
                    </a:rPr>
                    <a:t>    </a:t>
                  </a:r>
                  <a:r>
                    <a:rPr lang="en-US" sz="4400" dirty="0" err="1">
                      <a:solidFill>
                        <a:srgbClr val="745800"/>
                      </a:solidFill>
                      <a:latin typeface="CMs Huree" pitchFamily="2" charset="0"/>
                      <a:ea typeface="+mj-ea"/>
                      <a:cs typeface="+mj-cs"/>
                    </a:rPr>
                    <a:t>Kibsoikoil</a:t>
                  </a:r>
                  <a:r>
                    <a:rPr lang="en-US" sz="4400" dirty="0">
                      <a:latin typeface="CMs Huree" pitchFamily="2" charset="0"/>
                      <a:ea typeface="+mj-ea"/>
                      <a:cs typeface="+mj-cs"/>
                    </a:rPr>
                    <a:t> </a:t>
                  </a:r>
                </a:p>
                <a:p>
                  <a:pPr fontAlgn="auto">
                    <a:spcAft>
                      <a:spcPts val="0"/>
                    </a:spcAft>
                    <a:defRPr/>
                  </a:pPr>
                  <a:endParaRPr lang="en-US" sz="4400" dirty="0">
                    <a:latin typeface="CMs Ulaanbaatar" pitchFamily="2" charset="0"/>
                    <a:ea typeface="+mj-ea"/>
                    <a:cs typeface="+mj-cs"/>
                  </a:endParaRPr>
                </a:p>
              </p:txBody>
            </p:sp>
          </p:grpSp>
          <p:pic>
            <p:nvPicPr>
              <p:cNvPr id="14" name="Picture 13"/>
              <p:cNvPicPr>
                <a:picLocks noChangeAspect="1" noChangeArrowheads="1"/>
              </p:cNvPicPr>
              <p:nvPr/>
            </p:nvPicPr>
            <p:blipFill>
              <a:blip r:embed="rId5"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205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96" y="5516563"/>
              <a:ext cx="310300" cy="62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pPr algn="r">
              <a:defRPr/>
            </a:pP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13" name="Rectangle 12"/>
          <p:cNvSpPr>
            <a:spLocks noChangeArrowheads="1"/>
          </p:cNvSpPr>
          <p:nvPr/>
        </p:nvSpPr>
        <p:spPr bwMode="auto">
          <a:xfrm>
            <a:off x="1143000" y="685800"/>
            <a:ext cx="76200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Нэгдсэн төсөв</a:t>
            </a:r>
            <a:r>
              <a:rPr lang="en-US" sz="2000" b="1" dirty="0">
                <a:solidFill>
                  <a:schemeClr val="bg1"/>
                </a:solidFill>
                <a:latin typeface="Arial Unicode MS" pitchFamily="34" charset="-128"/>
                <a:ea typeface="Arial Unicode MS" pitchFamily="34" charset="-128"/>
                <a:cs typeface="Arial Unicode MS" pitchFamily="34" charset="-128"/>
              </a:rPr>
              <a:t> </a:t>
            </a:r>
            <a:endParaRPr lang="mn-MN" sz="2000" b="1" dirty="0">
              <a:solidFill>
                <a:schemeClr val="bg1"/>
              </a:solidFill>
              <a:latin typeface="Arial Unicode MS" pitchFamily="34" charset="-128"/>
              <a:ea typeface="Arial Unicode MS" pitchFamily="34" charset="-128"/>
              <a:cs typeface="Arial Unicode MS" pitchFamily="34" charset="-128"/>
            </a:endParaRPr>
          </a:p>
        </p:txBody>
      </p:sp>
      <p:sp>
        <p:nvSpPr>
          <p:cNvPr id="22" name="Rectangle 21"/>
          <p:cNvSpPr>
            <a:spLocks noChangeArrowheads="1"/>
          </p:cNvSpPr>
          <p:nvPr/>
        </p:nvSpPr>
        <p:spPr bwMode="auto">
          <a:xfrm>
            <a:off x="1143000" y="2971800"/>
            <a:ext cx="7620000" cy="400050"/>
          </a:xfrm>
          <a:prstGeom prst="rect">
            <a:avLst/>
          </a:prstGeom>
          <a:no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endParaRPr lang="mn-MN" sz="2000" b="1" dirty="0">
              <a:latin typeface="Arial Unicode MS" pitchFamily="34" charset="-128"/>
              <a:ea typeface="Arial Unicode MS" pitchFamily="34" charset="-128"/>
              <a:cs typeface="Arial Unicode MS" pitchFamily="34" charset="-128"/>
            </a:endParaRPr>
          </a:p>
        </p:txBody>
      </p:sp>
      <p:graphicFrame>
        <p:nvGraphicFramePr>
          <p:cNvPr id="2055" name="Chart 18"/>
          <p:cNvGraphicFramePr>
            <a:graphicFrameLocks/>
          </p:cNvGraphicFramePr>
          <p:nvPr/>
        </p:nvGraphicFramePr>
        <p:xfrm>
          <a:off x="4978400" y="4064000"/>
          <a:ext cx="3530600" cy="2463800"/>
        </p:xfrm>
        <a:graphic>
          <a:graphicData uri="http://schemas.openxmlformats.org/presentationml/2006/ole">
            <mc:AlternateContent xmlns:mc="http://schemas.openxmlformats.org/markup-compatibility/2006">
              <mc:Choice xmlns:v="urn:schemas-microsoft-com:vml" Requires="v">
                <p:oleObj spid="_x0000_s38928" r:id="rId7" imgW="3529890" imgH="2462997" progId="Excel.Chart.8">
                  <p:embed/>
                </p:oleObj>
              </mc:Choice>
              <mc:Fallback>
                <p:oleObj r:id="rId7" imgW="3529890" imgH="2462997"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8400" y="4064000"/>
                        <a:ext cx="35306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6" name="Chart 19"/>
          <p:cNvGraphicFramePr>
            <a:graphicFrameLocks/>
          </p:cNvGraphicFramePr>
          <p:nvPr/>
        </p:nvGraphicFramePr>
        <p:xfrm>
          <a:off x="1473200" y="4064000"/>
          <a:ext cx="3302000" cy="2463800"/>
        </p:xfrm>
        <a:graphic>
          <a:graphicData uri="http://schemas.openxmlformats.org/presentationml/2006/ole">
            <mc:AlternateContent xmlns:mc="http://schemas.openxmlformats.org/markup-compatibility/2006">
              <mc:Choice xmlns:v="urn:schemas-microsoft-com:vml" Requires="v">
                <p:oleObj spid="_x0000_s38929" r:id="rId9" imgW="3298222" imgH="2462997" progId="Excel.Chart.8">
                  <p:embed/>
                </p:oleObj>
              </mc:Choice>
              <mc:Fallback>
                <p:oleObj r:id="rId9" imgW="3298222" imgH="2462997" progId="Excel.Char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3200" y="4064000"/>
                        <a:ext cx="33020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7" name="Content Placeholder 16"/>
          <p:cNvGraphicFramePr>
            <a:graphicFrameLocks noGrp="1"/>
          </p:cNvGraphicFramePr>
          <p:nvPr>
            <p:ph sz="half" idx="1"/>
          </p:nvPr>
        </p:nvGraphicFramePr>
        <p:xfrm>
          <a:off x="1092200" y="1244600"/>
          <a:ext cx="7493000" cy="2692400"/>
        </p:xfrm>
        <a:graphic>
          <a:graphicData uri="http://schemas.openxmlformats.org/presentationml/2006/ole">
            <mc:AlternateContent xmlns:mc="http://schemas.openxmlformats.org/markup-compatibility/2006">
              <mc:Choice xmlns:v="urn:schemas-microsoft-com:vml" Requires="v">
                <p:oleObj spid="_x0000_s38930" r:id="rId11" imgW="7492633" imgH="2694666" progId="Excel.Chart.8">
                  <p:embed/>
                </p:oleObj>
              </mc:Choice>
              <mc:Fallback>
                <p:oleObj r:id="rId11" imgW="7492633" imgH="2694666" progId="Excel.Chart.8">
                  <p:embed/>
                  <p:pic>
                    <p:nvPicPr>
                      <p:cNvPr id="0" name=""/>
                      <p:cNvPicPr>
                        <a:picLocks noGrp="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2200" y="1244600"/>
                        <a:ext cx="7493000" cy="2692400"/>
                      </a:xfrm>
                      <a:prstGeom prst="rect">
                        <a:avLst/>
                      </a:prstGeom>
                    </p:spPr>
                  </p:pic>
                </p:oleObj>
              </mc:Fallback>
            </mc:AlternateContent>
          </a:graphicData>
        </a:graphic>
      </p:graphicFrame>
    </p:spTree>
    <p:extLst>
      <p:ext uri="{BB962C8B-B14F-4D97-AF65-F5344CB8AC3E}">
        <p14:creationId xmlns:p14="http://schemas.microsoft.com/office/powerpoint/2010/main" val="185560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6"/>
          <p:cNvGrpSpPr>
            <a:grpSpLocks/>
          </p:cNvGrpSpPr>
          <p:nvPr/>
        </p:nvGrpSpPr>
        <p:grpSpPr bwMode="auto">
          <a:xfrm>
            <a:off x="68263" y="357188"/>
            <a:ext cx="1012825" cy="6357937"/>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4"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anchor="ctr">
                  <a:normAutofit fontScale="70000" lnSpcReduction="20000"/>
                </a:bodyPr>
                <a:lstStyle/>
                <a:p>
                  <a:pPr fontAlgn="auto">
                    <a:spcBef>
                      <a:spcPts val="0"/>
                    </a:spcBef>
                    <a:spcAft>
                      <a:spcPts val="0"/>
                    </a:spcAft>
                    <a:defRPr/>
                  </a:pPr>
                  <a:endParaRPr lang="en-US" sz="4400" dirty="0">
                    <a:latin typeface="CMs Huree" pitchFamily="2" charset="0"/>
                    <a:ea typeface="+mj-ea"/>
                    <a:cs typeface="+mj-cs"/>
                  </a:endParaRPr>
                </a:p>
                <a:p>
                  <a:pPr fontAlgn="auto">
                    <a:spcBef>
                      <a:spcPts val="0"/>
                    </a:spcBef>
                    <a:spcAft>
                      <a:spcPts val="0"/>
                    </a:spcAft>
                    <a:defRPr/>
                  </a:pPr>
                  <a:r>
                    <a:rPr lang="en-US" sz="4400" dirty="0">
                      <a:latin typeface="CMs Huree" pitchFamily="2" charset="0"/>
                      <a:ea typeface="+mj-ea"/>
                      <a:cs typeface="+mj-cs"/>
                    </a:rPr>
                    <a:t>    </a:t>
                  </a:r>
                  <a:r>
                    <a:rPr lang="en-US" sz="4400" dirty="0" err="1">
                      <a:solidFill>
                        <a:srgbClr val="745800"/>
                      </a:solidFill>
                      <a:latin typeface="CMs Huree" pitchFamily="2" charset="0"/>
                      <a:ea typeface="+mj-ea"/>
                      <a:cs typeface="+mj-cs"/>
                    </a:rPr>
                    <a:t>Kibsoikoil</a:t>
                  </a:r>
                  <a:r>
                    <a:rPr lang="en-US" sz="4400" dirty="0">
                      <a:latin typeface="CMs Huree" pitchFamily="2" charset="0"/>
                      <a:ea typeface="+mj-ea"/>
                      <a:cs typeface="+mj-cs"/>
                    </a:rPr>
                    <a:t> </a:t>
                  </a:r>
                </a:p>
                <a:p>
                  <a:pPr fontAlgn="auto">
                    <a:spcBef>
                      <a:spcPts val="0"/>
                    </a:spcBef>
                    <a:spcAft>
                      <a:spcPts val="0"/>
                    </a:spcAft>
                    <a:defRPr/>
                  </a:pPr>
                  <a:endParaRPr lang="en-US" sz="4400" dirty="0">
                    <a:latin typeface="CMs Ulaanbaatar" pitchFamily="2" charset="0"/>
                    <a:ea typeface="+mj-ea"/>
                    <a:cs typeface="+mj-cs"/>
                  </a:endParaRPr>
                </a:p>
              </p:txBody>
            </p:sp>
          </p:grpSp>
          <p:pic>
            <p:nvPicPr>
              <p:cNvPr id="14" name="Picture 13"/>
              <p:cNvPicPr>
                <a:picLocks noChangeAspect="1" noChangeArrowheads="1"/>
              </p:cNvPicPr>
              <p:nvPr/>
            </p:nvPicPr>
            <p:blipFill>
              <a:blip r:embed="rId5"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308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96" y="5516563"/>
              <a:ext cx="310300" cy="62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rtlCol="0">
            <a:noAutofit/>
          </a:bodyPr>
          <a:lstStyle/>
          <a:p>
            <a:pPr algn="r" eaLnBrk="1" fontAlgn="auto" hangingPunct="1">
              <a:spcAft>
                <a:spcPts val="0"/>
              </a:spcAft>
              <a:defRPr/>
            </a:pP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20" name="Rectangle 19"/>
          <p:cNvSpPr>
            <a:spLocks noChangeArrowheads="1"/>
          </p:cNvSpPr>
          <p:nvPr/>
        </p:nvSpPr>
        <p:spPr bwMode="auto">
          <a:xfrm>
            <a:off x="1143000" y="685800"/>
            <a:ext cx="76200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a:solidFill>
                  <a:schemeClr val="bg1"/>
                </a:solidFill>
                <a:latin typeface="Arial Unicode MS" pitchFamily="34" charset="-128"/>
                <a:ea typeface="Arial Unicode MS" pitchFamily="34" charset="-128"/>
                <a:cs typeface="Arial Unicode MS" pitchFamily="34" charset="-128"/>
              </a:rPr>
              <a:t>Аж үйлдвэр</a:t>
            </a:r>
          </a:p>
        </p:txBody>
      </p:sp>
      <p:sp>
        <p:nvSpPr>
          <p:cNvPr id="3078" name="Content Placeholder 20"/>
          <p:cNvSpPr>
            <a:spLocks noGrp="1"/>
          </p:cNvSpPr>
          <p:nvPr>
            <p:ph sz="half" idx="1"/>
          </p:nvPr>
        </p:nvSpPr>
        <p:spPr>
          <a:xfrm>
            <a:off x="914400" y="1371600"/>
            <a:ext cx="7772400" cy="1676400"/>
          </a:xfrm>
        </p:spPr>
        <p:txBody>
          <a:bodyPr/>
          <a:lstStyle/>
          <a:p>
            <a:pPr algn="just">
              <a:buFont typeface="Arial" charset="0"/>
              <a:buNone/>
            </a:pPr>
            <a:r>
              <a:rPr lang="en-US" smtClean="0">
                <a:latin typeface="Arial" charset="0"/>
                <a:cs typeface="Arial" charset="0"/>
              </a:rPr>
              <a:t>      </a:t>
            </a:r>
            <a:r>
              <a:rPr lang="mn-MN" smtClean="0">
                <a:latin typeface="Arial" charset="0"/>
                <a:cs typeface="Arial" charset="0"/>
              </a:rPr>
              <a:t> </a:t>
            </a:r>
            <a:r>
              <a:rPr lang="en-US" smtClean="0">
                <a:latin typeface="Arial" charset="0"/>
                <a:cs typeface="Arial" charset="0"/>
              </a:rPr>
              <a:t> </a:t>
            </a:r>
            <a:endParaRPr lang="en-US" sz="1600" smtClean="0"/>
          </a:p>
        </p:txBody>
      </p:sp>
      <p:graphicFrame>
        <p:nvGraphicFramePr>
          <p:cNvPr id="3079" name="Chart 16"/>
          <p:cNvGraphicFramePr>
            <a:graphicFrameLocks/>
          </p:cNvGraphicFramePr>
          <p:nvPr/>
        </p:nvGraphicFramePr>
        <p:xfrm>
          <a:off x="1030288" y="1320800"/>
          <a:ext cx="3703637" cy="4873625"/>
        </p:xfrm>
        <a:graphic>
          <a:graphicData uri="http://schemas.openxmlformats.org/presentationml/2006/ole">
            <mc:AlternateContent xmlns:mc="http://schemas.openxmlformats.org/markup-compatibility/2006">
              <mc:Choice xmlns:v="urn:schemas-microsoft-com:vml" Requires="v">
                <p:oleObj spid="_x0000_s36875" r:id="rId7" imgW="3706689" imgH="4871126" progId="Excel.Chart.8">
                  <p:embed/>
                </p:oleObj>
              </mc:Choice>
              <mc:Fallback>
                <p:oleObj r:id="rId7" imgW="3706689" imgH="4871126"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0288" y="1320800"/>
                        <a:ext cx="3703637"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80" name="Chart 18"/>
          <p:cNvGraphicFramePr>
            <a:graphicFrameLocks/>
          </p:cNvGraphicFramePr>
          <p:nvPr/>
        </p:nvGraphicFramePr>
        <p:xfrm>
          <a:off x="4968875" y="1397000"/>
          <a:ext cx="3759200" cy="4530725"/>
        </p:xfrm>
        <a:graphic>
          <a:graphicData uri="http://schemas.openxmlformats.org/presentationml/2006/ole">
            <mc:AlternateContent xmlns:mc="http://schemas.openxmlformats.org/markup-compatibility/2006">
              <mc:Choice xmlns:v="urn:schemas-microsoft-com:vml" Requires="v">
                <p:oleObj spid="_x0000_s36876" r:id="rId9" imgW="3761558" imgH="4535817" progId="Excel.Chart.8">
                  <p:embed/>
                </p:oleObj>
              </mc:Choice>
              <mc:Fallback>
                <p:oleObj r:id="rId9" imgW="3761558" imgH="4535817" progId="Excel.Char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68875" y="1397000"/>
                        <a:ext cx="37592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73634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6"/>
          <p:cNvGrpSpPr>
            <a:grpSpLocks/>
          </p:cNvGrpSpPr>
          <p:nvPr/>
        </p:nvGrpSpPr>
        <p:grpSpPr bwMode="auto">
          <a:xfrm>
            <a:off x="68263" y="357188"/>
            <a:ext cx="1012825" cy="6357937"/>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4"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anchor="ctr">
                  <a:normAutofit fontScale="70000" lnSpcReduction="20000"/>
                </a:bodyPr>
                <a:lstStyle/>
                <a:p>
                  <a:pPr>
                    <a:defRPr/>
                  </a:pPr>
                  <a:endParaRPr lang="en-US" sz="4400" dirty="0">
                    <a:solidFill>
                      <a:prstClr val="black"/>
                    </a:solidFill>
                    <a:latin typeface="CMs Huree" pitchFamily="2" charset="0"/>
                    <a:cs typeface="Arial" charset="0"/>
                  </a:endParaRPr>
                </a:p>
                <a:p>
                  <a:pPr>
                    <a:defRPr/>
                  </a:pPr>
                  <a:r>
                    <a:rPr lang="en-US" sz="4400" dirty="0">
                      <a:solidFill>
                        <a:prstClr val="black"/>
                      </a:solidFill>
                      <a:latin typeface="CMs Huree" pitchFamily="2" charset="0"/>
                      <a:cs typeface="Arial" charset="0"/>
                    </a:rPr>
                    <a:t>    </a:t>
                  </a:r>
                  <a:r>
                    <a:rPr lang="en-US" sz="4400" dirty="0" err="1">
                      <a:solidFill>
                        <a:srgbClr val="745800"/>
                      </a:solidFill>
                      <a:latin typeface="CMs Huree" pitchFamily="2" charset="0"/>
                      <a:cs typeface="Arial" charset="0"/>
                    </a:rPr>
                    <a:t>Kibsoikoil</a:t>
                  </a:r>
                  <a:r>
                    <a:rPr lang="en-US" sz="4400" dirty="0">
                      <a:solidFill>
                        <a:prstClr val="black"/>
                      </a:solidFill>
                      <a:latin typeface="CMs Huree" pitchFamily="2" charset="0"/>
                      <a:cs typeface="Arial" charset="0"/>
                    </a:rPr>
                    <a:t> </a:t>
                  </a:r>
                </a:p>
                <a:p>
                  <a:pPr>
                    <a:defRPr/>
                  </a:pPr>
                  <a:endParaRPr lang="en-US" sz="4400" dirty="0">
                    <a:solidFill>
                      <a:prstClr val="black"/>
                    </a:solidFill>
                    <a:latin typeface="CMs Ulaanbaatar" pitchFamily="2" charset="0"/>
                    <a:cs typeface="Arial" charset="0"/>
                  </a:endParaRPr>
                </a:p>
              </p:txBody>
            </p:sp>
          </p:grpSp>
          <p:pic>
            <p:nvPicPr>
              <p:cNvPr id="14" name="Picture 13"/>
              <p:cNvPicPr>
                <a:picLocks noChangeAspect="1" noChangeArrowheads="1"/>
              </p:cNvPicPr>
              <p:nvPr/>
            </p:nvPicPr>
            <p:blipFill>
              <a:blip r:embed="rId5"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308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96" y="5516563"/>
              <a:ext cx="310300" cy="62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rtlCol="0">
            <a:noAutofit/>
          </a:bodyPr>
          <a:lstStyle/>
          <a:p>
            <a:pPr algn="r" eaLnBrk="1" fontAlgn="auto" hangingPunct="1">
              <a:spcAft>
                <a:spcPts val="0"/>
              </a:spcAft>
              <a:defRPr/>
            </a:pP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20" name="Rectangle 19"/>
          <p:cNvSpPr>
            <a:spLocks noChangeArrowheads="1"/>
          </p:cNvSpPr>
          <p:nvPr/>
        </p:nvSpPr>
        <p:spPr bwMode="auto">
          <a:xfrm>
            <a:off x="1143000" y="685800"/>
            <a:ext cx="7620000" cy="400050"/>
          </a:xfrm>
          <a:prstGeom prst="rect">
            <a:avLst/>
          </a:prstGeom>
          <a:solidFill>
            <a:srgbClr val="996600"/>
          </a:solidFill>
          <a:ln w="9525">
            <a:noFill/>
            <a:miter lim="800000"/>
            <a:headEnd/>
            <a:tailEnd/>
          </a:ln>
        </p:spPr>
        <p:txBody>
          <a:bodyPr>
            <a:spAutoFit/>
          </a:bodyPr>
          <a:lstStyle/>
          <a:p>
            <a:pPr marL="514350" indent="-514350" algn="just" fontAlgn="base">
              <a:spcBef>
                <a:spcPct val="20000"/>
              </a:spcBef>
              <a:spcAft>
                <a:spcPct val="0"/>
              </a:spcAft>
              <a:buClr>
                <a:srgbClr val="F79646">
                  <a:lumMod val="50000"/>
                </a:srgbClr>
              </a:buClr>
              <a:buSzPct val="80000"/>
              <a:defRPr/>
            </a:pPr>
            <a:r>
              <a:rPr lang="mn-MN" sz="2000" b="1" dirty="0">
                <a:solidFill>
                  <a:prstClr val="white"/>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prstClr val="white"/>
                </a:solidFill>
                <a:latin typeface="Arial Unicode MS" pitchFamily="34" charset="-128"/>
                <a:ea typeface="Arial Unicode MS" pitchFamily="34" charset="-128"/>
                <a:cs typeface="Arial Unicode MS" pitchFamily="34" charset="-128"/>
              </a:rPr>
              <a:t> – </a:t>
            </a:r>
            <a:r>
              <a:rPr lang="mn-MN" sz="2000" b="1" dirty="0" smtClean="0">
                <a:solidFill>
                  <a:prstClr val="white"/>
                </a:solidFill>
                <a:latin typeface="Arial Unicode MS" pitchFamily="34" charset="-128"/>
                <a:ea typeface="Arial Unicode MS" pitchFamily="34" charset="-128"/>
                <a:cs typeface="Arial Unicode MS" pitchFamily="34" charset="-128"/>
              </a:rPr>
              <a:t>Банк</a:t>
            </a:r>
            <a:endParaRPr lang="mn-MN" sz="2000" b="1" dirty="0">
              <a:solidFill>
                <a:prstClr val="white"/>
              </a:solidFill>
              <a:latin typeface="Arial Unicode MS" pitchFamily="34" charset="-128"/>
              <a:ea typeface="Arial Unicode MS" pitchFamily="34" charset="-128"/>
              <a:cs typeface="Arial Unicode MS" pitchFamily="34" charset="-128"/>
            </a:endParaRPr>
          </a:p>
        </p:txBody>
      </p:sp>
      <p:sp>
        <p:nvSpPr>
          <p:cNvPr id="3078" name="Content Placeholder 20"/>
          <p:cNvSpPr>
            <a:spLocks noGrp="1"/>
          </p:cNvSpPr>
          <p:nvPr>
            <p:ph sz="half" idx="1"/>
          </p:nvPr>
        </p:nvSpPr>
        <p:spPr>
          <a:xfrm>
            <a:off x="914400" y="1371600"/>
            <a:ext cx="7772400" cy="1447800"/>
          </a:xfrm>
        </p:spPr>
        <p:txBody>
          <a:bodyPr/>
          <a:lstStyle/>
          <a:p>
            <a:pPr marL="0" marR="0" indent="0" algn="just">
              <a:spcBef>
                <a:spcPts val="0"/>
              </a:spcBef>
              <a:spcAft>
                <a:spcPts val="0"/>
              </a:spcAft>
              <a:buNone/>
            </a:pPr>
            <a:r>
              <a:rPr lang="mn-MN" sz="1600" dirty="0" smtClean="0">
                <a:latin typeface="Arial"/>
                <a:ea typeface="Times New Roman"/>
                <a:cs typeface="Times New Roman"/>
              </a:rPr>
              <a:t>        </a:t>
            </a:r>
            <a:r>
              <a:rPr lang="en-US" sz="1600" dirty="0">
                <a:latin typeface="Arial"/>
                <a:ea typeface="Times New Roman"/>
                <a:cs typeface="Times New Roman"/>
              </a:rPr>
              <a:t>201</a:t>
            </a:r>
            <a:r>
              <a:rPr lang="mn-MN" sz="1600" dirty="0">
                <a:latin typeface="Arial"/>
                <a:ea typeface="Times New Roman"/>
                <a:cs typeface="Times New Roman"/>
              </a:rPr>
              <a:t>6 оны эхний 4 сарын байдлаар т</a:t>
            </a:r>
            <a:r>
              <a:rPr lang="en-US" sz="1600" dirty="0">
                <a:latin typeface="Arial"/>
                <a:ea typeface="Times New Roman"/>
                <a:cs typeface="Times New Roman"/>
              </a:rPr>
              <a:t>º</a:t>
            </a:r>
            <a:r>
              <a:rPr lang="en-US" sz="1600" dirty="0" err="1">
                <a:latin typeface="Arial"/>
                <a:ea typeface="Times New Roman"/>
                <a:cs typeface="Times New Roman"/>
              </a:rPr>
              <a:t>ãðºãèéí</a:t>
            </a:r>
            <a:r>
              <a:rPr lang="en-US" sz="1600" dirty="0">
                <a:latin typeface="Arial"/>
                <a:ea typeface="Times New Roman"/>
                <a:cs typeface="Times New Roman"/>
              </a:rPr>
              <a:t> </a:t>
            </a:r>
            <a:r>
              <a:rPr lang="en-US" sz="1600" dirty="0" err="1">
                <a:latin typeface="Arial"/>
                <a:ea typeface="Times New Roman"/>
                <a:cs typeface="Times New Roman"/>
              </a:rPr>
              <a:t>õàäãàëàìæ</a:t>
            </a:r>
            <a:r>
              <a:rPr lang="mn-MN" sz="1600" dirty="0">
                <a:latin typeface="Arial"/>
                <a:ea typeface="Times New Roman"/>
                <a:cs typeface="Times New Roman"/>
              </a:rPr>
              <a:t>ийн үлдэгдэл 67252.6</a:t>
            </a:r>
            <a:r>
              <a:rPr lang="en-US" sz="1600" dirty="0">
                <a:latin typeface="Arial"/>
                <a:ea typeface="Times New Roman"/>
                <a:cs typeface="Times New Roman"/>
              </a:rPr>
              <a:t> </a:t>
            </a:r>
            <a:r>
              <a:rPr lang="en-US" sz="1600" dirty="0" err="1">
                <a:latin typeface="Arial"/>
                <a:ea typeface="Times New Roman"/>
                <a:cs typeface="Times New Roman"/>
              </a:rPr>
              <a:t>ñàÿ</a:t>
            </a:r>
            <a:r>
              <a:rPr lang="en-US" sz="1600" dirty="0">
                <a:latin typeface="Arial"/>
                <a:ea typeface="Times New Roman"/>
                <a:cs typeface="Times New Roman"/>
              </a:rPr>
              <a:t> </a:t>
            </a:r>
            <a:r>
              <a:rPr lang="en-US" sz="1600" dirty="0" err="1">
                <a:latin typeface="Arial"/>
                <a:ea typeface="Times New Roman"/>
                <a:cs typeface="Times New Roman"/>
              </a:rPr>
              <a:t>òºãðºã</a:t>
            </a:r>
            <a:r>
              <a:rPr lang="en-US" sz="1600" dirty="0">
                <a:latin typeface="Arial"/>
                <a:ea typeface="Times New Roman"/>
                <a:cs typeface="Times New Roman"/>
              </a:rPr>
              <a:t> </a:t>
            </a:r>
            <a:r>
              <a:rPr lang="en-US" sz="1600" dirty="0" err="1">
                <a:latin typeface="Arial"/>
                <a:ea typeface="Times New Roman"/>
                <a:cs typeface="Times New Roman"/>
              </a:rPr>
              <a:t>áîëæ</a:t>
            </a:r>
            <a:r>
              <a:rPr lang="en-US" sz="1600" dirty="0">
                <a:latin typeface="Arial"/>
                <a:ea typeface="Times New Roman"/>
                <a:cs typeface="Times New Roman"/>
              </a:rPr>
              <a:t> º</a:t>
            </a:r>
            <a:r>
              <a:rPr lang="en-US" sz="1600" dirty="0" err="1">
                <a:latin typeface="Arial"/>
                <a:ea typeface="Times New Roman"/>
                <a:cs typeface="Times New Roman"/>
              </a:rPr>
              <a:t>ìíºõ</a:t>
            </a:r>
            <a:r>
              <a:rPr lang="en-US" sz="1600" dirty="0">
                <a:latin typeface="Arial"/>
                <a:ea typeface="Times New Roman"/>
                <a:cs typeface="Times New Roman"/>
              </a:rPr>
              <a:t>  </a:t>
            </a:r>
            <a:r>
              <a:rPr lang="en-US" sz="1600" dirty="0" err="1">
                <a:latin typeface="Arial"/>
                <a:ea typeface="Times New Roman"/>
                <a:cs typeface="Times New Roman"/>
              </a:rPr>
              <a:t>îíûõîîñ</a:t>
            </a:r>
            <a:r>
              <a:rPr lang="en-US" sz="1600" dirty="0">
                <a:latin typeface="Arial"/>
                <a:ea typeface="Times New Roman"/>
                <a:cs typeface="Times New Roman"/>
              </a:rPr>
              <a:t> </a:t>
            </a:r>
            <a:r>
              <a:rPr lang="mn-MN" sz="1600" dirty="0">
                <a:latin typeface="Arial"/>
                <a:ea typeface="Times New Roman"/>
                <a:cs typeface="Times New Roman"/>
              </a:rPr>
              <a:t>16.9 </a:t>
            </a:r>
            <a:r>
              <a:rPr lang="en-US" sz="1600" dirty="0" err="1">
                <a:latin typeface="Arial"/>
                <a:ea typeface="Times New Roman"/>
                <a:cs typeface="Times New Roman"/>
              </a:rPr>
              <a:t>õóâü</a:t>
            </a:r>
            <a:r>
              <a:rPr lang="en-US" sz="1600" dirty="0">
                <a:latin typeface="Arial"/>
                <a:ea typeface="Times New Roman"/>
                <a:cs typeface="Times New Roman"/>
              </a:rPr>
              <a:t> </a:t>
            </a:r>
            <a:r>
              <a:rPr lang="en-US" sz="1600" dirty="0" err="1">
                <a:latin typeface="Arial"/>
                <a:ea typeface="Times New Roman"/>
                <a:cs typeface="Times New Roman"/>
              </a:rPr>
              <a:t>áóþó</a:t>
            </a:r>
            <a:r>
              <a:rPr lang="en-US" sz="1600" dirty="0">
                <a:latin typeface="Arial"/>
                <a:ea typeface="Times New Roman"/>
                <a:cs typeface="Times New Roman"/>
              </a:rPr>
              <a:t> </a:t>
            </a:r>
            <a:r>
              <a:rPr lang="mn-MN" sz="1600" dirty="0">
                <a:latin typeface="Arial"/>
                <a:ea typeface="Times New Roman"/>
                <a:cs typeface="Times New Roman"/>
              </a:rPr>
              <a:t>9731.2 </a:t>
            </a:r>
            <a:r>
              <a:rPr lang="en-US" sz="1600" dirty="0" err="1">
                <a:latin typeface="Arial"/>
                <a:ea typeface="Times New Roman"/>
                <a:cs typeface="Times New Roman"/>
              </a:rPr>
              <a:t>ñàÿ</a:t>
            </a:r>
            <a:r>
              <a:rPr lang="en-US" sz="1600" dirty="0">
                <a:latin typeface="Arial"/>
                <a:ea typeface="Times New Roman"/>
                <a:cs typeface="Times New Roman"/>
              </a:rPr>
              <a:t> </a:t>
            </a:r>
            <a:r>
              <a:rPr lang="en-US" sz="1600" dirty="0" err="1">
                <a:latin typeface="Arial"/>
                <a:ea typeface="Times New Roman"/>
                <a:cs typeface="Times New Roman"/>
              </a:rPr>
              <a:t>òºãðºã</a:t>
            </a:r>
            <a:r>
              <a:rPr lang="en-US" sz="1600" dirty="0">
                <a:latin typeface="Arial"/>
                <a:ea typeface="Times New Roman"/>
                <a:cs typeface="Times New Roman"/>
              </a:rPr>
              <a:t>ººð </a:t>
            </a:r>
            <a:r>
              <a:rPr lang="en-US" sz="1600" dirty="0" err="1">
                <a:latin typeface="Arial"/>
                <a:ea typeface="Times New Roman"/>
                <a:cs typeface="Times New Roman"/>
              </a:rPr>
              <a:t>íýìýãäñýí</a:t>
            </a:r>
            <a:r>
              <a:rPr lang="en-US" sz="1600" dirty="0">
                <a:latin typeface="Arial"/>
                <a:ea typeface="Times New Roman"/>
                <a:cs typeface="Times New Roman"/>
              </a:rPr>
              <a:t> </a:t>
            </a:r>
            <a:r>
              <a:rPr lang="en-US" sz="1600" dirty="0" err="1">
                <a:latin typeface="Arial"/>
                <a:ea typeface="Times New Roman"/>
                <a:cs typeface="Times New Roman"/>
              </a:rPr>
              <a:t>áàéíà</a:t>
            </a:r>
            <a:r>
              <a:rPr lang="mn-MN" sz="1600" dirty="0" smtClean="0">
                <a:latin typeface="Arial"/>
                <a:ea typeface="Times New Roman"/>
                <a:cs typeface="Times New Roman"/>
              </a:rPr>
              <a:t>	</a:t>
            </a:r>
            <a:endParaRPr lang="en-US" sz="1600" dirty="0" smtClean="0">
              <a:latin typeface="Arial"/>
              <a:ea typeface="Times New Roman"/>
              <a:cs typeface="Times New Roman"/>
            </a:endParaRPr>
          </a:p>
          <a:p>
            <a:pPr marL="0" marR="0" indent="0" algn="just">
              <a:spcBef>
                <a:spcPts val="0"/>
              </a:spcBef>
              <a:spcAft>
                <a:spcPts val="0"/>
              </a:spcAft>
              <a:buNone/>
            </a:pPr>
            <a:r>
              <a:rPr lang="en-US" sz="1600" dirty="0">
                <a:latin typeface="Arial"/>
                <a:ea typeface="Times New Roman"/>
                <a:cs typeface="Times New Roman"/>
              </a:rPr>
              <a:t>	</a:t>
            </a:r>
            <a:r>
              <a:rPr lang="en-US" sz="1600" dirty="0" err="1">
                <a:latin typeface="Arial"/>
                <a:ea typeface="Times New Roman"/>
                <a:cs typeface="Times New Roman"/>
              </a:rPr>
              <a:t>Íèéò</a:t>
            </a:r>
            <a:r>
              <a:rPr lang="en-US" sz="1600" dirty="0">
                <a:latin typeface="Arial"/>
                <a:ea typeface="Times New Roman"/>
                <a:cs typeface="Times New Roman"/>
              </a:rPr>
              <a:t> </a:t>
            </a:r>
            <a:r>
              <a:rPr lang="en-US" sz="1600" dirty="0" err="1">
                <a:latin typeface="Arial"/>
                <a:ea typeface="Times New Roman"/>
                <a:cs typeface="Times New Roman"/>
              </a:rPr>
              <a:t>çýýëèéí</a:t>
            </a:r>
            <a:r>
              <a:rPr lang="en-US" sz="1600" dirty="0">
                <a:latin typeface="Arial"/>
                <a:ea typeface="Times New Roman"/>
                <a:cs typeface="Times New Roman"/>
              </a:rPr>
              <a:t> º</a:t>
            </a:r>
            <a:r>
              <a:rPr lang="en-US" sz="1600" dirty="0" err="1">
                <a:latin typeface="Arial"/>
                <a:ea typeface="Times New Roman"/>
                <a:cs typeface="Times New Roman"/>
              </a:rPr>
              <a:t>ðèéí</a:t>
            </a:r>
            <a:r>
              <a:rPr lang="en-US" sz="1600" dirty="0">
                <a:latin typeface="Arial"/>
                <a:ea typeface="Times New Roman"/>
                <a:cs typeface="Times New Roman"/>
              </a:rPr>
              <a:t> ¿</a:t>
            </a:r>
            <a:r>
              <a:rPr lang="en-US" sz="1600" dirty="0" err="1">
                <a:latin typeface="Arial"/>
                <a:ea typeface="Times New Roman"/>
                <a:cs typeface="Times New Roman"/>
              </a:rPr>
              <a:t>ëäýãäýëä</a:t>
            </a:r>
            <a:r>
              <a:rPr lang="en-US" sz="1600" dirty="0">
                <a:latin typeface="Arial"/>
                <a:ea typeface="Times New Roman"/>
                <a:cs typeface="Times New Roman"/>
              </a:rPr>
              <a:t> ÷</a:t>
            </a:r>
            <a:r>
              <a:rPr lang="en-US" sz="1600" dirty="0" err="1">
                <a:latin typeface="Arial"/>
                <a:ea typeface="Times New Roman"/>
                <a:cs typeface="Times New Roman"/>
              </a:rPr>
              <a:t>àíàðã¿é</a:t>
            </a:r>
            <a:r>
              <a:rPr lang="en-US" sz="1600" dirty="0">
                <a:latin typeface="Arial"/>
                <a:ea typeface="Times New Roman"/>
                <a:cs typeface="Times New Roman"/>
              </a:rPr>
              <a:t> </a:t>
            </a:r>
            <a:r>
              <a:rPr lang="en-US" sz="1600" dirty="0" err="1">
                <a:latin typeface="Arial"/>
                <a:ea typeface="Times New Roman"/>
                <a:cs typeface="Times New Roman"/>
              </a:rPr>
              <a:t>çýýëèéí</a:t>
            </a:r>
            <a:r>
              <a:rPr lang="en-US" sz="1600" dirty="0">
                <a:latin typeface="Arial"/>
                <a:ea typeface="Times New Roman"/>
                <a:cs typeface="Times New Roman"/>
              </a:rPr>
              <a:t> </a:t>
            </a:r>
            <a:r>
              <a:rPr lang="en-US" sz="1600" dirty="0" err="1">
                <a:latin typeface="Arial"/>
                <a:ea typeface="Times New Roman"/>
                <a:cs typeface="Times New Roman"/>
              </a:rPr>
              <a:t>ýçëýõ</a:t>
            </a:r>
            <a:r>
              <a:rPr lang="en-US" sz="1600" dirty="0">
                <a:latin typeface="Arial"/>
                <a:ea typeface="Times New Roman"/>
                <a:cs typeface="Times New Roman"/>
              </a:rPr>
              <a:t> </a:t>
            </a:r>
            <a:r>
              <a:rPr lang="en-US" sz="1600" dirty="0" err="1">
                <a:latin typeface="Arial"/>
                <a:ea typeface="Times New Roman"/>
                <a:cs typeface="Times New Roman"/>
              </a:rPr>
              <a:t>õóâü</a:t>
            </a:r>
            <a:r>
              <a:rPr lang="en-US" sz="1600" dirty="0">
                <a:latin typeface="Arial"/>
                <a:ea typeface="Times New Roman"/>
                <a:cs typeface="Times New Roman"/>
              </a:rPr>
              <a:t> 20</a:t>
            </a:r>
            <a:r>
              <a:rPr lang="mn-MN" sz="1600" dirty="0">
                <a:latin typeface="Arial"/>
                <a:ea typeface="Times New Roman"/>
                <a:cs typeface="Times New Roman"/>
              </a:rPr>
              <a:t>16</a:t>
            </a:r>
            <a:r>
              <a:rPr lang="en-US" sz="1600" dirty="0">
                <a:latin typeface="Arial"/>
                <a:ea typeface="Times New Roman"/>
                <a:cs typeface="Times New Roman"/>
              </a:rPr>
              <a:t> </a:t>
            </a:r>
            <a:r>
              <a:rPr lang="en-US" sz="1600" dirty="0" err="1">
                <a:latin typeface="Arial"/>
                <a:ea typeface="Times New Roman"/>
                <a:cs typeface="Times New Roman"/>
              </a:rPr>
              <a:t>îíä</a:t>
            </a:r>
            <a:r>
              <a:rPr lang="en-US" sz="1600" dirty="0">
                <a:latin typeface="Arial"/>
                <a:ea typeface="Times New Roman"/>
                <a:cs typeface="Times New Roman"/>
              </a:rPr>
              <a:t> </a:t>
            </a:r>
            <a:r>
              <a:rPr lang="mn-MN" sz="1600" dirty="0">
                <a:latin typeface="Arial"/>
                <a:ea typeface="Times New Roman"/>
                <a:cs typeface="Times New Roman"/>
              </a:rPr>
              <a:t>2.8</a:t>
            </a:r>
            <a:r>
              <a:rPr lang="en-US" sz="1600" dirty="0">
                <a:latin typeface="Arial"/>
                <a:ea typeface="Times New Roman"/>
                <a:cs typeface="Times New Roman"/>
              </a:rPr>
              <a:t> </a:t>
            </a:r>
            <a:r>
              <a:rPr lang="en-US" sz="1600" dirty="0" err="1">
                <a:latin typeface="Arial"/>
                <a:ea typeface="Times New Roman"/>
                <a:cs typeface="Times New Roman"/>
              </a:rPr>
              <a:t>õóâü</a:t>
            </a:r>
            <a:r>
              <a:rPr lang="mn-MN" sz="1600" dirty="0">
                <a:latin typeface="Arial"/>
                <a:ea typeface="Times New Roman"/>
                <a:cs typeface="Times New Roman"/>
              </a:rPr>
              <a:t> болж өмнөх оноос 1.9 пунктаар өссөн байна. </a:t>
            </a:r>
            <a:endParaRPr lang="en-US" sz="1600" dirty="0">
              <a:latin typeface="Arial"/>
              <a:ea typeface="Times New Roman"/>
              <a:cs typeface="Times New Roman"/>
            </a:endParaRPr>
          </a:p>
        </p:txBody>
      </p:sp>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p:cNvGraphicFramePr>
          <p:nvPr>
            <p:extLst>
              <p:ext uri="{D42A27DB-BD31-4B8C-83A1-F6EECF244321}">
                <p14:modId xmlns:p14="http://schemas.microsoft.com/office/powerpoint/2010/main" val="339859974"/>
              </p:ext>
            </p:extLst>
          </p:nvPr>
        </p:nvGraphicFramePr>
        <p:xfrm>
          <a:off x="1981200" y="2895600"/>
          <a:ext cx="6096000" cy="3248025"/>
        </p:xfrm>
        <a:graphic>
          <a:graphicData uri="http://schemas.openxmlformats.org/presentationml/2006/ole">
            <mc:AlternateContent xmlns:mc="http://schemas.openxmlformats.org/markup-compatibility/2006">
              <mc:Choice xmlns:v="urn:schemas-microsoft-com:vml" Requires="v">
                <p:oleObj spid="_x0000_s34839" name="Chart" r:id="rId7" imgW="5468586" imgH="2743438" progId="Excel.Chart.8">
                  <p:embed/>
                </p:oleObj>
              </mc:Choice>
              <mc:Fallback>
                <p:oleObj name="Chart" r:id="rId7" imgW="5468586" imgH="2743438" progId="Excel.Chart.8">
                  <p:embed/>
                  <p:pic>
                    <p:nvPicPr>
                      <p:cNvPr id="0" name="Chart 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2895600"/>
                        <a:ext cx="6096000" cy="3248025"/>
                      </a:xfrm>
                      <a:prstGeom prst="rect">
                        <a:avLst/>
                      </a:prstGeom>
                      <a:noFill/>
                    </p:spPr>
                  </p:pic>
                </p:oleObj>
              </mc:Fallback>
            </mc:AlternateContent>
          </a:graphicData>
        </a:graphic>
      </p:graphicFrame>
    </p:spTree>
    <p:extLst>
      <p:ext uri="{BB962C8B-B14F-4D97-AF65-F5344CB8AC3E}">
        <p14:creationId xmlns:p14="http://schemas.microsoft.com/office/powerpoint/2010/main" val="1405878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67670" y="357166"/>
            <a:ext cx="1013393" cy="6357982"/>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3"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lIns="91440" tIns="45720" rIns="91440" bIns="45720" rtlCol="0" anchor="ctr">
                  <a:normAutofit fontScale="7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CMs Huree" pitchFamily="2"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4400" dirty="0" smtClean="0">
                      <a:latin typeface="CMs Huree" pitchFamily="2" charset="0"/>
                      <a:ea typeface="+mj-ea"/>
                      <a:cs typeface="+mj-cs"/>
                    </a:rPr>
                    <a:t>    </a:t>
                  </a:r>
                  <a:r>
                    <a:rPr kumimoji="0" lang="en-US" sz="4400" b="0" i="0" u="none" strike="noStrike" kern="1200" cap="none" spc="0" normalizeH="0" baseline="0" noProof="0" dirty="0" err="1" smtClean="0">
                      <a:ln>
                        <a:noFill/>
                      </a:ln>
                      <a:solidFill>
                        <a:srgbClr val="745800"/>
                      </a:solidFill>
                      <a:effectLst/>
                      <a:uLnTx/>
                      <a:uFillTx/>
                      <a:latin typeface="CMs Huree" pitchFamily="2" charset="0"/>
                      <a:ea typeface="+mj-ea"/>
                      <a:cs typeface="+mj-cs"/>
                    </a:rPr>
                    <a:t>Kibsoikoil</a:t>
                  </a:r>
                  <a:r>
                    <a:rPr kumimoji="0" lang="en-US" sz="4400" b="0" i="0" u="none" strike="noStrike" kern="1200" cap="none" spc="0" normalizeH="0" noProof="0" dirty="0" smtClean="0">
                      <a:ln>
                        <a:noFill/>
                      </a:ln>
                      <a:solidFill>
                        <a:schemeClr val="tx1"/>
                      </a:solidFill>
                      <a:effectLst/>
                      <a:uLnTx/>
                      <a:uFillTx/>
                      <a:latin typeface="CMs Huree" pitchFamily="2" charset="0"/>
                      <a:ea typeface="+mj-ea"/>
                      <a:cs typeface="+mj-cs"/>
                    </a:rPr>
                    <a:t> </a:t>
                  </a:r>
                  <a:endParaRPr kumimoji="0" lang="en-US" sz="4400" b="0" i="0" u="none" strike="noStrike" kern="1200" cap="none" spc="0" normalizeH="0" baseline="0" noProof="0" dirty="0" smtClean="0">
                    <a:ln>
                      <a:noFill/>
                    </a:ln>
                    <a:solidFill>
                      <a:schemeClr val="tx1"/>
                    </a:solidFill>
                    <a:effectLst/>
                    <a:uLnTx/>
                    <a:uFillTx/>
                    <a:latin typeface="CMs Huree" pitchFamily="2"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Ms Ulaanbaatar" pitchFamily="2" charset="0"/>
                    <a:ea typeface="+mj-ea"/>
                    <a:cs typeface="+mj-cs"/>
                  </a:endParaRPr>
                </a:p>
              </p:txBody>
            </p:sp>
          </p:grpSp>
          <p:pic>
            <p:nvPicPr>
              <p:cNvPr id="14" name="Picture 13"/>
              <p:cNvPicPr>
                <a:picLocks noChangeAspect="1" noChangeArrowheads="1"/>
              </p:cNvPicPr>
              <p:nvPr/>
            </p:nvPicPr>
            <p:blipFill>
              <a:blip r:embed="rId4"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9" name="Picture 6"/>
            <p:cNvPicPr>
              <a:picLocks noChangeAspect="1" noChangeArrowheads="1"/>
            </p:cNvPicPr>
            <p:nvPr/>
          </p:nvPicPr>
          <p:blipFill>
            <a:blip r:embed="rId5" cstate="print"/>
            <a:srcRect/>
            <a:stretch>
              <a:fillRect/>
            </a:stretch>
          </p:blipFill>
          <p:spPr bwMode="auto">
            <a:xfrm>
              <a:off x="428596" y="5516563"/>
              <a:ext cx="310300" cy="627081"/>
            </a:xfrm>
            <a:prstGeom prst="rect">
              <a:avLst/>
            </a:prstGeom>
            <a:noFill/>
            <a:ln w="9525">
              <a:noFill/>
              <a:miter lim="800000"/>
              <a:headEnd/>
              <a:tailEnd/>
            </a:ln>
            <a:effectLst/>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pPr algn="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graphicFrame>
        <p:nvGraphicFramePr>
          <p:cNvPr id="19" name="Chart 18"/>
          <p:cNvGraphicFramePr/>
          <p:nvPr/>
        </p:nvGraphicFramePr>
        <p:xfrm>
          <a:off x="2200274" y="3505200"/>
          <a:ext cx="4886325" cy="3200400"/>
        </p:xfrm>
        <a:graphic>
          <a:graphicData uri="http://schemas.openxmlformats.org/drawingml/2006/chart">
            <c:chart xmlns:c="http://schemas.openxmlformats.org/drawingml/2006/chart" xmlns:r="http://schemas.openxmlformats.org/officeDocument/2006/relationships" r:id="rId6"/>
          </a:graphicData>
        </a:graphic>
      </p:graphicFrame>
      <p:sp>
        <p:nvSpPr>
          <p:cNvPr id="20" name="Rectangle 19"/>
          <p:cNvSpPr>
            <a:spLocks noChangeArrowheads="1"/>
          </p:cNvSpPr>
          <p:nvPr/>
        </p:nvSpPr>
        <p:spPr bwMode="auto">
          <a:xfrm>
            <a:off x="1143000" y="609600"/>
            <a:ext cx="76200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smtClean="0">
                <a:solidFill>
                  <a:schemeClr val="bg1"/>
                </a:solidFill>
                <a:latin typeface="Arial Unicode MS" pitchFamily="34" charset="-128"/>
                <a:ea typeface="Arial Unicode MS" pitchFamily="34" charset="-128"/>
                <a:cs typeface="Arial Unicode MS" pitchFamily="34" charset="-128"/>
              </a:rPr>
              <a:t>Хэрэглээний үнэ</a:t>
            </a:r>
            <a:endParaRPr lang="mn-MN" sz="2000" b="1"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658256829"/>
              </p:ext>
            </p:extLst>
          </p:nvPr>
        </p:nvGraphicFramePr>
        <p:xfrm>
          <a:off x="1081062" y="1676399"/>
          <a:ext cx="7529540" cy="3826510"/>
        </p:xfrm>
        <a:graphic>
          <a:graphicData uri="http://schemas.openxmlformats.org/drawingml/2006/table">
            <a:tbl>
              <a:tblPr/>
              <a:tblGrid>
                <a:gridCol w="752954"/>
                <a:gridCol w="2258862"/>
                <a:gridCol w="752954"/>
                <a:gridCol w="752954"/>
                <a:gridCol w="752954"/>
                <a:gridCol w="752954"/>
                <a:gridCol w="752954"/>
                <a:gridCol w="752954"/>
              </a:tblGrid>
              <a:tr h="185761">
                <a:tc rowSpan="2" gridSpan="5">
                  <a:txBody>
                    <a:bodyPr/>
                    <a:lstStyle/>
                    <a:p>
                      <a:pPr algn="ctr" fontAlgn="ctr"/>
                      <a:r>
                        <a:rPr lang="en-US" sz="1200" b="0" i="0" u="none" strike="noStrike" dirty="0" err="1">
                          <a:solidFill>
                            <a:srgbClr val="000000"/>
                          </a:solidFill>
                          <a:effectLst/>
                          <a:latin typeface="Arial Mon"/>
                        </a:rPr>
                        <a:t>Áàðààíû</a:t>
                      </a:r>
                      <a:r>
                        <a:rPr lang="en-US" sz="1200" b="0" i="0" u="none" strike="noStrike" dirty="0">
                          <a:solidFill>
                            <a:srgbClr val="000000"/>
                          </a:solidFill>
                          <a:effectLst/>
                          <a:latin typeface="Arial Mon"/>
                        </a:rPr>
                        <a:t> </a:t>
                      </a:r>
                      <a:r>
                        <a:rPr lang="en-US" sz="1200" b="0" i="0" u="none" strike="noStrike" dirty="0" err="1">
                          <a:solidFill>
                            <a:srgbClr val="000000"/>
                          </a:solidFill>
                          <a:effectLst/>
                          <a:latin typeface="Arial Mon"/>
                        </a:rPr>
                        <a:t>á¿ëãýýð</a:t>
                      </a:r>
                      <a:endParaRPr lang="en-US" sz="1200" b="0" i="0" u="none" strike="noStrike" dirty="0">
                        <a:solidFill>
                          <a:srgbClr val="000000"/>
                        </a:solidFill>
                        <a:effectLst/>
                        <a:latin typeface="Arial Mon"/>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Mon"/>
                        </a:rPr>
                        <a:t>2016-04</a:t>
                      </a:r>
                      <a:endParaRPr lang="en-US" sz="1200" b="0" i="0" u="none" strike="noStrike" dirty="0">
                        <a:solidFill>
                          <a:srgbClr val="000000"/>
                        </a:solidFill>
                        <a:effectLst/>
                        <a:latin typeface="Arial Mon"/>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smtClean="0">
                          <a:solidFill>
                            <a:srgbClr val="000000"/>
                          </a:solidFill>
                          <a:effectLst/>
                          <a:latin typeface="Arial Mon"/>
                        </a:rPr>
                        <a:t>2016-04</a:t>
                      </a:r>
                      <a:endParaRPr lang="en-US" sz="1200" b="0" i="0" u="none" strike="noStrike" dirty="0">
                        <a:solidFill>
                          <a:srgbClr val="000000"/>
                        </a:solidFill>
                        <a:effectLst/>
                        <a:latin typeface="Arial Mon"/>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smtClean="0">
                          <a:solidFill>
                            <a:srgbClr val="000000"/>
                          </a:solidFill>
                          <a:effectLst/>
                          <a:latin typeface="Arial Mon"/>
                        </a:rPr>
                        <a:t>2016-04</a:t>
                      </a:r>
                      <a:endParaRPr lang="en-US" sz="1200" b="0" i="0" u="none" strike="noStrike" dirty="0">
                        <a:solidFill>
                          <a:srgbClr val="000000"/>
                        </a:solidFill>
                        <a:effectLst/>
                        <a:latin typeface="Arial Mon"/>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195049">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b"/>
                      <a:r>
                        <a:rPr lang="en-US" sz="1200" b="0" i="0" u="none" strike="noStrike" dirty="0" smtClean="0">
                          <a:solidFill>
                            <a:srgbClr val="000000"/>
                          </a:solidFill>
                          <a:effectLst/>
                          <a:latin typeface="Arial Mon"/>
                        </a:rPr>
                        <a:t>2015-04</a:t>
                      </a:r>
                      <a:endParaRPr lang="en-US" sz="1200" b="0" i="0" u="none" strike="noStrike" dirty="0">
                        <a:solidFill>
                          <a:srgbClr val="000000"/>
                        </a:solidFill>
                        <a:effectLst/>
                        <a:latin typeface="Arial Mon"/>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Mon"/>
                        </a:rPr>
                        <a:t>2015-12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Mon"/>
                        </a:rPr>
                        <a:t>2016-03</a:t>
                      </a:r>
                      <a:endParaRPr lang="en-US" sz="1200" b="0" i="0" u="none" strike="noStrike" dirty="0">
                        <a:solidFill>
                          <a:srgbClr val="000000"/>
                        </a:solidFill>
                        <a:effectLst/>
                        <a:latin typeface="Arial Mon"/>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287930">
                <a:tc>
                  <a:txBody>
                    <a:bodyPr/>
                    <a:lstStyle/>
                    <a:p>
                      <a:pPr algn="l" fontAlgn="b"/>
                      <a:endParaRPr lang="en-US" sz="1200" b="0" i="0" u="none" strike="noStrike">
                        <a:solidFill>
                          <a:srgbClr val="000000"/>
                        </a:solidFill>
                        <a:effectLst/>
                        <a:latin typeface="Arial Mon"/>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dirty="0">
                          <a:solidFill>
                            <a:srgbClr val="FF0000"/>
                          </a:solidFill>
                          <a:effectLst/>
                          <a:latin typeface="Arial Mon"/>
                        </a:rPr>
                        <a:t>ÅÐªÍÕÈÉ ÈÍÄÅÊÑ</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Arial Mon"/>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Arial Mon"/>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Arial Mon"/>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dirty="0">
                          <a:solidFill>
                            <a:srgbClr val="FF0000"/>
                          </a:solidFill>
                          <a:effectLst/>
                          <a:latin typeface="Arial Mon"/>
                        </a:rPr>
                        <a:t> </a:t>
                      </a:r>
                      <a:r>
                        <a:rPr lang="en-US" sz="1200" b="1" i="0" u="none" strike="noStrike" dirty="0" smtClean="0">
                          <a:solidFill>
                            <a:srgbClr val="FF0000"/>
                          </a:solidFill>
                          <a:effectLst/>
                          <a:latin typeface="Arial Mon"/>
                        </a:rPr>
                        <a:t>102.5</a:t>
                      </a:r>
                      <a:endParaRPr lang="en-US" sz="1200" b="1" i="0" u="none" strike="noStrike" dirty="0">
                        <a:solidFill>
                          <a:srgbClr val="FF0000"/>
                        </a:solidFill>
                        <a:effectLst/>
                        <a:latin typeface="Arial Mon"/>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dirty="0">
                          <a:solidFill>
                            <a:srgbClr val="FF0000"/>
                          </a:solidFill>
                          <a:effectLst/>
                          <a:latin typeface="Arial Mon"/>
                        </a:rPr>
                        <a:t> </a:t>
                      </a:r>
                      <a:r>
                        <a:rPr lang="en-US" sz="1200" b="1" i="0" u="none" strike="noStrike" dirty="0" smtClean="0">
                          <a:solidFill>
                            <a:srgbClr val="FF0000"/>
                          </a:solidFill>
                          <a:effectLst/>
                          <a:latin typeface="Arial Mon"/>
                        </a:rPr>
                        <a:t>102.2</a:t>
                      </a:r>
                      <a:endParaRPr lang="en-US" sz="1200" b="1" i="0" u="none" strike="noStrike" dirty="0">
                        <a:solidFill>
                          <a:srgbClr val="FF0000"/>
                        </a:solidFill>
                        <a:effectLst/>
                        <a:latin typeface="Arial Mon"/>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dirty="0">
                          <a:solidFill>
                            <a:srgbClr val="FF0000"/>
                          </a:solidFill>
                          <a:effectLst/>
                          <a:latin typeface="Arial Mon"/>
                        </a:rPr>
                        <a:t> </a:t>
                      </a:r>
                      <a:r>
                        <a:rPr lang="en-US" sz="1200" b="1" i="0" u="none" strike="noStrike" dirty="0" smtClean="0">
                          <a:solidFill>
                            <a:srgbClr val="FF0000"/>
                          </a:solidFill>
                          <a:effectLst/>
                          <a:latin typeface="Arial Mon"/>
                        </a:rPr>
                        <a:t>101.6</a:t>
                      </a:r>
                      <a:endParaRPr lang="en-US" sz="1200" b="1" i="0" u="none" strike="noStrike" dirty="0">
                        <a:solidFill>
                          <a:srgbClr val="FF0000"/>
                        </a:solidFill>
                        <a:effectLst/>
                        <a:latin typeface="Arial Mon"/>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185761">
                <a:tc gridSpan="5">
                  <a:txBody>
                    <a:bodyPr/>
                    <a:lstStyle/>
                    <a:p>
                      <a:pPr algn="l" fontAlgn="b"/>
                      <a:r>
                        <a:rPr lang="en-US" sz="1200" b="1" i="0" u="none" strike="noStrike" dirty="0">
                          <a:solidFill>
                            <a:srgbClr val="000000"/>
                          </a:solidFill>
                          <a:effectLst/>
                          <a:latin typeface="Arial Mon"/>
                        </a:rPr>
                        <a:t>01.   ÕYÍÑÍÈÉ ÁÀÐÀÀ, ÑÎÃÒÓÓÐÓÓËÀÕ ÁÓÑ ÓÍÄÀÀ</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a:t>
                      </a:r>
                      <a:r>
                        <a:rPr lang="en-US" sz="1200" b="1" i="0" u="none" strike="noStrike" dirty="0" smtClean="0">
                          <a:solidFill>
                            <a:srgbClr val="000000"/>
                          </a:solidFill>
                          <a:effectLst/>
                          <a:latin typeface="Arial Mon"/>
                        </a:rPr>
                        <a:t>102.4</a:t>
                      </a:r>
                      <a:endParaRPr lang="en-US" sz="1200" b="1" i="0" u="none" strike="noStrike" dirty="0">
                        <a:solidFill>
                          <a:srgbClr val="000000"/>
                        </a:solidFill>
                        <a:effectLst/>
                        <a:latin typeface="Arial Mon"/>
                      </a:endParaRP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a:t>
                      </a:r>
                      <a:r>
                        <a:rPr lang="en-US" sz="1200" b="1" i="0" u="none" strike="noStrike" dirty="0" smtClean="0">
                          <a:solidFill>
                            <a:srgbClr val="000000"/>
                          </a:solidFill>
                          <a:effectLst/>
                          <a:latin typeface="Arial Mon"/>
                        </a:rPr>
                        <a:t>104.9</a:t>
                      </a:r>
                      <a:endParaRPr lang="en-US" sz="1200" b="1" i="0" u="none" strike="noStrike" dirty="0">
                        <a:solidFill>
                          <a:srgbClr val="000000"/>
                        </a:solidFill>
                        <a:effectLst/>
                        <a:latin typeface="Arial Mon"/>
                      </a:endParaRP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a:t>
                      </a:r>
                      <a:r>
                        <a:rPr lang="en-US" sz="1200" b="1" i="0" u="none" strike="noStrike" dirty="0" smtClean="0">
                          <a:solidFill>
                            <a:srgbClr val="000000"/>
                          </a:solidFill>
                          <a:effectLst/>
                          <a:latin typeface="Arial Mon"/>
                        </a:rPr>
                        <a:t>103.4</a:t>
                      </a:r>
                      <a:endParaRPr lang="en-US" sz="1200" b="1" i="0" u="none" strike="noStrike" dirty="0">
                        <a:solidFill>
                          <a:srgbClr val="000000"/>
                        </a:solidFill>
                        <a:effectLst/>
                        <a:latin typeface="Arial Mon"/>
                      </a:endParaRPr>
                    </a:p>
                  </a:txBody>
                  <a:tcPr marL="9525" marR="9525" marT="9525" marB="0" anchor="b">
                    <a:lnL>
                      <a:noFill/>
                    </a:lnL>
                    <a:lnR>
                      <a:noFill/>
                    </a:lnR>
                    <a:lnT>
                      <a:noFill/>
                    </a:lnT>
                    <a:lnB>
                      <a:noFill/>
                    </a:lnB>
                  </a:tcPr>
                </a:tc>
              </a:tr>
              <a:tr h="315794">
                <a:tc gridSpan="5">
                  <a:txBody>
                    <a:bodyPr/>
                    <a:lstStyle/>
                    <a:p>
                      <a:pPr algn="l" fontAlgn="b"/>
                      <a:r>
                        <a:rPr lang="en-US" sz="1200" b="1" i="0" u="none" strike="noStrike" dirty="0">
                          <a:solidFill>
                            <a:srgbClr val="000000"/>
                          </a:solidFill>
                          <a:effectLst/>
                          <a:latin typeface="Arial Mon"/>
                        </a:rPr>
                        <a:t>02.   ÑÎÃÒÓÓÐÓÓËÀÕ ÓÍÄÀÀ, ÒÀÌÕÈ, ÌÀÍÑÓÓÐÓÓËÀÕ ÁÎÄÈÑ</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a:t>
                      </a:r>
                      <a:r>
                        <a:rPr lang="en-US" sz="1200" b="1" i="0" u="none" strike="noStrike" dirty="0" smtClean="0">
                          <a:solidFill>
                            <a:srgbClr val="000000"/>
                          </a:solidFill>
                          <a:effectLst/>
                          <a:latin typeface="Arial Mon"/>
                        </a:rPr>
                        <a:t>107.3</a:t>
                      </a:r>
                      <a:endParaRPr lang="en-US" sz="1200" b="1" i="0" u="none" strike="noStrike" dirty="0">
                        <a:solidFill>
                          <a:srgbClr val="000000"/>
                        </a:solidFill>
                        <a:effectLst/>
                        <a:latin typeface="Arial Mon"/>
                      </a:endParaRP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a:t>
                      </a:r>
                      <a:r>
                        <a:rPr lang="en-US" sz="1200" b="1" i="0" u="none" strike="noStrike" dirty="0" smtClean="0">
                          <a:solidFill>
                            <a:srgbClr val="000000"/>
                          </a:solidFill>
                          <a:effectLst/>
                          <a:latin typeface="Arial Mon"/>
                        </a:rPr>
                        <a:t>101.9</a:t>
                      </a:r>
                      <a:endParaRPr lang="en-US" sz="1200" b="1" i="0" u="none" strike="noStrike" dirty="0">
                        <a:solidFill>
                          <a:srgbClr val="000000"/>
                        </a:solidFill>
                        <a:effectLst/>
                        <a:latin typeface="Arial Mon"/>
                      </a:endParaRP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a:t>
                      </a:r>
                      <a:r>
                        <a:rPr lang="en-US" sz="1200" b="1" i="0" u="none" strike="noStrike" dirty="0" smtClean="0">
                          <a:solidFill>
                            <a:srgbClr val="000000"/>
                          </a:solidFill>
                          <a:effectLst/>
                          <a:latin typeface="Arial Mon"/>
                        </a:rPr>
                        <a:t>101.5</a:t>
                      </a:r>
                      <a:endParaRPr lang="en-US" sz="1200" b="1" i="0" u="none" strike="noStrike" dirty="0">
                        <a:solidFill>
                          <a:srgbClr val="000000"/>
                        </a:solidFill>
                        <a:effectLst/>
                        <a:latin typeface="Arial Mon"/>
                      </a:endParaRPr>
                    </a:p>
                  </a:txBody>
                  <a:tcPr marL="9525" marR="9525" marT="9525" marB="0" anchor="b">
                    <a:lnL>
                      <a:noFill/>
                    </a:lnL>
                    <a:lnR>
                      <a:noFill/>
                    </a:lnR>
                    <a:lnT>
                      <a:noFill/>
                    </a:lnT>
                    <a:lnB>
                      <a:noFill/>
                    </a:lnB>
                  </a:tcPr>
                </a:tc>
              </a:tr>
              <a:tr h="287930">
                <a:tc gridSpan="4">
                  <a:txBody>
                    <a:bodyPr/>
                    <a:lstStyle/>
                    <a:p>
                      <a:pPr algn="l" fontAlgn="b"/>
                      <a:r>
                        <a:rPr lang="en-US" sz="1200" b="1" i="0" u="none" strike="noStrike">
                          <a:solidFill>
                            <a:srgbClr val="000000"/>
                          </a:solidFill>
                          <a:effectLst/>
                          <a:latin typeface="Arial Mon"/>
                        </a:rPr>
                        <a:t>03.    ÕÓÂÖÀÑ, ÁªÑ ÁÀÐÀÀ, ÃÓÒÀË</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a:noFill/>
                    </a:lnB>
                  </a:tcPr>
                </a:tc>
                <a:tc>
                  <a:txBody>
                    <a:bodyPr/>
                    <a:lstStyle/>
                    <a:p>
                      <a:pPr algn="l" fontAlgn="b"/>
                      <a:endParaRPr lang="en-US" sz="1200" b="0" i="0" u="none" strike="noStrike" dirty="0">
                        <a:solidFill>
                          <a:srgbClr val="000000"/>
                        </a:solidFill>
                        <a:effectLst/>
                        <a:latin typeface="Arial Mon"/>
                      </a:endParaRP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a:t>
                      </a:r>
                      <a:r>
                        <a:rPr lang="en-US" sz="1200" b="1" i="0" u="none" strike="noStrike" dirty="0" smtClean="0">
                          <a:solidFill>
                            <a:srgbClr val="000000"/>
                          </a:solidFill>
                          <a:effectLst/>
                          <a:latin typeface="Arial Mon"/>
                        </a:rPr>
                        <a:t>104.5</a:t>
                      </a:r>
                      <a:endParaRPr lang="en-US" sz="1200" b="1" i="0" u="none" strike="noStrike" dirty="0">
                        <a:solidFill>
                          <a:srgbClr val="000000"/>
                        </a:solidFill>
                        <a:effectLst/>
                        <a:latin typeface="Arial Mon"/>
                      </a:endParaRP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a:t>
                      </a:r>
                      <a:r>
                        <a:rPr lang="en-US" sz="1200" b="1" i="0" u="none" strike="noStrike" dirty="0" smtClean="0">
                          <a:solidFill>
                            <a:srgbClr val="000000"/>
                          </a:solidFill>
                          <a:effectLst/>
                          <a:latin typeface="Arial Mon"/>
                        </a:rPr>
                        <a:t>101.9</a:t>
                      </a:r>
                      <a:endParaRPr lang="en-US" sz="1200" b="1" i="0" u="none" strike="noStrike" dirty="0">
                        <a:solidFill>
                          <a:srgbClr val="000000"/>
                        </a:solidFill>
                        <a:effectLst/>
                        <a:latin typeface="Arial Mon"/>
                      </a:endParaRP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a:t>
                      </a:r>
                      <a:r>
                        <a:rPr lang="en-US" sz="1200" b="1" i="0" u="none" strike="noStrike" dirty="0" smtClean="0">
                          <a:solidFill>
                            <a:srgbClr val="000000"/>
                          </a:solidFill>
                          <a:effectLst/>
                          <a:latin typeface="Arial Mon"/>
                        </a:rPr>
                        <a:t>100.6</a:t>
                      </a:r>
                      <a:endParaRPr lang="en-US" sz="1200" b="1" i="0" u="none" strike="noStrike" dirty="0">
                        <a:solidFill>
                          <a:srgbClr val="000000"/>
                        </a:solidFill>
                        <a:effectLst/>
                        <a:latin typeface="Arial Mon"/>
                      </a:endParaRPr>
                    </a:p>
                  </a:txBody>
                  <a:tcPr marL="9525" marR="9525" marT="9525" marB="0" anchor="b">
                    <a:lnL>
                      <a:noFill/>
                    </a:lnL>
                    <a:lnR>
                      <a:noFill/>
                    </a:lnR>
                    <a:lnT>
                      <a:noFill/>
                    </a:lnT>
                    <a:lnB>
                      <a:noFill/>
                    </a:lnB>
                  </a:tcPr>
                </a:tc>
              </a:tr>
              <a:tr h="315794">
                <a:tc gridSpan="5">
                  <a:txBody>
                    <a:bodyPr/>
                    <a:lstStyle/>
                    <a:p>
                      <a:pPr algn="l" fontAlgn="b"/>
                      <a:r>
                        <a:rPr lang="en-US" sz="1200" b="1" i="0" u="none" strike="noStrike" dirty="0">
                          <a:solidFill>
                            <a:srgbClr val="000000"/>
                          </a:solidFill>
                          <a:effectLst/>
                          <a:latin typeface="Arial Mon"/>
                        </a:rPr>
                        <a:t>04.    ÎÐÎÍ ÑÓÓÖ, ÓÑ, ÖÀÕÈËÃÀÀÍ, ÕÈÉÍ ÁÎËÎÍ ÁÓÑÀÄ ÒYËØ</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a:t>
                      </a:r>
                      <a:r>
                        <a:rPr lang="en-US" sz="1200" b="1" i="0" u="none" strike="noStrike" dirty="0" smtClean="0">
                          <a:solidFill>
                            <a:srgbClr val="000000"/>
                          </a:solidFill>
                          <a:effectLst/>
                          <a:latin typeface="Arial Mon"/>
                        </a:rPr>
                        <a:t>102.9</a:t>
                      </a:r>
                      <a:endParaRPr lang="en-US" sz="1200" b="1" i="0" u="none" strike="noStrike" dirty="0">
                        <a:solidFill>
                          <a:srgbClr val="000000"/>
                        </a:solidFill>
                        <a:effectLst/>
                        <a:latin typeface="Arial Mon"/>
                      </a:endParaRP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a:t>
                      </a:r>
                      <a:r>
                        <a:rPr lang="en-US" sz="1200" b="1" i="0" u="none" strike="noStrike" dirty="0" smtClean="0">
                          <a:solidFill>
                            <a:srgbClr val="000000"/>
                          </a:solidFill>
                          <a:effectLst/>
                          <a:latin typeface="Arial Mon"/>
                        </a:rPr>
                        <a:t>104.2</a:t>
                      </a:r>
                      <a:endParaRPr lang="en-US" sz="1200" b="1" i="0" u="none" strike="noStrike" dirty="0">
                        <a:solidFill>
                          <a:srgbClr val="000000"/>
                        </a:solidFill>
                        <a:effectLst/>
                        <a:latin typeface="Arial Mon"/>
                      </a:endParaRP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a:t>
                      </a:r>
                      <a:r>
                        <a:rPr lang="en-US" sz="1200" b="1" i="0" u="none" strike="noStrike" dirty="0" smtClean="0">
                          <a:solidFill>
                            <a:srgbClr val="000000"/>
                          </a:solidFill>
                          <a:effectLst/>
                          <a:latin typeface="Arial Mon"/>
                        </a:rPr>
                        <a:t>104.1</a:t>
                      </a:r>
                      <a:endParaRPr lang="en-US" sz="1200" b="1" i="0" u="none" strike="noStrike" dirty="0">
                        <a:solidFill>
                          <a:srgbClr val="000000"/>
                        </a:solidFill>
                        <a:effectLst/>
                        <a:latin typeface="Arial Mon"/>
                      </a:endParaRPr>
                    </a:p>
                  </a:txBody>
                  <a:tcPr marL="9525" marR="9525" marT="9525" marB="0" anchor="b">
                    <a:lnL>
                      <a:noFill/>
                    </a:lnL>
                    <a:lnR>
                      <a:noFill/>
                    </a:lnR>
                    <a:lnT>
                      <a:noFill/>
                    </a:lnT>
                    <a:lnB>
                      <a:noFill/>
                    </a:lnB>
                  </a:tcPr>
                </a:tc>
              </a:tr>
              <a:tr h="185761">
                <a:tc gridSpan="5">
                  <a:txBody>
                    <a:bodyPr/>
                    <a:lstStyle/>
                    <a:p>
                      <a:pPr algn="l" fontAlgn="b"/>
                      <a:r>
                        <a:rPr lang="en-US" sz="1200" b="1" i="0" u="none" strike="noStrike" dirty="0">
                          <a:solidFill>
                            <a:srgbClr val="000000"/>
                          </a:solidFill>
                          <a:effectLst/>
                          <a:latin typeface="Arial Mon"/>
                        </a:rPr>
                        <a:t>05.    ÃÝÐ ÀÕÓÉÍ ÒÀÂÈËÃÀ, ÃÝÐ ÀÕÓÉÍ ÁÀÐÀÀ</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a:t>
                      </a:r>
                      <a:r>
                        <a:rPr lang="en-US" sz="1200" b="1" i="0" u="none" strike="noStrike" dirty="0" smtClean="0">
                          <a:solidFill>
                            <a:srgbClr val="000000"/>
                          </a:solidFill>
                          <a:effectLst/>
                          <a:latin typeface="Arial Mon"/>
                        </a:rPr>
                        <a:t>104.7</a:t>
                      </a:r>
                      <a:endParaRPr lang="en-US" sz="1200" b="1" i="0" u="none" strike="noStrike" dirty="0">
                        <a:solidFill>
                          <a:srgbClr val="000000"/>
                        </a:solidFill>
                        <a:effectLst/>
                        <a:latin typeface="Arial Mon"/>
                      </a:endParaRP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a:t>
                      </a:r>
                      <a:r>
                        <a:rPr lang="en-US" sz="1200" b="1" i="0" u="none" strike="noStrike" dirty="0" smtClean="0">
                          <a:solidFill>
                            <a:srgbClr val="000000"/>
                          </a:solidFill>
                          <a:effectLst/>
                          <a:latin typeface="Arial Mon"/>
                        </a:rPr>
                        <a:t>102.9</a:t>
                      </a:r>
                      <a:endParaRPr lang="en-US" sz="1200" b="1" i="0" u="none" strike="noStrike" dirty="0">
                        <a:solidFill>
                          <a:srgbClr val="000000"/>
                        </a:solidFill>
                        <a:effectLst/>
                        <a:latin typeface="Arial Mon"/>
                      </a:endParaRP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a:t>
                      </a:r>
                      <a:r>
                        <a:rPr lang="en-US" sz="1200" b="1" i="0" u="none" strike="noStrike" dirty="0" smtClean="0">
                          <a:solidFill>
                            <a:srgbClr val="000000"/>
                          </a:solidFill>
                          <a:effectLst/>
                          <a:latin typeface="Arial Mon"/>
                        </a:rPr>
                        <a:t>101.7</a:t>
                      </a:r>
                      <a:endParaRPr lang="en-US" sz="1200" b="1" i="0" u="none" strike="noStrike" dirty="0">
                        <a:solidFill>
                          <a:srgbClr val="000000"/>
                        </a:solidFill>
                        <a:effectLst/>
                        <a:latin typeface="Arial Mon"/>
                      </a:endParaRPr>
                    </a:p>
                  </a:txBody>
                  <a:tcPr marL="9525" marR="9525" marT="9525" marB="0" anchor="b">
                    <a:lnL>
                      <a:noFill/>
                    </a:lnL>
                    <a:lnR>
                      <a:noFill/>
                    </a:lnR>
                    <a:lnT>
                      <a:noFill/>
                    </a:lnT>
                    <a:lnB>
                      <a:noFill/>
                    </a:lnB>
                  </a:tcPr>
                </a:tc>
              </a:tr>
              <a:tr h="185761">
                <a:tc gridSpan="5">
                  <a:txBody>
                    <a:bodyPr/>
                    <a:lstStyle/>
                    <a:p>
                      <a:pPr algn="l" fontAlgn="b"/>
                      <a:r>
                        <a:rPr lang="en-US" sz="1200" b="1" i="0" u="none" strike="noStrike">
                          <a:solidFill>
                            <a:srgbClr val="000000"/>
                          </a:solidFill>
                          <a:effectLst/>
                          <a:latin typeface="Arial Mon"/>
                        </a:rPr>
                        <a:t>06.    ÝÌ, ÒÀÐÈÀ, ÝÌÍÝËÃÈÉÍ YÉË×ÈËÃÝÝ</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a:t>
                      </a:r>
                      <a:r>
                        <a:rPr lang="en-US" sz="1200" b="1" i="0" u="none" strike="noStrike" dirty="0" smtClean="0">
                          <a:solidFill>
                            <a:srgbClr val="000000"/>
                          </a:solidFill>
                          <a:effectLst/>
                          <a:latin typeface="Arial Mon"/>
                        </a:rPr>
                        <a:t>100.8</a:t>
                      </a:r>
                      <a:endParaRPr lang="en-US" sz="1200" b="1" i="0" u="none" strike="noStrike" dirty="0">
                        <a:solidFill>
                          <a:srgbClr val="000000"/>
                        </a:solidFill>
                        <a:effectLst/>
                        <a:latin typeface="Arial Mon"/>
                      </a:endParaRP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102.1</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a:t>
                      </a:r>
                      <a:r>
                        <a:rPr lang="en-US" sz="1200" b="1" i="0" u="none" strike="noStrike" dirty="0" smtClean="0">
                          <a:solidFill>
                            <a:srgbClr val="000000"/>
                          </a:solidFill>
                          <a:effectLst/>
                          <a:latin typeface="Arial Mon"/>
                        </a:rPr>
                        <a:t>100.0</a:t>
                      </a:r>
                      <a:endParaRPr lang="en-US" sz="1200" b="1" i="0" u="none" strike="noStrike" dirty="0">
                        <a:solidFill>
                          <a:srgbClr val="000000"/>
                        </a:solidFill>
                        <a:effectLst/>
                        <a:latin typeface="Arial Mon"/>
                      </a:endParaRPr>
                    </a:p>
                  </a:txBody>
                  <a:tcPr marL="9525" marR="9525" marT="9525" marB="0" anchor="b">
                    <a:lnL>
                      <a:noFill/>
                    </a:lnL>
                    <a:lnR>
                      <a:noFill/>
                    </a:lnR>
                    <a:lnT>
                      <a:noFill/>
                    </a:lnT>
                    <a:lnB>
                      <a:noFill/>
                    </a:lnB>
                  </a:tcPr>
                </a:tc>
              </a:tr>
              <a:tr h="287930">
                <a:tc gridSpan="2">
                  <a:txBody>
                    <a:bodyPr/>
                    <a:lstStyle/>
                    <a:p>
                      <a:pPr algn="l" fontAlgn="b"/>
                      <a:r>
                        <a:rPr lang="en-US" sz="1200" b="1" i="0" u="none" strike="noStrike">
                          <a:solidFill>
                            <a:srgbClr val="000000"/>
                          </a:solidFill>
                          <a:effectLst/>
                          <a:latin typeface="Arial Mon"/>
                        </a:rPr>
                        <a:t>07.    ÒÝÝÂÝÐ</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t"/>
                      <a:endParaRPr lang="en-US" sz="1200" b="0" i="0" u="none" strike="noStrike">
                        <a:solidFill>
                          <a:srgbClr val="000000"/>
                        </a:solidFill>
                        <a:effectLst/>
                        <a:latin typeface="Arial Mon"/>
                      </a:endParaRPr>
                    </a:p>
                  </a:txBody>
                  <a:tcPr marL="9525" marR="9525" marT="9525" marB="0">
                    <a:lnL>
                      <a:noFill/>
                    </a:lnL>
                    <a:lnR>
                      <a:noFill/>
                    </a:lnR>
                    <a:lnT>
                      <a:noFill/>
                    </a:lnT>
                    <a:lnB>
                      <a:noFill/>
                    </a:lnB>
                  </a:tcPr>
                </a:tc>
                <a:tc>
                  <a:txBody>
                    <a:bodyPr/>
                    <a:lstStyle/>
                    <a:p>
                      <a:pPr algn="ctr" fontAlgn="b"/>
                      <a:endParaRPr lang="en-US" sz="1200" b="0" i="1" u="none" strike="noStrike">
                        <a:solidFill>
                          <a:srgbClr val="000000"/>
                        </a:solidFill>
                        <a:effectLst/>
                        <a:latin typeface="Arial Mon"/>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Mon"/>
                      </a:endParaRP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94.8</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96.9</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100.0</a:t>
                      </a:r>
                    </a:p>
                  </a:txBody>
                  <a:tcPr marL="9525" marR="9525" marT="9525" marB="0" anchor="b">
                    <a:lnL>
                      <a:noFill/>
                    </a:lnL>
                    <a:lnR>
                      <a:noFill/>
                    </a:lnR>
                    <a:lnT>
                      <a:noFill/>
                    </a:lnT>
                    <a:lnB>
                      <a:noFill/>
                    </a:lnB>
                  </a:tcPr>
                </a:tc>
              </a:tr>
              <a:tr h="185761">
                <a:tc gridSpan="5">
                  <a:txBody>
                    <a:bodyPr/>
                    <a:lstStyle/>
                    <a:p>
                      <a:pPr algn="l" fontAlgn="b"/>
                      <a:r>
                        <a:rPr lang="en-US" sz="1200" b="1" i="0" u="none" strike="noStrike">
                          <a:solidFill>
                            <a:srgbClr val="000000"/>
                          </a:solidFill>
                          <a:effectLst/>
                          <a:latin typeface="Arial Mon"/>
                        </a:rPr>
                        <a:t>08.    ÕÎËÁÎÎÍÛ ÕÝÐÝÃÑÝË, ØÓÓÄÀÍÃÈÉÍ YÉË×ÈËÃÝÝ</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a:t>
                      </a:r>
                      <a:r>
                        <a:rPr lang="en-US" sz="1200" b="1" i="0" u="none" strike="noStrike" dirty="0" smtClean="0">
                          <a:solidFill>
                            <a:srgbClr val="000000"/>
                          </a:solidFill>
                          <a:effectLst/>
                          <a:latin typeface="Arial Mon"/>
                        </a:rPr>
                        <a:t>100.1</a:t>
                      </a:r>
                      <a:endParaRPr lang="en-US" sz="1200" b="1" i="0" u="none" strike="noStrike" dirty="0">
                        <a:solidFill>
                          <a:srgbClr val="000000"/>
                        </a:solidFill>
                        <a:effectLst/>
                        <a:latin typeface="Arial Mon"/>
                      </a:endParaRP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100.0</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100.0</a:t>
                      </a:r>
                    </a:p>
                  </a:txBody>
                  <a:tcPr marL="9525" marR="9525" marT="9525" marB="0" anchor="b">
                    <a:lnL>
                      <a:noFill/>
                    </a:lnL>
                    <a:lnR>
                      <a:noFill/>
                    </a:lnR>
                    <a:lnT>
                      <a:noFill/>
                    </a:lnT>
                    <a:lnB>
                      <a:noFill/>
                    </a:lnB>
                  </a:tcPr>
                </a:tc>
              </a:tr>
              <a:tr h="315794">
                <a:tc gridSpan="5">
                  <a:txBody>
                    <a:bodyPr/>
                    <a:lstStyle/>
                    <a:p>
                      <a:pPr algn="l" fontAlgn="b"/>
                      <a:r>
                        <a:rPr lang="en-US" sz="1200" b="1" i="0" u="none" strike="noStrike">
                          <a:solidFill>
                            <a:srgbClr val="000000"/>
                          </a:solidFill>
                          <a:effectLst/>
                          <a:latin typeface="Arial Mon"/>
                        </a:rPr>
                        <a:t>09.    ÀÌÐÀËÒ, ×ªËªªÒ ÖÀÃ, ÑÎ¨ËÛÍ ÁÀÐÀÀ, YÉË×ÈËÃÝÝ</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a:t>
                      </a:r>
                      <a:r>
                        <a:rPr lang="en-US" sz="1200" b="1" i="0" u="none" strike="noStrike" dirty="0" smtClean="0">
                          <a:solidFill>
                            <a:srgbClr val="000000"/>
                          </a:solidFill>
                          <a:effectLst/>
                          <a:latin typeface="Arial Mon"/>
                        </a:rPr>
                        <a:t>108.2</a:t>
                      </a:r>
                      <a:endParaRPr lang="en-US" sz="1200" b="1" i="0" u="none" strike="noStrike" dirty="0">
                        <a:solidFill>
                          <a:srgbClr val="000000"/>
                        </a:solidFill>
                        <a:effectLst/>
                        <a:latin typeface="Arial Mon"/>
                      </a:endParaRP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99.3</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100.0</a:t>
                      </a:r>
                    </a:p>
                  </a:txBody>
                  <a:tcPr marL="9525" marR="9525" marT="9525" marB="0" anchor="b">
                    <a:lnL>
                      <a:noFill/>
                    </a:lnL>
                    <a:lnR>
                      <a:noFill/>
                    </a:lnR>
                    <a:lnT>
                      <a:noFill/>
                    </a:lnT>
                    <a:lnB>
                      <a:noFill/>
                    </a:lnB>
                  </a:tcPr>
                </a:tc>
              </a:tr>
              <a:tr h="287930">
                <a:tc gridSpan="4">
                  <a:txBody>
                    <a:bodyPr/>
                    <a:lstStyle/>
                    <a:p>
                      <a:pPr algn="l" fontAlgn="b"/>
                      <a:r>
                        <a:rPr lang="en-US" sz="1200" b="1" i="0" u="none" strike="noStrike">
                          <a:solidFill>
                            <a:srgbClr val="000000"/>
                          </a:solidFill>
                          <a:effectLst/>
                          <a:latin typeface="Arial Mon"/>
                        </a:rPr>
                        <a:t>10.    ÁÎËÎÂÑÐÎËÛÍ YÉË×ÈËÃÝÝ</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a:noFill/>
                    </a:lnB>
                  </a:tcPr>
                </a:tc>
                <a:tc>
                  <a:txBody>
                    <a:bodyPr/>
                    <a:lstStyle/>
                    <a:p>
                      <a:pPr algn="l" fontAlgn="b"/>
                      <a:endParaRPr lang="en-US" sz="1200" b="0" i="0" u="none" strike="noStrike">
                        <a:solidFill>
                          <a:srgbClr val="000000"/>
                        </a:solidFill>
                        <a:effectLst/>
                        <a:latin typeface="Arial Mon"/>
                      </a:endParaRP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104.3</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100.0</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100.0</a:t>
                      </a:r>
                    </a:p>
                  </a:txBody>
                  <a:tcPr marL="9525" marR="9525" marT="9525" marB="0" anchor="b">
                    <a:lnL>
                      <a:noFill/>
                    </a:lnL>
                    <a:lnR>
                      <a:noFill/>
                    </a:lnR>
                    <a:lnT>
                      <a:noFill/>
                    </a:lnT>
                    <a:lnB>
                      <a:noFill/>
                    </a:lnB>
                  </a:tcPr>
                </a:tc>
              </a:tr>
              <a:tr h="315794">
                <a:tc gridSpan="5">
                  <a:txBody>
                    <a:bodyPr/>
                    <a:lstStyle/>
                    <a:p>
                      <a:pPr algn="l" fontAlgn="b"/>
                      <a:r>
                        <a:rPr lang="en-US" sz="1200" b="1" i="0" u="none" strike="noStrike">
                          <a:solidFill>
                            <a:srgbClr val="000000"/>
                          </a:solidFill>
                          <a:effectLst/>
                          <a:latin typeface="Arial Mon"/>
                        </a:rPr>
                        <a:t>11.    ÇÎ×ÈÄ ÁÓÓÄÀË, ÍÈÉÒÈÉÍ ÕÎÎË, ÄÎÒÓÓÐ ÁÀÉÐÍÛ YÉË×ÈËÃÝÝ</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101.1</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100.8</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100.0</a:t>
                      </a:r>
                    </a:p>
                  </a:txBody>
                  <a:tcPr marL="9525" marR="9525" marT="9525" marB="0" anchor="b">
                    <a:lnL>
                      <a:noFill/>
                    </a:lnL>
                    <a:lnR>
                      <a:noFill/>
                    </a:lnR>
                    <a:lnT>
                      <a:noFill/>
                    </a:lnT>
                    <a:lnB>
                      <a:noFill/>
                    </a:lnB>
                  </a:tcPr>
                </a:tc>
              </a:tr>
              <a:tr h="195049">
                <a:tc gridSpan="4">
                  <a:txBody>
                    <a:bodyPr/>
                    <a:lstStyle/>
                    <a:p>
                      <a:pPr algn="l" fontAlgn="b"/>
                      <a:r>
                        <a:rPr lang="en-US" sz="1200" b="1" i="0" u="none" strike="noStrike">
                          <a:solidFill>
                            <a:srgbClr val="000000"/>
                          </a:solidFill>
                          <a:effectLst/>
                          <a:latin typeface="Arial Mon"/>
                        </a:rPr>
                        <a:t>12.    ÁÓÑÀÄ ÁÀÐÀÀ, YÉË×ÈËÃÝÝ</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Arial Mon"/>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Arial Mon"/>
                        </a:rPr>
                        <a:t> </a:t>
                      </a:r>
                      <a:r>
                        <a:rPr lang="en-US" sz="1200" b="1" i="0" u="none" strike="noStrike" dirty="0" smtClean="0">
                          <a:solidFill>
                            <a:srgbClr val="000000"/>
                          </a:solidFill>
                          <a:effectLst/>
                          <a:latin typeface="Arial Mon"/>
                        </a:rPr>
                        <a:t>100.3</a:t>
                      </a:r>
                      <a:endParaRPr lang="en-US" sz="1200" b="1" i="0" u="none" strike="noStrike" dirty="0">
                        <a:solidFill>
                          <a:srgbClr val="000000"/>
                        </a:solidFill>
                        <a:effectLst/>
                        <a:latin typeface="Arial Mon"/>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Arial Mon"/>
                        </a:rPr>
                        <a:t> 99.0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Arial Mon"/>
                        </a:rPr>
                        <a:t> </a:t>
                      </a:r>
                      <a:r>
                        <a:rPr lang="en-US" sz="1200" b="1" i="0" u="none" strike="noStrike" dirty="0" smtClean="0">
                          <a:solidFill>
                            <a:srgbClr val="000000"/>
                          </a:solidFill>
                          <a:effectLst/>
                          <a:latin typeface="Arial Mon"/>
                        </a:rPr>
                        <a:t>100.0</a:t>
                      </a:r>
                      <a:endParaRPr lang="en-US" sz="1200" b="1" i="0" u="none" strike="noStrike" dirty="0">
                        <a:solidFill>
                          <a:srgbClr val="000000"/>
                        </a:solidFill>
                        <a:effectLst/>
                        <a:latin typeface="Arial Mon"/>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43404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67670" y="357166"/>
            <a:ext cx="1013393" cy="6357982"/>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4"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lIns="91440" tIns="45720" rIns="91440" bIns="45720" rtlCol="0" anchor="ctr">
                  <a:normAutofit fontScale="7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CMs Huree" pitchFamily="2"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4400" dirty="0" smtClean="0">
                      <a:latin typeface="CMs Huree" pitchFamily="2" charset="0"/>
                      <a:ea typeface="+mj-ea"/>
                      <a:cs typeface="+mj-cs"/>
                    </a:rPr>
                    <a:t>    </a:t>
                  </a:r>
                  <a:r>
                    <a:rPr kumimoji="0" lang="en-US" sz="4400" b="0" i="0" u="none" strike="noStrike" kern="1200" cap="none" spc="0" normalizeH="0" baseline="0" noProof="0" dirty="0" err="1" smtClean="0">
                      <a:ln>
                        <a:noFill/>
                      </a:ln>
                      <a:solidFill>
                        <a:srgbClr val="745800"/>
                      </a:solidFill>
                      <a:effectLst/>
                      <a:uLnTx/>
                      <a:uFillTx/>
                      <a:latin typeface="CMs Huree" pitchFamily="2" charset="0"/>
                      <a:ea typeface="+mj-ea"/>
                      <a:cs typeface="+mj-cs"/>
                    </a:rPr>
                    <a:t>Kibsoikoil</a:t>
                  </a:r>
                  <a:r>
                    <a:rPr kumimoji="0" lang="en-US" sz="4400" b="0" i="0" u="none" strike="noStrike" kern="1200" cap="none" spc="0" normalizeH="0" noProof="0" dirty="0" smtClean="0">
                      <a:ln>
                        <a:noFill/>
                      </a:ln>
                      <a:solidFill>
                        <a:schemeClr val="tx1"/>
                      </a:solidFill>
                      <a:effectLst/>
                      <a:uLnTx/>
                      <a:uFillTx/>
                      <a:latin typeface="CMs Huree" pitchFamily="2" charset="0"/>
                      <a:ea typeface="+mj-ea"/>
                      <a:cs typeface="+mj-cs"/>
                    </a:rPr>
                    <a:t> </a:t>
                  </a:r>
                  <a:endParaRPr kumimoji="0" lang="en-US" sz="4400" b="0" i="0" u="none" strike="noStrike" kern="1200" cap="none" spc="0" normalizeH="0" baseline="0" noProof="0" dirty="0" smtClean="0">
                    <a:ln>
                      <a:noFill/>
                    </a:ln>
                    <a:solidFill>
                      <a:schemeClr val="tx1"/>
                    </a:solidFill>
                    <a:effectLst/>
                    <a:uLnTx/>
                    <a:uFillTx/>
                    <a:latin typeface="CMs Huree" pitchFamily="2"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Ms Ulaanbaatar" pitchFamily="2" charset="0"/>
                    <a:ea typeface="+mj-ea"/>
                    <a:cs typeface="+mj-cs"/>
                  </a:endParaRPr>
                </a:p>
              </p:txBody>
            </p:sp>
          </p:grpSp>
          <p:pic>
            <p:nvPicPr>
              <p:cNvPr id="14" name="Picture 13"/>
              <p:cNvPicPr>
                <a:picLocks noChangeAspect="1" noChangeArrowheads="1"/>
              </p:cNvPicPr>
              <p:nvPr/>
            </p:nvPicPr>
            <p:blipFill>
              <a:blip r:embed="rId5"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9" name="Picture 6"/>
            <p:cNvPicPr>
              <a:picLocks noChangeAspect="1" noChangeArrowheads="1"/>
            </p:cNvPicPr>
            <p:nvPr/>
          </p:nvPicPr>
          <p:blipFill>
            <a:blip r:embed="rId6" cstate="print"/>
            <a:srcRect/>
            <a:stretch>
              <a:fillRect/>
            </a:stretch>
          </p:blipFill>
          <p:spPr bwMode="auto">
            <a:xfrm>
              <a:off x="428596" y="5516563"/>
              <a:ext cx="310300" cy="627081"/>
            </a:xfrm>
            <a:prstGeom prst="rect">
              <a:avLst/>
            </a:prstGeom>
            <a:noFill/>
            <a:ln w="9525">
              <a:noFill/>
              <a:miter lim="800000"/>
              <a:headEnd/>
              <a:tailEnd/>
            </a:ln>
            <a:effectLst/>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pPr algn="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2049" name="Rectangle 1"/>
          <p:cNvSpPr>
            <a:spLocks noChangeArrowheads="1"/>
          </p:cNvSpPr>
          <p:nvPr/>
        </p:nvSpPr>
        <p:spPr bwMode="auto">
          <a:xfrm>
            <a:off x="1752600" y="1046440"/>
            <a:ext cx="6629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mn-MN" sz="1600" dirty="0">
                <a:latin typeface="Arial"/>
                <a:ea typeface="Times New Roman"/>
                <a:cs typeface="Times New Roman"/>
              </a:rPr>
              <a:t>Нийгмийн даатгалын шимтгэлийн орлого 2016 оны эхний </a:t>
            </a:r>
            <a:r>
              <a:rPr lang="en-US" sz="1600" dirty="0">
                <a:latin typeface="Arial"/>
                <a:ea typeface="Times New Roman"/>
                <a:cs typeface="Times New Roman"/>
              </a:rPr>
              <a:t>4</a:t>
            </a:r>
            <a:r>
              <a:rPr lang="mn-MN" sz="1600" dirty="0">
                <a:latin typeface="Arial"/>
                <a:ea typeface="Times New Roman"/>
                <a:cs typeface="Times New Roman"/>
              </a:rPr>
              <a:t> дугаар сарын  байдлаар </a:t>
            </a:r>
            <a:r>
              <a:rPr lang="en-US" sz="1600" dirty="0">
                <a:latin typeface="Arial"/>
                <a:ea typeface="Times New Roman"/>
                <a:cs typeface="Times New Roman"/>
              </a:rPr>
              <a:t>6736.6 </a:t>
            </a:r>
            <a:r>
              <a:rPr lang="mn-MN" sz="1600" dirty="0">
                <a:latin typeface="Arial"/>
                <a:ea typeface="Times New Roman"/>
                <a:cs typeface="Times New Roman"/>
              </a:rPr>
              <a:t> сая төгрөг болж өнгөрсөн оны мөн үетэй харьцуулахад </a:t>
            </a:r>
            <a:r>
              <a:rPr lang="en-US" sz="1600" dirty="0">
                <a:latin typeface="Arial"/>
                <a:ea typeface="Times New Roman"/>
                <a:cs typeface="Times New Roman"/>
              </a:rPr>
              <a:t>1200.7</a:t>
            </a:r>
            <a:r>
              <a:rPr lang="mn-MN" sz="1600" dirty="0">
                <a:latin typeface="Arial"/>
                <a:ea typeface="Times New Roman"/>
                <a:cs typeface="Times New Roman"/>
              </a:rPr>
              <a:t> сая төгрөг буюу </a:t>
            </a:r>
            <a:r>
              <a:rPr lang="en-US" sz="1600" dirty="0">
                <a:latin typeface="Arial"/>
                <a:ea typeface="Times New Roman"/>
                <a:cs typeface="Times New Roman"/>
              </a:rPr>
              <a:t>21.6</a:t>
            </a:r>
            <a:r>
              <a:rPr lang="mn-MN" sz="1600" dirty="0">
                <a:latin typeface="Arial"/>
                <a:ea typeface="Times New Roman"/>
                <a:cs typeface="Times New Roman"/>
              </a:rPr>
              <a:t> хувиар өссөн байна. </a:t>
            </a:r>
            <a:endParaRPr lang="en-US" sz="1600" dirty="0">
              <a:latin typeface="Arial Mon"/>
              <a:ea typeface="Times New Roman"/>
              <a:cs typeface="Times New Roman"/>
            </a:endParaRPr>
          </a:p>
          <a:p>
            <a:pPr indent="457200" algn="just"/>
            <a:r>
              <a:rPr lang="mn-MN" sz="1600" dirty="0">
                <a:latin typeface="Arial"/>
                <a:ea typeface="Times New Roman"/>
                <a:cs typeface="Times New Roman"/>
              </a:rPr>
              <a:t> </a:t>
            </a:r>
            <a:endParaRPr lang="en-US" sz="1600" dirty="0">
              <a:effectLst/>
              <a:latin typeface="Arial Mon"/>
              <a:ea typeface="Times New Roman"/>
              <a:cs typeface="Times New Roman"/>
            </a:endParaRPr>
          </a:p>
        </p:txBody>
      </p:sp>
      <p:sp>
        <p:nvSpPr>
          <p:cNvPr id="17" name="Rectangle 16"/>
          <p:cNvSpPr>
            <a:spLocks noChangeArrowheads="1"/>
          </p:cNvSpPr>
          <p:nvPr/>
        </p:nvSpPr>
        <p:spPr bwMode="auto">
          <a:xfrm>
            <a:off x="1143000" y="609600"/>
            <a:ext cx="76200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smtClean="0">
                <a:solidFill>
                  <a:schemeClr val="bg1"/>
                </a:solidFill>
                <a:latin typeface="Arial Unicode MS" pitchFamily="34" charset="-128"/>
                <a:ea typeface="Arial Unicode MS" pitchFamily="34" charset="-128"/>
                <a:cs typeface="Arial Unicode MS" pitchFamily="34" charset="-128"/>
              </a:rPr>
              <a:t>НИЙГМИЙН СТАТИСТИК ҮЗҮҮЛЭЛТ</a:t>
            </a:r>
            <a:r>
              <a:rPr lang="en-US" sz="2000" b="1" dirty="0" smtClean="0">
                <a:solidFill>
                  <a:schemeClr val="bg1"/>
                </a:solidFill>
                <a:latin typeface="Arial Unicode MS" pitchFamily="34" charset="-128"/>
                <a:ea typeface="Arial Unicode MS" pitchFamily="34" charset="-128"/>
                <a:cs typeface="Arial Unicode MS" pitchFamily="34" charset="-128"/>
              </a:rPr>
              <a:t> </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smtClean="0">
                <a:solidFill>
                  <a:schemeClr val="bg1"/>
                </a:solidFill>
                <a:latin typeface="Arial Unicode MS" pitchFamily="34" charset="-128"/>
                <a:ea typeface="Arial Unicode MS" pitchFamily="34" charset="-128"/>
                <a:cs typeface="Arial Unicode MS" pitchFamily="34" charset="-128"/>
              </a:rPr>
              <a:t>Нийгмийн даатгал</a:t>
            </a:r>
            <a:endParaRPr lang="mn-MN" sz="2000" b="1" dirty="0">
              <a:solidFill>
                <a:schemeClr val="bg1"/>
              </a:solidFill>
              <a:latin typeface="Arial Unicode MS" pitchFamily="34" charset="-128"/>
              <a:ea typeface="Arial Unicode MS" pitchFamily="34" charset="-128"/>
              <a:cs typeface="Arial Unicode MS" pitchFamily="34" charset="-128"/>
            </a:endParaRP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p:cNvGraphicFramePr>
          <p:nvPr>
            <p:extLst>
              <p:ext uri="{D42A27DB-BD31-4B8C-83A1-F6EECF244321}">
                <p14:modId xmlns:p14="http://schemas.microsoft.com/office/powerpoint/2010/main" val="1780788095"/>
              </p:ext>
            </p:extLst>
          </p:nvPr>
        </p:nvGraphicFramePr>
        <p:xfrm>
          <a:off x="2286000" y="2382705"/>
          <a:ext cx="5943600" cy="3103695"/>
        </p:xfrm>
        <a:graphic>
          <a:graphicData uri="http://schemas.openxmlformats.org/presentationml/2006/ole">
            <mc:AlternateContent xmlns:mc="http://schemas.openxmlformats.org/markup-compatibility/2006">
              <mc:Choice xmlns:v="urn:schemas-microsoft-com:vml" Requires="v">
                <p:oleObj spid="_x0000_s4127" name="Chart" r:id="rId7" imgW="4257615" imgH="2371546" progId="Excel.Chart.8">
                  <p:embed/>
                </p:oleObj>
              </mc:Choice>
              <mc:Fallback>
                <p:oleObj name="Chart" r:id="rId7" imgW="4257615" imgH="2371546" progId="Excel.Chart.8">
                  <p:embed/>
                  <p:pic>
                    <p:nvPicPr>
                      <p:cNvPr id="0" name="Object 2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2382705"/>
                        <a:ext cx="5943600" cy="3103695"/>
                      </a:xfrm>
                      <a:prstGeom prst="rect">
                        <a:avLst/>
                      </a:prstGeom>
                      <a:noFill/>
                    </p:spPr>
                  </p:pic>
                </p:oleObj>
              </mc:Fallback>
            </mc:AlternateContent>
          </a:graphicData>
        </a:graphic>
      </p:graphicFrame>
    </p:spTree>
    <p:extLst>
      <p:ext uri="{BB962C8B-B14F-4D97-AF65-F5344CB8AC3E}">
        <p14:creationId xmlns:p14="http://schemas.microsoft.com/office/powerpoint/2010/main" val="3045638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8263" y="357188"/>
            <a:ext cx="1012825" cy="6357937"/>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3"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anchor="ctr">
                  <a:normAutofit fontScale="70000" lnSpcReduction="20000"/>
                </a:bodyPr>
                <a:lstStyle/>
                <a:p>
                  <a:pPr>
                    <a:defRPr/>
                  </a:pPr>
                  <a:endParaRPr lang="en-US" sz="4400" dirty="0">
                    <a:solidFill>
                      <a:prstClr val="black"/>
                    </a:solidFill>
                    <a:latin typeface="CMs Huree" pitchFamily="2" charset="0"/>
                  </a:endParaRPr>
                </a:p>
                <a:p>
                  <a:pPr>
                    <a:defRPr/>
                  </a:pPr>
                  <a:r>
                    <a:rPr lang="en-US" sz="4400" dirty="0">
                      <a:solidFill>
                        <a:prstClr val="black"/>
                      </a:solidFill>
                      <a:latin typeface="CMs Huree" pitchFamily="2" charset="0"/>
                    </a:rPr>
                    <a:t>    </a:t>
                  </a:r>
                  <a:r>
                    <a:rPr lang="en-US" sz="4400" dirty="0" err="1">
                      <a:solidFill>
                        <a:srgbClr val="745800"/>
                      </a:solidFill>
                      <a:latin typeface="CMs Huree" pitchFamily="2" charset="0"/>
                    </a:rPr>
                    <a:t>Kibsoikoil</a:t>
                  </a:r>
                  <a:r>
                    <a:rPr lang="en-US" sz="4400" dirty="0">
                      <a:solidFill>
                        <a:prstClr val="black"/>
                      </a:solidFill>
                      <a:latin typeface="CMs Huree" pitchFamily="2" charset="0"/>
                    </a:rPr>
                    <a:t> </a:t>
                  </a:r>
                </a:p>
                <a:p>
                  <a:pPr>
                    <a:defRPr/>
                  </a:pPr>
                  <a:endParaRPr lang="en-US" sz="4400" dirty="0">
                    <a:solidFill>
                      <a:prstClr val="black"/>
                    </a:solidFill>
                    <a:latin typeface="CMs Ulaanbaatar" pitchFamily="2" charset="0"/>
                  </a:endParaRPr>
                </a:p>
              </p:txBody>
            </p:sp>
          </p:grpSp>
          <p:pic>
            <p:nvPicPr>
              <p:cNvPr id="14" name="Picture 13"/>
              <p:cNvPicPr>
                <a:picLocks noChangeAspect="1" noChangeArrowheads="1"/>
              </p:cNvPicPr>
              <p:nvPr/>
            </p:nvPicPr>
            <p:blipFill>
              <a:blip r:embed="rId4"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6152" name="Picture 6"/>
            <p:cNvPicPr>
              <a:picLocks noChangeAspect="1" noChangeArrowheads="1"/>
            </p:cNvPicPr>
            <p:nvPr/>
          </p:nvPicPr>
          <p:blipFill>
            <a:blip r:embed="rId5"/>
            <a:srcRect/>
            <a:stretch>
              <a:fillRect/>
            </a:stretch>
          </p:blipFill>
          <p:spPr bwMode="auto">
            <a:xfrm>
              <a:off x="428596" y="5516563"/>
              <a:ext cx="310300" cy="627081"/>
            </a:xfrm>
            <a:prstGeom prst="rect">
              <a:avLst/>
            </a:prstGeom>
            <a:noFill/>
            <a:ln w="9525">
              <a:noFill/>
              <a:miter lim="800000"/>
              <a:headEnd/>
              <a:tailEnd/>
            </a:ln>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rtlCol="0">
            <a:noAutofit/>
          </a:bodyPr>
          <a:lstStyle/>
          <a:p>
            <a:pPr algn="r" eaLnBrk="1" fontAlgn="auto" hangingPunct="1">
              <a:spcAft>
                <a:spcPts val="0"/>
              </a:spcAft>
              <a:defRPr/>
            </a:pP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6149" name="Rectangle 1"/>
          <p:cNvSpPr>
            <a:spLocks noChangeArrowheads="1"/>
          </p:cNvSpPr>
          <p:nvPr/>
        </p:nvSpPr>
        <p:spPr bwMode="auto">
          <a:xfrm>
            <a:off x="1371600" y="1447801"/>
            <a:ext cx="7010400" cy="1815882"/>
          </a:xfrm>
          <a:prstGeom prst="rect">
            <a:avLst/>
          </a:prstGeom>
          <a:noFill/>
          <a:ln w="9525">
            <a:noFill/>
            <a:miter lim="800000"/>
            <a:headEnd/>
            <a:tailEnd/>
          </a:ln>
        </p:spPr>
        <p:txBody>
          <a:bodyPr wrap="square" anchor="ctr">
            <a:spAutoFit/>
          </a:bodyPr>
          <a:lstStyle/>
          <a:p>
            <a:r>
              <a:rPr lang="mn-MN" sz="1400" b="1" dirty="0">
                <a:solidFill>
                  <a:srgbClr val="558ED5"/>
                </a:solidFill>
                <a:ea typeface="Calibri" pitchFamily="34" charset="0"/>
                <a:cs typeface="Times New Roman" pitchFamily="18" charset="0"/>
              </a:rPr>
              <a:t>Оны эхний хээлтэгч – </a:t>
            </a:r>
            <a:r>
              <a:rPr lang="mn-MN" sz="1400" b="1" dirty="0" smtClean="0">
                <a:solidFill>
                  <a:srgbClr val="558ED5"/>
                </a:solidFill>
                <a:ea typeface="Calibri" pitchFamily="34" charset="0"/>
                <a:cs typeface="Times New Roman" pitchFamily="18" charset="0"/>
              </a:rPr>
              <a:t>1941663                               </a:t>
            </a:r>
            <a:endParaRPr lang="en-US" sz="1400" b="1" dirty="0">
              <a:solidFill>
                <a:srgbClr val="558ED5"/>
              </a:solidFill>
              <a:ea typeface="Calibri" pitchFamily="34" charset="0"/>
              <a:cs typeface="Times New Roman" pitchFamily="18" charset="0"/>
            </a:endParaRPr>
          </a:p>
          <a:p>
            <a:endParaRPr lang="en-US" sz="1400" b="1" dirty="0">
              <a:solidFill>
                <a:srgbClr val="558ED5"/>
              </a:solidFill>
              <a:ea typeface="Calibri" pitchFamily="34" charset="0"/>
              <a:cs typeface="Times New Roman" pitchFamily="18" charset="0"/>
            </a:endParaRPr>
          </a:p>
          <a:p>
            <a:pPr eaLnBrk="0" hangingPunct="0"/>
            <a:r>
              <a:rPr lang="mn-MN" sz="1400" b="1" dirty="0">
                <a:solidFill>
                  <a:srgbClr val="558ED5"/>
                </a:solidFill>
                <a:ea typeface="Calibri" pitchFamily="34" charset="0"/>
                <a:cs typeface="Times New Roman" pitchFamily="18" charset="0"/>
              </a:rPr>
              <a:t>Төллөсөн эх  - </a:t>
            </a:r>
            <a:r>
              <a:rPr lang="en-US" sz="1400" b="1" dirty="0" smtClean="0">
                <a:solidFill>
                  <a:srgbClr val="558ED5"/>
                </a:solidFill>
                <a:ea typeface="Calibri" pitchFamily="34" charset="0"/>
                <a:cs typeface="Times New Roman" pitchFamily="18" charset="0"/>
              </a:rPr>
              <a:t>1171537                                              </a:t>
            </a:r>
            <a:r>
              <a:rPr lang="mn-MN" sz="1400" b="1" dirty="0" smtClean="0">
                <a:solidFill>
                  <a:srgbClr val="1F497D">
                    <a:lumMod val="60000"/>
                    <a:lumOff val="40000"/>
                  </a:srgbClr>
                </a:solidFill>
                <a:ea typeface="Calibri" pitchFamily="34" charset="0"/>
                <a:cs typeface="Times New Roman" pitchFamily="18" charset="0"/>
              </a:rPr>
              <a:t>Төллөсөн эхийн хувь  - </a:t>
            </a:r>
            <a:r>
              <a:rPr lang="en-US" sz="1400" b="1" dirty="0" smtClean="0">
                <a:solidFill>
                  <a:srgbClr val="1F497D">
                    <a:lumMod val="60000"/>
                    <a:lumOff val="40000"/>
                  </a:srgbClr>
                </a:solidFill>
                <a:ea typeface="Calibri" pitchFamily="34" charset="0"/>
                <a:cs typeface="Times New Roman" pitchFamily="18" charset="0"/>
              </a:rPr>
              <a:t>60.3</a:t>
            </a:r>
            <a:r>
              <a:rPr lang="mn-MN" sz="1400" b="1" dirty="0" smtClean="0">
                <a:solidFill>
                  <a:srgbClr val="1F497D">
                    <a:lumMod val="60000"/>
                    <a:lumOff val="40000"/>
                  </a:srgbClr>
                </a:solidFill>
                <a:ea typeface="Calibri" pitchFamily="34" charset="0"/>
                <a:cs typeface="Times New Roman" pitchFamily="18" charset="0"/>
              </a:rPr>
              <a:t>%</a:t>
            </a:r>
            <a:endParaRPr lang="en-US" sz="1400" b="1" dirty="0">
              <a:solidFill>
                <a:srgbClr val="1F497D">
                  <a:lumMod val="60000"/>
                  <a:lumOff val="40000"/>
                </a:srgbClr>
              </a:solidFill>
              <a:ea typeface="Calibri" pitchFamily="34" charset="0"/>
              <a:cs typeface="Times New Roman" pitchFamily="18" charset="0"/>
            </a:endParaRPr>
          </a:p>
          <a:p>
            <a:pPr eaLnBrk="0" hangingPunct="0"/>
            <a:endParaRPr lang="en-US" sz="1400" b="1" dirty="0">
              <a:solidFill>
                <a:srgbClr val="558ED5"/>
              </a:solidFill>
            </a:endParaRPr>
          </a:p>
          <a:p>
            <a:pPr eaLnBrk="0" hangingPunct="0"/>
            <a:r>
              <a:rPr lang="mn-MN" sz="1400" b="1" dirty="0" smtClean="0">
                <a:solidFill>
                  <a:srgbClr val="FF0000"/>
                </a:solidFill>
                <a:cs typeface="Calibri" pitchFamily="34" charset="0"/>
              </a:rPr>
              <a:t>Гарсан төл – </a:t>
            </a:r>
            <a:r>
              <a:rPr lang="en-US" sz="1400" b="1" dirty="0" smtClean="0">
                <a:solidFill>
                  <a:srgbClr val="FF0000"/>
                </a:solidFill>
                <a:cs typeface="Calibri" pitchFamily="34" charset="0"/>
              </a:rPr>
              <a:t>1171643</a:t>
            </a:r>
            <a:r>
              <a:rPr lang="mn-MN" sz="1400" b="1" dirty="0" smtClean="0">
                <a:solidFill>
                  <a:srgbClr val="FF0000"/>
                </a:solidFill>
                <a:cs typeface="Calibri" pitchFamily="34" charset="0"/>
              </a:rPr>
              <a:t>                                                 </a:t>
            </a:r>
            <a:r>
              <a:rPr lang="mn-MN" sz="1400" b="1" dirty="0" smtClean="0">
                <a:solidFill>
                  <a:srgbClr val="558ED5"/>
                </a:solidFill>
                <a:cs typeface="Calibri" pitchFamily="34" charset="0"/>
              </a:rPr>
              <a:t>Бойжиж буй төл - </a:t>
            </a:r>
            <a:r>
              <a:rPr lang="en-US" sz="1400" b="1" dirty="0" smtClean="0">
                <a:solidFill>
                  <a:srgbClr val="558ED5"/>
                </a:solidFill>
                <a:cs typeface="Calibri" pitchFamily="34" charset="0"/>
              </a:rPr>
              <a:t>1163572</a:t>
            </a:r>
            <a:endParaRPr lang="mn-MN" sz="1400" b="1" dirty="0" smtClean="0">
              <a:solidFill>
                <a:srgbClr val="558ED5"/>
              </a:solidFill>
            </a:endParaRPr>
          </a:p>
          <a:p>
            <a:pPr eaLnBrk="0" hangingPunct="0"/>
            <a:endParaRPr lang="mn-MN" sz="1400" b="1" dirty="0" smtClean="0">
              <a:solidFill>
                <a:srgbClr val="558ED5"/>
              </a:solidFill>
              <a:cs typeface="Calibri" pitchFamily="34" charset="0"/>
            </a:endParaRPr>
          </a:p>
          <a:p>
            <a:pPr eaLnBrk="0" hangingPunct="0"/>
            <a:r>
              <a:rPr lang="mn-MN" sz="1400" b="1" dirty="0" smtClean="0">
                <a:solidFill>
                  <a:srgbClr val="558ED5"/>
                </a:solidFill>
                <a:cs typeface="Calibri" pitchFamily="34" charset="0"/>
              </a:rPr>
              <a:t>Хорогдсон </a:t>
            </a:r>
            <a:r>
              <a:rPr lang="mn-MN" sz="1400" b="1" dirty="0">
                <a:solidFill>
                  <a:srgbClr val="558ED5"/>
                </a:solidFill>
                <a:cs typeface="Calibri" pitchFamily="34" charset="0"/>
              </a:rPr>
              <a:t>төл – </a:t>
            </a:r>
            <a:r>
              <a:rPr lang="en-US" sz="1400" b="1" dirty="0" smtClean="0">
                <a:solidFill>
                  <a:srgbClr val="558ED5"/>
                </a:solidFill>
                <a:cs typeface="Calibri" pitchFamily="34" charset="0"/>
              </a:rPr>
              <a:t>8071</a:t>
            </a:r>
            <a:r>
              <a:rPr lang="mn-MN" sz="1400" b="1" dirty="0" smtClean="0">
                <a:solidFill>
                  <a:srgbClr val="558ED5"/>
                </a:solidFill>
                <a:cs typeface="Calibri" pitchFamily="34" charset="0"/>
              </a:rPr>
              <a:t> </a:t>
            </a:r>
            <a:r>
              <a:rPr lang="en-US" sz="1400" b="1" dirty="0" smtClean="0">
                <a:solidFill>
                  <a:srgbClr val="558ED5"/>
                </a:solidFill>
                <a:cs typeface="Calibri" pitchFamily="34" charset="0"/>
              </a:rPr>
              <a:t>  </a:t>
            </a:r>
            <a:r>
              <a:rPr lang="mn-MN" sz="1400" b="1" dirty="0" smtClean="0">
                <a:solidFill>
                  <a:srgbClr val="558ED5"/>
                </a:solidFill>
                <a:cs typeface="Calibri" pitchFamily="34" charset="0"/>
              </a:rPr>
              <a:t>                                           </a:t>
            </a:r>
            <a:r>
              <a:rPr lang="en-US" sz="1400" b="1" dirty="0" smtClean="0">
                <a:solidFill>
                  <a:srgbClr val="558ED5"/>
                </a:solidFill>
                <a:cs typeface="Calibri" pitchFamily="34" charset="0"/>
              </a:rPr>
              <a:t>  </a:t>
            </a:r>
            <a:r>
              <a:rPr lang="mn-MN" sz="1400" b="1" dirty="0" smtClean="0">
                <a:solidFill>
                  <a:srgbClr val="558ED5"/>
                </a:solidFill>
                <a:cs typeface="Calibri" pitchFamily="34" charset="0"/>
              </a:rPr>
              <a:t>Бойжилтын хувь – 99.3</a:t>
            </a:r>
            <a:r>
              <a:rPr lang="mn-MN" sz="1400" b="1" dirty="0" smtClean="0">
                <a:solidFill>
                  <a:srgbClr val="558ED5"/>
                </a:solidFill>
                <a:ea typeface="Calibri" pitchFamily="34" charset="0"/>
                <a:cs typeface="Times New Roman" pitchFamily="18" charset="0"/>
              </a:rPr>
              <a:t> </a:t>
            </a:r>
            <a:r>
              <a:rPr lang="mn-MN" sz="1400" b="1" dirty="0">
                <a:solidFill>
                  <a:srgbClr val="558ED5"/>
                </a:solidFill>
                <a:ea typeface="Calibri" pitchFamily="34" charset="0"/>
                <a:cs typeface="Times New Roman" pitchFamily="18" charset="0"/>
              </a:rPr>
              <a:t>%</a:t>
            </a:r>
            <a:endParaRPr lang="en-US" sz="1400" b="1" dirty="0">
              <a:solidFill>
                <a:srgbClr val="558ED5"/>
              </a:solidFill>
            </a:endParaRPr>
          </a:p>
          <a:p>
            <a:pPr eaLnBrk="0" hangingPunct="0"/>
            <a:endParaRPr lang="mn-MN" sz="1400" b="1" dirty="0">
              <a:solidFill>
                <a:srgbClr val="558ED5"/>
              </a:solidFill>
            </a:endParaRPr>
          </a:p>
        </p:txBody>
      </p:sp>
      <p:sp>
        <p:nvSpPr>
          <p:cNvPr id="13" name="Rectangle 12"/>
          <p:cNvSpPr>
            <a:spLocks noChangeArrowheads="1"/>
          </p:cNvSpPr>
          <p:nvPr/>
        </p:nvSpPr>
        <p:spPr bwMode="auto">
          <a:xfrm>
            <a:off x="1143000" y="838200"/>
            <a:ext cx="76200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rgbClr val="F79646">
                  <a:lumMod val="50000"/>
                </a:srgbClr>
              </a:buClr>
              <a:buSzPct val="80000"/>
              <a:defRPr/>
            </a:pPr>
            <a:r>
              <a:rPr lang="mn-MN" sz="2000" b="1" dirty="0">
                <a:solidFill>
                  <a:prstClr val="white"/>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prstClr val="white"/>
                </a:solidFill>
                <a:latin typeface="Arial Unicode MS" pitchFamily="34" charset="-128"/>
                <a:ea typeface="Arial Unicode MS" pitchFamily="34" charset="-128"/>
                <a:cs typeface="Arial Unicode MS" pitchFamily="34" charset="-128"/>
              </a:rPr>
              <a:t> – </a:t>
            </a:r>
            <a:r>
              <a:rPr lang="mn-MN" sz="2000" b="1" dirty="0" smtClean="0">
                <a:solidFill>
                  <a:prstClr val="white"/>
                </a:solidFill>
                <a:latin typeface="Arial Unicode MS" pitchFamily="34" charset="-128"/>
                <a:ea typeface="Arial Unicode MS" pitchFamily="34" charset="-128"/>
                <a:cs typeface="Arial Unicode MS" pitchFamily="34" charset="-128"/>
              </a:rPr>
              <a:t>Хөдөө аж ахуй</a:t>
            </a:r>
            <a:endParaRPr lang="mn-MN" sz="2000" b="1" dirty="0">
              <a:solidFill>
                <a:prstClr val="white"/>
              </a:solidFill>
              <a:latin typeface="Arial Unicode MS" pitchFamily="34" charset="-128"/>
              <a:ea typeface="Arial Unicode MS" pitchFamily="34" charset="-128"/>
              <a:cs typeface="Arial Unicode MS"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3661536883"/>
              </p:ext>
            </p:extLst>
          </p:nvPr>
        </p:nvGraphicFramePr>
        <p:xfrm>
          <a:off x="1295398" y="3124200"/>
          <a:ext cx="7239004" cy="3019425"/>
        </p:xfrm>
        <a:graphic>
          <a:graphicData uri="http://schemas.openxmlformats.org/drawingml/2006/table">
            <a:tbl>
              <a:tblPr/>
              <a:tblGrid>
                <a:gridCol w="804334"/>
                <a:gridCol w="804334"/>
                <a:gridCol w="804334"/>
                <a:gridCol w="804334"/>
                <a:gridCol w="804334"/>
                <a:gridCol w="804334"/>
                <a:gridCol w="1206500"/>
                <a:gridCol w="1206500"/>
              </a:tblGrid>
              <a:tr h="548987">
                <a:tc>
                  <a:txBody>
                    <a:bodyPr/>
                    <a:lstStyle/>
                    <a:p>
                      <a:pPr algn="l" fontAlgn="b"/>
                      <a:r>
                        <a:rPr lang="en-US" sz="1000" b="0" i="0" u="none" strike="noStrike">
                          <a:solidFill>
                            <a:srgbClr val="000000"/>
                          </a:solidFill>
                          <a:effectLst/>
                          <a:latin typeface="Arial Mon"/>
                        </a:rPr>
                        <a:t> </a:t>
                      </a:r>
                    </a:p>
                  </a:txBody>
                  <a:tcPr marL="9525" marR="9525" marT="9525" marB="0" anchor="b">
                    <a:lnL>
                      <a:noFill/>
                    </a:lnL>
                    <a:lnR>
                      <a:noFill/>
                    </a:lnR>
                    <a:lnT>
                      <a:noFill/>
                    </a:lnT>
                    <a:lnB>
                      <a:noFill/>
                    </a:lnB>
                    <a:solidFill>
                      <a:srgbClr val="8DB4E2"/>
                    </a:solidFill>
                  </a:tcPr>
                </a:tc>
                <a:tc>
                  <a:txBody>
                    <a:bodyPr/>
                    <a:lstStyle/>
                    <a:p>
                      <a:pPr algn="l" fontAlgn="b"/>
                      <a:r>
                        <a:rPr lang="en-US" sz="1000" b="0" i="0" u="none" strike="noStrike">
                          <a:solidFill>
                            <a:srgbClr val="000000"/>
                          </a:solidFill>
                          <a:effectLst/>
                          <a:latin typeface="Arial Mon"/>
                        </a:rPr>
                        <a:t> </a:t>
                      </a:r>
                    </a:p>
                  </a:txBody>
                  <a:tcPr marL="9525" marR="9525" marT="9525" marB="0" anchor="b">
                    <a:lnL>
                      <a:noFill/>
                    </a:lnL>
                    <a:lnR>
                      <a:noFill/>
                    </a:lnR>
                    <a:lnT>
                      <a:noFill/>
                    </a:lnT>
                    <a:lnB>
                      <a:noFill/>
                    </a:lnB>
                    <a:solidFill>
                      <a:srgbClr val="8DB4E2"/>
                    </a:solidFill>
                  </a:tcPr>
                </a:tc>
                <a:tc gridSpan="5">
                  <a:txBody>
                    <a:bodyPr/>
                    <a:lstStyle/>
                    <a:p>
                      <a:pPr algn="ctr" rtl="0" fontAlgn="ctr"/>
                      <a:r>
                        <a:rPr lang="en-US" sz="1200" b="0" i="0" u="none" strike="noStrike">
                          <a:solidFill>
                            <a:srgbClr val="000000"/>
                          </a:solidFill>
                          <a:effectLst/>
                          <a:latin typeface="Arial Mon"/>
                        </a:rPr>
                        <a:t>Ýõíèé 04 ñàð</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ctr"/>
                      <a:r>
                        <a:rPr lang="en-US" sz="1200" b="0" i="0" u="none" strike="noStrike">
                          <a:solidFill>
                            <a:srgbClr val="000000"/>
                          </a:solidFill>
                          <a:effectLst/>
                          <a:latin typeface="Arial Mon"/>
                        </a:rPr>
                        <a:t>Äóíäæààñ</a:t>
                      </a:r>
                    </a:p>
                  </a:txBody>
                  <a:tcPr marL="9525" marR="9525" marT="9525" marB="0" anchor="ctr">
                    <a:lnL>
                      <a:noFill/>
                    </a:lnL>
                    <a:lnR>
                      <a:noFill/>
                    </a:lnR>
                    <a:lnT>
                      <a:noFill/>
                    </a:lnT>
                    <a:lnB>
                      <a:noFill/>
                    </a:lnB>
                    <a:solidFill>
                      <a:srgbClr val="8DB4E2"/>
                    </a:solidFill>
                  </a:tcPr>
                </a:tc>
              </a:tr>
              <a:tr h="562058">
                <a:tc>
                  <a:txBody>
                    <a:bodyPr/>
                    <a:lstStyle/>
                    <a:p>
                      <a:pPr algn="l" fontAlgn="b"/>
                      <a:r>
                        <a:rPr lang="en-US" sz="1000" b="0" i="0" u="none" strike="noStrike">
                          <a:solidFill>
                            <a:srgbClr val="000000"/>
                          </a:solidFill>
                          <a:effectLst/>
                          <a:latin typeface="Arial Mon"/>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1000" b="0" i="0" u="none" strike="noStrike">
                          <a:solidFill>
                            <a:srgbClr val="000000"/>
                          </a:solidFill>
                          <a:effectLst/>
                          <a:latin typeface="Arial Mon"/>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2013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2014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2015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Äóíäàæ</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2016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en-US" sz="1200" b="0" i="0" u="none" strike="noStrike">
                          <a:solidFill>
                            <a:srgbClr val="000000"/>
                          </a:solidFill>
                          <a:effectLst/>
                          <a:latin typeface="Arial Mon"/>
                        </a:rPr>
                        <a:t>çºð¿¿</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8DB4E2"/>
                    </a:solidFill>
                  </a:tcPr>
                </a:tc>
              </a:tr>
              <a:tr h="261422">
                <a:tc gridSpan="2">
                  <a:txBody>
                    <a:bodyPr/>
                    <a:lstStyle/>
                    <a:p>
                      <a:pPr algn="ctr" fontAlgn="b"/>
                      <a:r>
                        <a:rPr lang="en-US" sz="1000" b="0" i="0" u="none" strike="noStrike">
                          <a:solidFill>
                            <a:srgbClr val="000000"/>
                          </a:solidFill>
                          <a:effectLst/>
                          <a:latin typeface="Arial Mon"/>
                        </a:rPr>
                        <a:t>Áîéæñîí òºë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ctr" fontAlgn="ctr"/>
                      <a:r>
                        <a:rPr lang="en-US" sz="1000" b="0" i="0" u="none" strike="noStrike">
                          <a:solidFill>
                            <a:srgbClr val="000000"/>
                          </a:solidFill>
                          <a:effectLst/>
                          <a:latin typeface="Arial Mon"/>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000000"/>
                          </a:solidFill>
                          <a:effectLst/>
                          <a:latin typeface="Arial Mon"/>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000000"/>
                          </a:solidFill>
                          <a:effectLst/>
                          <a:latin typeface="Arial Mon"/>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000000"/>
                          </a:solidFill>
                          <a:effectLst/>
                          <a:latin typeface="Arial Mon"/>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000000"/>
                          </a:solidFill>
                          <a:effectLst/>
                          <a:latin typeface="Arial Mon"/>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000000"/>
                          </a:solidFill>
                          <a:effectLst/>
                          <a:latin typeface="Arial Mon"/>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74493">
                <a:tc>
                  <a:txBody>
                    <a:bodyPr/>
                    <a:lstStyle/>
                    <a:p>
                      <a:pPr algn="l" fontAlgn="b"/>
                      <a:r>
                        <a:rPr lang="en-US" sz="1000" b="1" i="0" u="none" strike="noStrike">
                          <a:solidFill>
                            <a:srgbClr val="000000"/>
                          </a:solidFill>
                          <a:effectLst/>
                          <a:latin typeface="Arial Mon"/>
                        </a:rPr>
                        <a:t> </a:t>
                      </a:r>
                    </a:p>
                  </a:txBody>
                  <a:tcPr marL="9525" marR="9525" marT="9525" marB="0" anchor="b">
                    <a:lnL>
                      <a:noFill/>
                    </a:lnL>
                    <a:lnR>
                      <a:noFill/>
                    </a:lnR>
                    <a:lnT>
                      <a:noFill/>
                    </a:lnT>
                    <a:lnB>
                      <a:noFill/>
                    </a:lnB>
                    <a:solidFill>
                      <a:srgbClr val="FFFFFF"/>
                    </a:solidFill>
                  </a:tcPr>
                </a:tc>
                <a:tc>
                  <a:txBody>
                    <a:bodyPr/>
                    <a:lstStyle/>
                    <a:p>
                      <a:pPr algn="l" fontAlgn="b"/>
                      <a:r>
                        <a:rPr lang="mn-MN" sz="1000" b="1" i="0" u="none" strike="noStrike">
                          <a:solidFill>
                            <a:srgbClr val="000000"/>
                          </a:solidFill>
                          <a:effectLst/>
                          <a:latin typeface="Arial Mon"/>
                        </a:rPr>
                        <a:t>Бүгд</a:t>
                      </a:r>
                    </a:p>
                  </a:txBody>
                  <a:tcPr marL="9525" marR="9525" marT="9525" marB="0" anchor="b">
                    <a:lnL>
                      <a:noFill/>
                    </a:lnL>
                    <a:lnR>
                      <a:noFill/>
                    </a:lnR>
                    <a:lnT>
                      <a:noFill/>
                    </a:lnT>
                    <a:lnB>
                      <a:noFill/>
                    </a:lnB>
                    <a:solidFill>
                      <a:srgbClr val="FFFFFF"/>
                    </a:solidFill>
                  </a:tcPr>
                </a:tc>
                <a:tc>
                  <a:txBody>
                    <a:bodyPr/>
                    <a:lstStyle/>
                    <a:p>
                      <a:pPr algn="ctr" fontAlgn="b"/>
                      <a:r>
                        <a:rPr lang="en-US" sz="1000" b="1" i="0" u="none" strike="noStrike">
                          <a:solidFill>
                            <a:srgbClr val="000000"/>
                          </a:solidFill>
                          <a:effectLst/>
                          <a:latin typeface="Arial"/>
                        </a:rPr>
                        <a:t>708.5</a:t>
                      </a:r>
                    </a:p>
                  </a:txBody>
                  <a:tcPr marL="9525" marR="9525" marT="9525" marB="0" anchor="b">
                    <a:lnL>
                      <a:noFill/>
                    </a:lnL>
                    <a:lnR>
                      <a:noFill/>
                    </a:lnR>
                    <a:lnT>
                      <a:noFill/>
                    </a:lnT>
                    <a:lnB>
                      <a:noFill/>
                    </a:lnB>
                  </a:tcPr>
                </a:tc>
                <a:tc>
                  <a:txBody>
                    <a:bodyPr/>
                    <a:lstStyle/>
                    <a:p>
                      <a:pPr algn="ctr" fontAlgn="b"/>
                      <a:r>
                        <a:rPr lang="en-US" sz="1000" b="1" i="0" u="none" strike="noStrike">
                          <a:solidFill>
                            <a:srgbClr val="000000"/>
                          </a:solidFill>
                          <a:effectLst/>
                          <a:latin typeface="Arial"/>
                        </a:rPr>
                        <a:t>830.9</a:t>
                      </a:r>
                    </a:p>
                  </a:txBody>
                  <a:tcPr marL="9525" marR="9525" marT="9525" marB="0" anchor="b">
                    <a:lnL>
                      <a:noFill/>
                    </a:lnL>
                    <a:lnR>
                      <a:noFill/>
                    </a:lnR>
                    <a:lnT>
                      <a:noFill/>
                    </a:lnT>
                    <a:lnB>
                      <a:noFill/>
                    </a:lnB>
                  </a:tcPr>
                </a:tc>
                <a:tc>
                  <a:txBody>
                    <a:bodyPr/>
                    <a:lstStyle/>
                    <a:p>
                      <a:pPr algn="ctr" fontAlgn="b"/>
                      <a:r>
                        <a:rPr lang="en-US" sz="1000" b="1" i="0" u="none" strike="noStrike">
                          <a:solidFill>
                            <a:srgbClr val="000000"/>
                          </a:solidFill>
                          <a:effectLst/>
                          <a:latin typeface="Arial Mon"/>
                        </a:rPr>
                        <a:t>1030.7</a:t>
                      </a:r>
                    </a:p>
                  </a:txBody>
                  <a:tcPr marL="9525" marR="9525" marT="9525" marB="0" anchor="b">
                    <a:lnL>
                      <a:noFill/>
                    </a:lnL>
                    <a:lnR>
                      <a:noFill/>
                    </a:lnR>
                    <a:lnT>
                      <a:noFill/>
                    </a:lnT>
                    <a:lnB>
                      <a:noFill/>
                    </a:lnB>
                  </a:tcPr>
                </a:tc>
                <a:tc>
                  <a:txBody>
                    <a:bodyPr/>
                    <a:lstStyle/>
                    <a:p>
                      <a:pPr algn="ctr" fontAlgn="ctr"/>
                      <a:r>
                        <a:rPr lang="en-US" sz="1000" b="1" i="0" u="none" strike="noStrike">
                          <a:solidFill>
                            <a:srgbClr val="000000"/>
                          </a:solidFill>
                          <a:effectLst/>
                          <a:latin typeface="Arial Mon"/>
                        </a:rPr>
                        <a:t>856.7</a:t>
                      </a:r>
                    </a:p>
                  </a:txBody>
                  <a:tcPr marL="9525" marR="9525" marT="9525" marB="0" anchor="ctr">
                    <a:lnL>
                      <a:noFill/>
                    </a:lnL>
                    <a:lnR>
                      <a:noFill/>
                    </a:lnR>
                    <a:lnT>
                      <a:noFill/>
                    </a:lnT>
                    <a:lnB>
                      <a:noFill/>
                    </a:lnB>
                    <a:solidFill>
                      <a:srgbClr val="FFFFFF"/>
                    </a:solidFill>
                  </a:tcPr>
                </a:tc>
                <a:tc>
                  <a:txBody>
                    <a:bodyPr/>
                    <a:lstStyle/>
                    <a:p>
                      <a:pPr algn="ctr" fontAlgn="b"/>
                      <a:r>
                        <a:rPr lang="en-US" sz="1000" b="1" i="0" u="none" strike="noStrike">
                          <a:solidFill>
                            <a:srgbClr val="000000"/>
                          </a:solidFill>
                          <a:effectLst/>
                          <a:latin typeface="Arial Mon"/>
                        </a:rPr>
                        <a:t>1163.5</a:t>
                      </a:r>
                    </a:p>
                  </a:txBody>
                  <a:tcPr marL="9525" marR="9525" marT="9525" marB="0" anchor="b">
                    <a:lnL>
                      <a:noFill/>
                    </a:lnL>
                    <a:lnR>
                      <a:noFill/>
                    </a:lnR>
                    <a:lnT>
                      <a:noFill/>
                    </a:lnT>
                    <a:lnB>
                      <a:noFill/>
                    </a:lnB>
                  </a:tcPr>
                </a:tc>
                <a:tc>
                  <a:txBody>
                    <a:bodyPr/>
                    <a:lstStyle/>
                    <a:p>
                      <a:pPr algn="ctr" fontAlgn="ctr"/>
                      <a:r>
                        <a:rPr lang="en-US" sz="1000" b="1" i="0" u="none" strike="noStrike">
                          <a:solidFill>
                            <a:srgbClr val="000000"/>
                          </a:solidFill>
                          <a:effectLst/>
                          <a:latin typeface="Arial Mon"/>
                        </a:rPr>
                        <a:t>306.8</a:t>
                      </a:r>
                    </a:p>
                  </a:txBody>
                  <a:tcPr marL="9525" marR="9525" marT="9525" marB="0" anchor="ctr">
                    <a:lnL>
                      <a:noFill/>
                    </a:lnL>
                    <a:lnR>
                      <a:noFill/>
                    </a:lnR>
                    <a:lnT>
                      <a:noFill/>
                    </a:lnT>
                    <a:lnB>
                      <a:noFill/>
                    </a:lnB>
                    <a:solidFill>
                      <a:srgbClr val="FFFFFF"/>
                    </a:solidFill>
                  </a:tcPr>
                </a:tc>
              </a:tr>
              <a:tr h="274493">
                <a:tc rowSpan="5">
                  <a:txBody>
                    <a:bodyPr/>
                    <a:lstStyle/>
                    <a:p>
                      <a:pPr algn="ctr" fontAlgn="ctr"/>
                      <a:r>
                        <a:rPr lang="mn-MN" sz="1000" b="0" i="0" u="none" strike="noStrike">
                          <a:solidFill>
                            <a:srgbClr val="000000"/>
                          </a:solidFill>
                          <a:effectLst/>
                          <a:latin typeface="Arial Mon"/>
                        </a:rPr>
                        <a:t>Үүнээс</a:t>
                      </a:r>
                    </a:p>
                  </a:txBody>
                  <a:tcPr marL="9525" marR="9525" marT="9525" marB="0" vert="vert270" anchor="ctr">
                    <a:lnL>
                      <a:noFill/>
                    </a:lnL>
                    <a:lnR>
                      <a:noFill/>
                    </a:lnR>
                    <a:lnT>
                      <a:noFill/>
                    </a:lnT>
                    <a:lnB>
                      <a:noFill/>
                    </a:lnB>
                  </a:tcPr>
                </a:tc>
                <a:tc>
                  <a:txBody>
                    <a:bodyPr/>
                    <a:lstStyle/>
                    <a:p>
                      <a:pPr algn="l" fontAlgn="b"/>
                      <a:r>
                        <a:rPr lang="en-US" sz="1000" b="0" i="0" u="none" strike="noStrike">
                          <a:solidFill>
                            <a:srgbClr val="000000"/>
                          </a:solidFill>
                          <a:effectLst/>
                          <a:latin typeface="Arial Mon"/>
                        </a:rPr>
                        <a:t>Áîòãî</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0.1</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0.100</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Mon"/>
                        </a:rPr>
                        <a:t>0.100</a:t>
                      </a: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effectLst/>
                          <a:latin typeface="Arial Mon"/>
                        </a:rPr>
                        <a:t>0.1</a:t>
                      </a:r>
                    </a:p>
                  </a:txBody>
                  <a:tcPr marL="9525" marR="9525" marT="9525" marB="0" anchor="ctr">
                    <a:lnL>
                      <a:noFill/>
                    </a:lnL>
                    <a:lnR>
                      <a:noFill/>
                    </a:lnR>
                    <a:lnT>
                      <a:noFill/>
                    </a:lnT>
                    <a:lnB>
                      <a:noFill/>
                    </a:lnB>
                  </a:tcPr>
                </a:tc>
                <a:tc>
                  <a:txBody>
                    <a:bodyPr/>
                    <a:lstStyle/>
                    <a:p>
                      <a:pPr algn="ctr" fontAlgn="b"/>
                      <a:r>
                        <a:rPr lang="en-US" sz="1000" b="0" i="0" u="none" strike="noStrike">
                          <a:solidFill>
                            <a:srgbClr val="000000"/>
                          </a:solidFill>
                          <a:effectLst/>
                          <a:latin typeface="Arial Mon"/>
                        </a:rPr>
                        <a:t>0.1</a:t>
                      </a: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effectLst/>
                          <a:latin typeface="Arial Mon"/>
                        </a:rPr>
                        <a:t>0.0</a:t>
                      </a:r>
                    </a:p>
                  </a:txBody>
                  <a:tcPr marL="9525" marR="9525" marT="9525" marB="0" anchor="ctr">
                    <a:lnL>
                      <a:noFill/>
                    </a:lnL>
                    <a:lnR>
                      <a:noFill/>
                    </a:lnR>
                    <a:lnT>
                      <a:noFill/>
                    </a:lnT>
                    <a:lnB>
                      <a:noFill/>
                    </a:lnB>
                  </a:tcPr>
                </a:tc>
              </a:tr>
              <a:tr h="274493">
                <a:tc vMerge="1">
                  <a:txBody>
                    <a:bodyPr/>
                    <a:lstStyle/>
                    <a:p>
                      <a:endParaRPr lang="en-US"/>
                    </a:p>
                  </a:txBody>
                  <a:tcPr/>
                </a:tc>
                <a:tc>
                  <a:txBody>
                    <a:bodyPr/>
                    <a:lstStyle/>
                    <a:p>
                      <a:pPr algn="l" fontAlgn="b"/>
                      <a:r>
                        <a:rPr lang="en-US" sz="1000" b="0" i="0" u="none" strike="noStrike">
                          <a:solidFill>
                            <a:srgbClr val="000000"/>
                          </a:solidFill>
                          <a:effectLst/>
                          <a:latin typeface="Arial Mon"/>
                        </a:rPr>
                        <a:t>Óíàãà</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6.1</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5.7</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Mon"/>
                        </a:rPr>
                        <a:t>9.6</a:t>
                      </a: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effectLst/>
                          <a:latin typeface="Arial Mon"/>
                        </a:rPr>
                        <a:t>7.1</a:t>
                      </a:r>
                    </a:p>
                  </a:txBody>
                  <a:tcPr marL="9525" marR="9525" marT="9525" marB="0" anchor="ctr">
                    <a:lnL>
                      <a:noFill/>
                    </a:lnL>
                    <a:lnR>
                      <a:noFill/>
                    </a:lnR>
                    <a:lnT>
                      <a:noFill/>
                    </a:lnT>
                    <a:lnB>
                      <a:noFill/>
                    </a:lnB>
                  </a:tcPr>
                </a:tc>
                <a:tc>
                  <a:txBody>
                    <a:bodyPr/>
                    <a:lstStyle/>
                    <a:p>
                      <a:pPr algn="ctr" fontAlgn="b"/>
                      <a:r>
                        <a:rPr lang="en-US" sz="1000" b="0" i="0" u="none" strike="noStrike">
                          <a:solidFill>
                            <a:srgbClr val="000000"/>
                          </a:solidFill>
                          <a:effectLst/>
                          <a:latin typeface="Arial Mon"/>
                        </a:rPr>
                        <a:t>9.3</a:t>
                      </a: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effectLst/>
                          <a:latin typeface="Arial Mon"/>
                        </a:rPr>
                        <a:t>2.2</a:t>
                      </a:r>
                    </a:p>
                  </a:txBody>
                  <a:tcPr marL="9525" marR="9525" marT="9525" marB="0" anchor="ctr">
                    <a:lnL>
                      <a:noFill/>
                    </a:lnL>
                    <a:lnR>
                      <a:noFill/>
                    </a:lnR>
                    <a:lnT>
                      <a:noFill/>
                    </a:lnT>
                    <a:lnB>
                      <a:noFill/>
                    </a:lnB>
                  </a:tcPr>
                </a:tc>
              </a:tr>
              <a:tr h="274493">
                <a:tc vMerge="1">
                  <a:txBody>
                    <a:bodyPr/>
                    <a:lstStyle/>
                    <a:p>
                      <a:endParaRPr lang="en-US"/>
                    </a:p>
                  </a:txBody>
                  <a:tcPr/>
                </a:tc>
                <a:tc>
                  <a:txBody>
                    <a:bodyPr/>
                    <a:lstStyle/>
                    <a:p>
                      <a:pPr algn="l" fontAlgn="b"/>
                      <a:r>
                        <a:rPr lang="en-US" sz="1000" b="0" i="0" u="none" strike="noStrike">
                          <a:solidFill>
                            <a:srgbClr val="000000"/>
                          </a:solidFill>
                          <a:effectLst/>
                          <a:latin typeface="Arial Mon"/>
                        </a:rPr>
                        <a:t>Òóãàë</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23.7</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21.3</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Mon"/>
                        </a:rPr>
                        <a:t>44.5</a:t>
                      </a: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effectLst/>
                          <a:latin typeface="Arial Mon"/>
                        </a:rPr>
                        <a:t>29.8</a:t>
                      </a:r>
                    </a:p>
                  </a:txBody>
                  <a:tcPr marL="9525" marR="9525" marT="9525" marB="0" anchor="ctr">
                    <a:lnL>
                      <a:noFill/>
                    </a:lnL>
                    <a:lnR>
                      <a:noFill/>
                    </a:lnR>
                    <a:lnT>
                      <a:noFill/>
                    </a:lnT>
                    <a:lnB>
                      <a:noFill/>
                    </a:lnB>
                  </a:tcPr>
                </a:tc>
                <a:tc>
                  <a:txBody>
                    <a:bodyPr/>
                    <a:lstStyle/>
                    <a:p>
                      <a:pPr algn="ctr" fontAlgn="b"/>
                      <a:r>
                        <a:rPr lang="en-US" sz="1000" b="0" i="0" u="none" strike="noStrike">
                          <a:solidFill>
                            <a:srgbClr val="000000"/>
                          </a:solidFill>
                          <a:effectLst/>
                          <a:latin typeface="Arial Mon"/>
                        </a:rPr>
                        <a:t>45.9</a:t>
                      </a: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effectLst/>
                          <a:latin typeface="Arial Mon"/>
                        </a:rPr>
                        <a:t>16.1</a:t>
                      </a:r>
                    </a:p>
                  </a:txBody>
                  <a:tcPr marL="9525" marR="9525" marT="9525" marB="0" anchor="ctr">
                    <a:lnL>
                      <a:noFill/>
                    </a:lnL>
                    <a:lnR>
                      <a:noFill/>
                    </a:lnR>
                    <a:lnT>
                      <a:noFill/>
                    </a:lnT>
                    <a:lnB>
                      <a:noFill/>
                    </a:lnB>
                  </a:tcPr>
                </a:tc>
              </a:tr>
              <a:tr h="274493">
                <a:tc vMerge="1">
                  <a:txBody>
                    <a:bodyPr/>
                    <a:lstStyle/>
                    <a:p>
                      <a:endParaRPr lang="en-US"/>
                    </a:p>
                  </a:txBody>
                  <a:tcPr/>
                </a:tc>
                <a:tc>
                  <a:txBody>
                    <a:bodyPr/>
                    <a:lstStyle/>
                    <a:p>
                      <a:pPr algn="l" fontAlgn="b"/>
                      <a:r>
                        <a:rPr lang="en-US" sz="1000" b="0" i="0" u="none" strike="noStrike">
                          <a:solidFill>
                            <a:srgbClr val="000000"/>
                          </a:solidFill>
                          <a:effectLst/>
                          <a:latin typeface="Arial Mon"/>
                        </a:rPr>
                        <a:t>Õóðãà</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410.1</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469.7</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Mon"/>
                        </a:rPr>
                        <a:t>591.9</a:t>
                      </a: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effectLst/>
                          <a:latin typeface="Arial Mon"/>
                        </a:rPr>
                        <a:t>490.6</a:t>
                      </a:r>
                    </a:p>
                  </a:txBody>
                  <a:tcPr marL="9525" marR="9525" marT="9525" marB="0" anchor="ctr">
                    <a:lnL>
                      <a:noFill/>
                    </a:lnL>
                    <a:lnR>
                      <a:noFill/>
                    </a:lnR>
                    <a:lnT>
                      <a:noFill/>
                    </a:lnT>
                    <a:lnB>
                      <a:noFill/>
                    </a:lnB>
                  </a:tcPr>
                </a:tc>
                <a:tc>
                  <a:txBody>
                    <a:bodyPr/>
                    <a:lstStyle/>
                    <a:p>
                      <a:pPr algn="ctr" fontAlgn="b"/>
                      <a:r>
                        <a:rPr lang="en-US" sz="1000" b="0" i="0" u="none" strike="noStrike">
                          <a:solidFill>
                            <a:srgbClr val="000000"/>
                          </a:solidFill>
                          <a:effectLst/>
                          <a:latin typeface="Arial Mon"/>
                        </a:rPr>
                        <a:t>664.2</a:t>
                      </a: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effectLst/>
                          <a:latin typeface="Arial Mon"/>
                        </a:rPr>
                        <a:t>173.6</a:t>
                      </a:r>
                    </a:p>
                  </a:txBody>
                  <a:tcPr marL="9525" marR="9525" marT="9525" marB="0" anchor="ctr">
                    <a:lnL>
                      <a:noFill/>
                    </a:lnL>
                    <a:lnR>
                      <a:noFill/>
                    </a:lnR>
                    <a:lnT>
                      <a:noFill/>
                    </a:lnT>
                    <a:lnB>
                      <a:noFill/>
                    </a:lnB>
                  </a:tcPr>
                </a:tc>
              </a:tr>
              <a:tr h="274493">
                <a:tc vMerge="1">
                  <a:txBody>
                    <a:bodyPr/>
                    <a:lstStyle/>
                    <a:p>
                      <a:endParaRPr lang="en-US"/>
                    </a:p>
                  </a:txBody>
                  <a:tcPr/>
                </a:tc>
                <a:tc>
                  <a:txBody>
                    <a:bodyPr/>
                    <a:lstStyle/>
                    <a:p>
                      <a:pPr algn="l" fontAlgn="b"/>
                      <a:r>
                        <a:rPr lang="en-US" sz="1000" b="0" i="0" u="none" strike="noStrike">
                          <a:solidFill>
                            <a:srgbClr val="000000"/>
                          </a:solidFill>
                          <a:effectLst/>
                          <a:latin typeface="Arial Mon"/>
                        </a:rPr>
                        <a:t>Èøèã</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268.5</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a:rPr>
                        <a:t>334.1</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Mon"/>
                        </a:rPr>
                        <a:t>384.6</a:t>
                      </a: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effectLst/>
                          <a:latin typeface="Arial Mon"/>
                        </a:rPr>
                        <a:t>329.1</a:t>
                      </a:r>
                    </a:p>
                  </a:txBody>
                  <a:tcPr marL="9525" marR="9525" marT="9525" marB="0" anchor="ctr">
                    <a:lnL>
                      <a:noFill/>
                    </a:lnL>
                    <a:lnR>
                      <a:noFill/>
                    </a:lnR>
                    <a:lnT>
                      <a:noFill/>
                    </a:lnT>
                    <a:lnB>
                      <a:noFill/>
                    </a:lnB>
                  </a:tcPr>
                </a:tc>
                <a:tc>
                  <a:txBody>
                    <a:bodyPr/>
                    <a:lstStyle/>
                    <a:p>
                      <a:pPr algn="ctr" fontAlgn="b"/>
                      <a:r>
                        <a:rPr lang="en-US" sz="1000" b="0" i="0" u="none" strike="noStrike">
                          <a:solidFill>
                            <a:srgbClr val="000000"/>
                          </a:solidFill>
                          <a:effectLst/>
                          <a:latin typeface="Arial Mon"/>
                        </a:rPr>
                        <a:t>443.8</a:t>
                      </a:r>
                    </a:p>
                  </a:txBody>
                  <a:tcPr marL="9525" marR="9525" marT="9525" marB="0" anchor="b">
                    <a:lnL>
                      <a:noFill/>
                    </a:lnL>
                    <a:lnR>
                      <a:noFill/>
                    </a:lnR>
                    <a:lnT>
                      <a:noFill/>
                    </a:lnT>
                    <a:lnB>
                      <a:noFill/>
                    </a:lnB>
                  </a:tcPr>
                </a:tc>
                <a:tc>
                  <a:txBody>
                    <a:bodyPr/>
                    <a:lstStyle/>
                    <a:p>
                      <a:pPr algn="ctr" fontAlgn="ctr"/>
                      <a:r>
                        <a:rPr lang="en-US" sz="1000" b="0" i="0" u="none" strike="noStrike" dirty="0">
                          <a:solidFill>
                            <a:srgbClr val="000000"/>
                          </a:solidFill>
                          <a:effectLst/>
                          <a:latin typeface="Arial Mon"/>
                        </a:rPr>
                        <a:t>114.7</a:t>
                      </a:r>
                    </a:p>
                  </a:txBody>
                  <a:tcPr marL="9525" marR="9525" marT="9525" marB="0" anchor="ctr">
                    <a:lnL>
                      <a:noFill/>
                    </a:lnL>
                    <a:lnR>
                      <a:noFill/>
                    </a:lnR>
                    <a:lnT>
                      <a:noFill/>
                    </a:lnT>
                    <a:lnB>
                      <a:noFill/>
                    </a:lnB>
                  </a:tcPr>
                </a:tc>
              </a:tr>
            </a:tbl>
          </a:graphicData>
        </a:graphic>
      </p:graphicFrame>
    </p:spTree>
    <p:extLst>
      <p:ext uri="{BB962C8B-B14F-4D97-AF65-F5344CB8AC3E}">
        <p14:creationId xmlns:p14="http://schemas.microsoft.com/office/powerpoint/2010/main" val="962617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8263" y="357188"/>
            <a:ext cx="1012825" cy="6357937"/>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3"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anchor="ctr">
                  <a:normAutofit fontScale="70000" lnSpcReduction="20000"/>
                </a:bodyPr>
                <a:lstStyle/>
                <a:p>
                  <a:pPr>
                    <a:defRPr/>
                  </a:pPr>
                  <a:endParaRPr lang="en-US" sz="4400" dirty="0">
                    <a:solidFill>
                      <a:prstClr val="black"/>
                    </a:solidFill>
                    <a:latin typeface="CMs Huree" pitchFamily="2" charset="0"/>
                  </a:endParaRPr>
                </a:p>
                <a:p>
                  <a:pPr>
                    <a:defRPr/>
                  </a:pPr>
                  <a:r>
                    <a:rPr lang="en-US" sz="4400" dirty="0">
                      <a:solidFill>
                        <a:prstClr val="black"/>
                      </a:solidFill>
                      <a:latin typeface="CMs Huree" pitchFamily="2" charset="0"/>
                    </a:rPr>
                    <a:t>    </a:t>
                  </a:r>
                  <a:r>
                    <a:rPr lang="en-US" sz="4400" dirty="0" err="1">
                      <a:solidFill>
                        <a:srgbClr val="745800"/>
                      </a:solidFill>
                      <a:latin typeface="CMs Huree" pitchFamily="2" charset="0"/>
                    </a:rPr>
                    <a:t>Kibsoikoil</a:t>
                  </a:r>
                  <a:r>
                    <a:rPr lang="en-US" sz="4400" dirty="0">
                      <a:solidFill>
                        <a:prstClr val="black"/>
                      </a:solidFill>
                      <a:latin typeface="CMs Huree" pitchFamily="2" charset="0"/>
                    </a:rPr>
                    <a:t> </a:t>
                  </a:r>
                </a:p>
                <a:p>
                  <a:pPr>
                    <a:defRPr/>
                  </a:pPr>
                  <a:endParaRPr lang="en-US" sz="4400" dirty="0">
                    <a:solidFill>
                      <a:prstClr val="black"/>
                    </a:solidFill>
                    <a:latin typeface="CMs Ulaanbaatar" pitchFamily="2" charset="0"/>
                  </a:endParaRPr>
                </a:p>
              </p:txBody>
            </p:sp>
          </p:grpSp>
          <p:pic>
            <p:nvPicPr>
              <p:cNvPr id="14" name="Picture 13"/>
              <p:cNvPicPr>
                <a:picLocks noChangeAspect="1" noChangeArrowheads="1"/>
              </p:cNvPicPr>
              <p:nvPr/>
            </p:nvPicPr>
            <p:blipFill>
              <a:blip r:embed="rId4"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7176" name="Picture 6"/>
            <p:cNvPicPr>
              <a:picLocks noChangeAspect="1" noChangeArrowheads="1"/>
            </p:cNvPicPr>
            <p:nvPr/>
          </p:nvPicPr>
          <p:blipFill>
            <a:blip r:embed="rId5"/>
            <a:srcRect/>
            <a:stretch>
              <a:fillRect/>
            </a:stretch>
          </p:blipFill>
          <p:spPr bwMode="auto">
            <a:xfrm>
              <a:off x="428596" y="5516563"/>
              <a:ext cx="310300" cy="627081"/>
            </a:xfrm>
            <a:prstGeom prst="rect">
              <a:avLst/>
            </a:prstGeom>
            <a:noFill/>
            <a:ln w="9525">
              <a:noFill/>
              <a:miter lim="800000"/>
              <a:headEnd/>
              <a:tailEnd/>
            </a:ln>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rtlCol="0">
            <a:noAutofit/>
          </a:bodyPr>
          <a:lstStyle/>
          <a:p>
            <a:pPr algn="r" eaLnBrk="1" fontAlgn="auto" hangingPunct="1">
              <a:spcAft>
                <a:spcPts val="0"/>
              </a:spcAft>
              <a:defRPr/>
            </a:pP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17" name="Rectangle 16"/>
          <p:cNvSpPr>
            <a:spLocks noChangeArrowheads="1"/>
          </p:cNvSpPr>
          <p:nvPr/>
        </p:nvSpPr>
        <p:spPr bwMode="auto">
          <a:xfrm>
            <a:off x="1143000" y="609600"/>
            <a:ext cx="76200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rgbClr val="F79646">
                  <a:lumMod val="50000"/>
                </a:srgbClr>
              </a:buClr>
              <a:buSzPct val="80000"/>
              <a:defRPr/>
            </a:pPr>
            <a:r>
              <a:rPr lang="mn-MN" sz="2000" b="1" dirty="0">
                <a:solidFill>
                  <a:prstClr val="white"/>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prstClr val="white"/>
                </a:solidFill>
                <a:latin typeface="Arial Unicode MS" pitchFamily="34" charset="-128"/>
                <a:ea typeface="Arial Unicode MS" pitchFamily="34" charset="-128"/>
                <a:cs typeface="Arial Unicode MS" pitchFamily="34" charset="-128"/>
              </a:rPr>
              <a:t> – </a:t>
            </a:r>
            <a:r>
              <a:rPr lang="mn-MN" sz="2000" b="1" dirty="0" smtClean="0">
                <a:solidFill>
                  <a:prstClr val="white"/>
                </a:solidFill>
                <a:latin typeface="Arial Unicode MS" pitchFamily="34" charset="-128"/>
                <a:ea typeface="Arial Unicode MS" pitchFamily="34" charset="-128"/>
                <a:cs typeface="Arial Unicode MS" pitchFamily="34" charset="-128"/>
              </a:rPr>
              <a:t>Хөдөө аж ахуй</a:t>
            </a:r>
            <a:endParaRPr lang="mn-MN" sz="2000" b="1" dirty="0">
              <a:solidFill>
                <a:prstClr val="white"/>
              </a:solidFill>
              <a:latin typeface="Arial Unicode MS" pitchFamily="34" charset="-128"/>
              <a:ea typeface="Arial Unicode MS" pitchFamily="34" charset="-128"/>
              <a:cs typeface="Arial Unicode MS" pitchFamily="34" charset="-128"/>
            </a:endParaRPr>
          </a:p>
        </p:txBody>
      </p:sp>
      <p:graphicFrame>
        <p:nvGraphicFramePr>
          <p:cNvPr id="20" name="Chart 19"/>
          <p:cNvGraphicFramePr>
            <a:graphicFrameLocks/>
          </p:cNvGraphicFramePr>
          <p:nvPr>
            <p:extLst>
              <p:ext uri="{D42A27DB-BD31-4B8C-83A1-F6EECF244321}">
                <p14:modId xmlns:p14="http://schemas.microsoft.com/office/powerpoint/2010/main" val="3303769203"/>
              </p:ext>
            </p:extLst>
          </p:nvPr>
        </p:nvGraphicFramePr>
        <p:xfrm>
          <a:off x="1295399" y="1047750"/>
          <a:ext cx="3124201" cy="52768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p:cNvGraphicFramePr>
            <a:graphicFrameLocks/>
          </p:cNvGraphicFramePr>
          <p:nvPr>
            <p:extLst>
              <p:ext uri="{D42A27DB-BD31-4B8C-83A1-F6EECF244321}">
                <p14:modId xmlns:p14="http://schemas.microsoft.com/office/powerpoint/2010/main" val="2410261667"/>
              </p:ext>
            </p:extLst>
          </p:nvPr>
        </p:nvGraphicFramePr>
        <p:xfrm>
          <a:off x="5105401" y="1143000"/>
          <a:ext cx="3200400" cy="51054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88228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8263" y="357188"/>
            <a:ext cx="1012825" cy="6357937"/>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3"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anchor="ctr">
                  <a:normAutofit fontScale="70000" lnSpcReduction="20000"/>
                </a:bodyPr>
                <a:lstStyle/>
                <a:p>
                  <a:pPr fontAlgn="auto">
                    <a:spcAft>
                      <a:spcPts val="0"/>
                    </a:spcAft>
                    <a:defRPr/>
                  </a:pPr>
                  <a:endParaRPr lang="en-US" sz="4400" dirty="0">
                    <a:latin typeface="CMs Huree" pitchFamily="2" charset="0"/>
                    <a:ea typeface="+mj-ea"/>
                    <a:cs typeface="+mj-cs"/>
                  </a:endParaRPr>
                </a:p>
                <a:p>
                  <a:pPr fontAlgn="auto">
                    <a:spcAft>
                      <a:spcPts val="0"/>
                    </a:spcAft>
                    <a:defRPr/>
                  </a:pPr>
                  <a:r>
                    <a:rPr lang="en-US" sz="4400" dirty="0">
                      <a:latin typeface="CMs Huree" pitchFamily="2" charset="0"/>
                      <a:ea typeface="+mj-ea"/>
                      <a:cs typeface="+mj-cs"/>
                    </a:rPr>
                    <a:t>    </a:t>
                  </a:r>
                  <a:r>
                    <a:rPr lang="en-US" sz="4400" dirty="0" err="1">
                      <a:solidFill>
                        <a:srgbClr val="745800"/>
                      </a:solidFill>
                      <a:latin typeface="CMs Huree" pitchFamily="2" charset="0"/>
                      <a:ea typeface="+mj-ea"/>
                      <a:cs typeface="+mj-cs"/>
                    </a:rPr>
                    <a:t>Kibsoikoil</a:t>
                  </a:r>
                  <a:r>
                    <a:rPr lang="en-US" sz="4400" dirty="0">
                      <a:latin typeface="CMs Huree" pitchFamily="2" charset="0"/>
                      <a:ea typeface="+mj-ea"/>
                      <a:cs typeface="+mj-cs"/>
                    </a:rPr>
                    <a:t> </a:t>
                  </a:r>
                </a:p>
                <a:p>
                  <a:pPr fontAlgn="auto">
                    <a:spcAft>
                      <a:spcPts val="0"/>
                    </a:spcAft>
                    <a:defRPr/>
                  </a:pPr>
                  <a:endParaRPr lang="en-US" sz="4400" dirty="0">
                    <a:latin typeface="CMs Ulaanbaatar" pitchFamily="2" charset="0"/>
                    <a:ea typeface="+mj-ea"/>
                    <a:cs typeface="+mj-cs"/>
                  </a:endParaRPr>
                </a:p>
              </p:txBody>
            </p:sp>
          </p:grpSp>
          <p:pic>
            <p:nvPicPr>
              <p:cNvPr id="14" name="Picture 13"/>
              <p:cNvPicPr>
                <a:picLocks noChangeAspect="1" noChangeArrowheads="1"/>
              </p:cNvPicPr>
              <p:nvPr/>
            </p:nvPicPr>
            <p:blipFill>
              <a:blip r:embed="rId4"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8200" name="Picture 6"/>
            <p:cNvPicPr>
              <a:picLocks noChangeAspect="1" noChangeArrowheads="1"/>
            </p:cNvPicPr>
            <p:nvPr/>
          </p:nvPicPr>
          <p:blipFill>
            <a:blip r:embed="rId5"/>
            <a:srcRect/>
            <a:stretch>
              <a:fillRect/>
            </a:stretch>
          </p:blipFill>
          <p:spPr bwMode="auto">
            <a:xfrm>
              <a:off x="428596" y="5516563"/>
              <a:ext cx="310300" cy="627081"/>
            </a:xfrm>
            <a:prstGeom prst="rect">
              <a:avLst/>
            </a:prstGeom>
            <a:noFill/>
            <a:ln w="9525">
              <a:noFill/>
              <a:miter lim="800000"/>
              <a:headEnd/>
              <a:tailEnd/>
            </a:ln>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rtlCol="0">
            <a:noAutofit/>
          </a:bodyPr>
          <a:lstStyle/>
          <a:p>
            <a:pPr algn="r" eaLnBrk="1" fontAlgn="auto" hangingPunct="1">
              <a:spcAft>
                <a:spcPts val="0"/>
              </a:spcAft>
              <a:defRPr/>
            </a:pP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8197" name="Rectangle 1"/>
          <p:cNvSpPr>
            <a:spLocks noChangeArrowheads="1"/>
          </p:cNvSpPr>
          <p:nvPr/>
        </p:nvSpPr>
        <p:spPr bwMode="auto">
          <a:xfrm>
            <a:off x="1143000" y="1219200"/>
            <a:ext cx="7391400" cy="1169988"/>
          </a:xfrm>
          <a:prstGeom prst="rect">
            <a:avLst/>
          </a:prstGeom>
          <a:noFill/>
          <a:ln w="9525">
            <a:noFill/>
            <a:miter lim="800000"/>
            <a:headEnd/>
            <a:tailEnd/>
          </a:ln>
        </p:spPr>
        <p:txBody>
          <a:bodyPr anchor="ctr">
            <a:spAutoFit/>
          </a:bodyPr>
          <a:lstStyle/>
          <a:p>
            <a:r>
              <a:rPr lang="mn-MN" sz="1400" b="1" dirty="0">
                <a:solidFill>
                  <a:srgbClr val="558ED5"/>
                </a:solidFill>
                <a:latin typeface="Calibri" pitchFamily="34" charset="0"/>
                <a:ea typeface="Calibri" pitchFamily="34" charset="0"/>
                <a:cs typeface="Times New Roman" pitchFamily="18" charset="0"/>
              </a:rPr>
              <a:t>Оны эхний мал – </a:t>
            </a:r>
            <a:r>
              <a:rPr lang="mn-MN" sz="1400" b="1" dirty="0" smtClean="0">
                <a:solidFill>
                  <a:srgbClr val="558ED5"/>
                </a:solidFill>
                <a:latin typeface="Calibri" pitchFamily="34" charset="0"/>
                <a:ea typeface="Calibri" pitchFamily="34" charset="0"/>
                <a:cs typeface="Times New Roman" pitchFamily="18" charset="0"/>
              </a:rPr>
              <a:t>4398064                                        </a:t>
            </a:r>
            <a:endParaRPr lang="en-US" sz="1400" b="1" dirty="0">
              <a:solidFill>
                <a:srgbClr val="558ED5"/>
              </a:solidFill>
              <a:latin typeface="Calibri" pitchFamily="34" charset="0"/>
              <a:ea typeface="Calibri" pitchFamily="34" charset="0"/>
              <a:cs typeface="Times New Roman" pitchFamily="18" charset="0"/>
            </a:endParaRPr>
          </a:p>
          <a:p>
            <a:endParaRPr lang="en-US" sz="1400" b="1" dirty="0">
              <a:solidFill>
                <a:srgbClr val="558ED5"/>
              </a:solidFill>
              <a:ea typeface="Calibri" pitchFamily="34" charset="0"/>
              <a:cs typeface="Times New Roman" pitchFamily="18" charset="0"/>
            </a:endParaRPr>
          </a:p>
          <a:p>
            <a:pPr eaLnBrk="0" hangingPunct="0"/>
            <a:r>
              <a:rPr lang="mn-MN" sz="1400" b="1" dirty="0">
                <a:solidFill>
                  <a:srgbClr val="558ED5"/>
                </a:solidFill>
                <a:latin typeface="Calibri" pitchFamily="34" charset="0"/>
                <a:ea typeface="Calibri" pitchFamily="34" charset="0"/>
                <a:cs typeface="Times New Roman" pitchFamily="18" charset="0"/>
              </a:rPr>
              <a:t>Хорогдсон том мал – </a:t>
            </a:r>
            <a:r>
              <a:rPr lang="en-US" sz="1400" b="1" dirty="0" smtClean="0">
                <a:solidFill>
                  <a:srgbClr val="558ED5"/>
                </a:solidFill>
                <a:latin typeface="Calibri" pitchFamily="34" charset="0"/>
                <a:ea typeface="Calibri" pitchFamily="34" charset="0"/>
                <a:cs typeface="Times New Roman" pitchFamily="18" charset="0"/>
              </a:rPr>
              <a:t>21701</a:t>
            </a:r>
            <a:endParaRPr lang="en-US" sz="1400" b="1" dirty="0">
              <a:solidFill>
                <a:srgbClr val="558ED5"/>
              </a:solidFill>
              <a:latin typeface="Calibri" pitchFamily="34" charset="0"/>
              <a:ea typeface="Calibri" pitchFamily="34" charset="0"/>
              <a:cs typeface="Times New Roman" pitchFamily="18" charset="0"/>
            </a:endParaRPr>
          </a:p>
          <a:p>
            <a:pPr eaLnBrk="0" hangingPunct="0"/>
            <a:endParaRPr lang="en-US" sz="1400" b="1" dirty="0">
              <a:solidFill>
                <a:srgbClr val="558ED5"/>
              </a:solidFill>
            </a:endParaRPr>
          </a:p>
          <a:p>
            <a:pPr eaLnBrk="0" hangingPunct="0"/>
            <a:r>
              <a:rPr lang="mn-MN" sz="1400" b="1" dirty="0">
                <a:solidFill>
                  <a:srgbClr val="558ED5"/>
                </a:solidFill>
                <a:latin typeface="Calibri" pitchFamily="34" charset="0"/>
                <a:cs typeface="Calibri" pitchFamily="34" charset="0"/>
              </a:rPr>
              <a:t>Оны эхний малд  эзлэх хувь – </a:t>
            </a:r>
            <a:r>
              <a:rPr lang="mn-MN" sz="1400" b="1" dirty="0" smtClean="0">
                <a:solidFill>
                  <a:srgbClr val="558ED5"/>
                </a:solidFill>
                <a:latin typeface="Calibri" pitchFamily="34" charset="0"/>
                <a:cs typeface="Calibri" pitchFamily="34" charset="0"/>
              </a:rPr>
              <a:t>0.0</a:t>
            </a:r>
            <a:r>
              <a:rPr lang="en-US" sz="1400" b="1" dirty="0" smtClean="0">
                <a:solidFill>
                  <a:srgbClr val="558ED5"/>
                </a:solidFill>
                <a:latin typeface="Calibri" pitchFamily="34" charset="0"/>
                <a:cs typeface="Calibri" pitchFamily="34" charset="0"/>
              </a:rPr>
              <a:t>04</a:t>
            </a:r>
            <a:endParaRPr lang="mn-MN" sz="1400" b="1" dirty="0">
              <a:solidFill>
                <a:srgbClr val="558ED5"/>
              </a:solidFill>
            </a:endParaRPr>
          </a:p>
        </p:txBody>
      </p:sp>
      <p:sp>
        <p:nvSpPr>
          <p:cNvPr id="13" name="Rectangle 12"/>
          <p:cNvSpPr>
            <a:spLocks noChangeArrowheads="1"/>
          </p:cNvSpPr>
          <p:nvPr/>
        </p:nvSpPr>
        <p:spPr bwMode="auto">
          <a:xfrm>
            <a:off x="1143000" y="609600"/>
            <a:ext cx="76200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smtClean="0">
                <a:solidFill>
                  <a:schemeClr val="bg1"/>
                </a:solidFill>
                <a:latin typeface="Arial Unicode MS" pitchFamily="34" charset="-128"/>
                <a:ea typeface="Arial Unicode MS" pitchFamily="34" charset="-128"/>
                <a:cs typeface="Arial Unicode MS" pitchFamily="34" charset="-128"/>
              </a:rPr>
              <a:t>Хөдөө аж ахуй</a:t>
            </a:r>
            <a:endParaRPr lang="mn-MN" sz="2000" b="1"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2411333716"/>
              </p:ext>
            </p:extLst>
          </p:nvPr>
        </p:nvGraphicFramePr>
        <p:xfrm>
          <a:off x="1219202" y="2511423"/>
          <a:ext cx="7467595" cy="3508377"/>
        </p:xfrm>
        <a:graphic>
          <a:graphicData uri="http://schemas.openxmlformats.org/drawingml/2006/table">
            <a:tbl>
              <a:tblPr/>
              <a:tblGrid>
                <a:gridCol w="845388"/>
                <a:gridCol w="845388"/>
                <a:gridCol w="845388"/>
                <a:gridCol w="845388"/>
                <a:gridCol w="845388"/>
                <a:gridCol w="845388"/>
                <a:gridCol w="845388"/>
                <a:gridCol w="1549879"/>
              </a:tblGrid>
              <a:tr h="701007">
                <a:tc>
                  <a:txBody>
                    <a:bodyPr/>
                    <a:lstStyle/>
                    <a:p>
                      <a:pPr algn="l" rtl="0" fontAlgn="b"/>
                      <a:r>
                        <a:rPr lang="en-US" sz="1200" b="0" i="0" u="none" strike="noStrike">
                          <a:solidFill>
                            <a:srgbClr val="000000"/>
                          </a:solidFill>
                          <a:effectLst/>
                          <a:latin typeface="Arial Mon"/>
                        </a:rPr>
                        <a:t> </a:t>
                      </a:r>
                    </a:p>
                  </a:txBody>
                  <a:tcPr marL="9525" marR="9525" marT="9525" marB="0" anchor="b">
                    <a:lnL>
                      <a:noFill/>
                    </a:lnL>
                    <a:lnR>
                      <a:noFill/>
                    </a:lnR>
                    <a:lnT>
                      <a:noFill/>
                    </a:lnT>
                    <a:lnB>
                      <a:noFill/>
                    </a:lnB>
                    <a:solidFill>
                      <a:srgbClr val="8DB4E2"/>
                    </a:solidFill>
                  </a:tcPr>
                </a:tc>
                <a:tc>
                  <a:txBody>
                    <a:bodyPr/>
                    <a:lstStyle/>
                    <a:p>
                      <a:pPr algn="l" rtl="0" fontAlgn="b"/>
                      <a:r>
                        <a:rPr lang="en-US" sz="1200" b="0" i="0" u="none" strike="noStrike">
                          <a:solidFill>
                            <a:srgbClr val="000000"/>
                          </a:solidFill>
                          <a:effectLst/>
                          <a:latin typeface="Arial Mon"/>
                        </a:rPr>
                        <a:t> </a:t>
                      </a:r>
                    </a:p>
                  </a:txBody>
                  <a:tcPr marL="9525" marR="9525" marT="9525" marB="0" anchor="b">
                    <a:lnL>
                      <a:noFill/>
                    </a:lnL>
                    <a:lnR>
                      <a:noFill/>
                    </a:lnR>
                    <a:lnT>
                      <a:noFill/>
                    </a:lnT>
                    <a:lnB>
                      <a:noFill/>
                    </a:lnB>
                    <a:solidFill>
                      <a:srgbClr val="8DB4E2"/>
                    </a:solidFill>
                  </a:tcPr>
                </a:tc>
                <a:tc gridSpan="5">
                  <a:txBody>
                    <a:bodyPr/>
                    <a:lstStyle/>
                    <a:p>
                      <a:pPr algn="ctr" rtl="0" fontAlgn="ctr"/>
                      <a:r>
                        <a:rPr lang="en-US" sz="1200" b="0" i="0" u="none" strike="noStrike">
                          <a:solidFill>
                            <a:srgbClr val="000000"/>
                          </a:solidFill>
                          <a:effectLst/>
                          <a:latin typeface="Arial Mon"/>
                        </a:rPr>
                        <a:t>Ýõíèé 04 ñàð</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ctr"/>
                      <a:r>
                        <a:rPr lang="en-US" sz="1200" b="0" i="0" u="none" strike="noStrike">
                          <a:solidFill>
                            <a:srgbClr val="000000"/>
                          </a:solidFill>
                          <a:effectLst/>
                          <a:latin typeface="Arial Mon"/>
                        </a:rPr>
                        <a:t>Äóíäæààñ</a:t>
                      </a:r>
                    </a:p>
                  </a:txBody>
                  <a:tcPr marL="9525" marR="9525" marT="9525" marB="0" anchor="ctr">
                    <a:lnL>
                      <a:noFill/>
                    </a:lnL>
                    <a:lnR>
                      <a:noFill/>
                    </a:lnR>
                    <a:lnT>
                      <a:noFill/>
                    </a:lnT>
                    <a:lnB>
                      <a:noFill/>
                    </a:lnB>
                    <a:solidFill>
                      <a:srgbClr val="8DB4E2"/>
                    </a:solidFill>
                  </a:tcPr>
                </a:tc>
              </a:tr>
              <a:tr h="717698">
                <a:tc>
                  <a:txBody>
                    <a:bodyPr/>
                    <a:lstStyle/>
                    <a:p>
                      <a:pPr algn="l" rtl="0" fontAlgn="b"/>
                      <a:r>
                        <a:rPr lang="en-US" sz="1200" b="0" i="0" u="none" strike="noStrike">
                          <a:solidFill>
                            <a:srgbClr val="000000"/>
                          </a:solidFill>
                          <a:effectLst/>
                          <a:latin typeface="Arial Mon"/>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8DB4E2"/>
                    </a:solidFill>
                  </a:tcPr>
                </a:tc>
                <a:tc>
                  <a:txBody>
                    <a:bodyPr/>
                    <a:lstStyle/>
                    <a:p>
                      <a:pPr algn="l" rtl="0" fontAlgn="b"/>
                      <a:r>
                        <a:rPr lang="en-US" sz="1200" b="0" i="0" u="none" strike="noStrike">
                          <a:solidFill>
                            <a:srgbClr val="000000"/>
                          </a:solidFill>
                          <a:effectLst/>
                          <a:latin typeface="Arial Mon"/>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2013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2014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2015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Äóíäàæ</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2016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en-US" sz="1200" b="0" i="0" u="none" strike="noStrike">
                          <a:solidFill>
                            <a:srgbClr val="000000"/>
                          </a:solidFill>
                          <a:effectLst/>
                          <a:latin typeface="Arial Mon"/>
                        </a:rPr>
                        <a:t>çºð¿¿</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8DB4E2"/>
                    </a:solidFill>
                  </a:tcPr>
                </a:tc>
              </a:tr>
              <a:tr h="337152">
                <a:tc gridSpan="2">
                  <a:txBody>
                    <a:bodyPr/>
                    <a:lstStyle/>
                    <a:p>
                      <a:pPr algn="ctr" fontAlgn="b"/>
                      <a:r>
                        <a:rPr lang="en-US" sz="1200" b="0" i="0" u="none" strike="noStrike">
                          <a:solidFill>
                            <a:srgbClr val="000000"/>
                          </a:solidFill>
                          <a:effectLst/>
                          <a:latin typeface="Arial"/>
                        </a:rPr>
                        <a:t>Õîðîãäñîí á¿ãä</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ctr" fontAlgn="ctr"/>
                      <a:r>
                        <a:rPr lang="en-US" sz="1200" b="0" i="0" u="none" strike="noStrike">
                          <a:solidFill>
                            <a:srgbClr val="000000"/>
                          </a:solidFill>
                          <a:effectLst/>
                          <a:latin typeface="Arial"/>
                        </a:rPr>
                        <a:t>47.5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200" b="0" i="0" u="none" strike="noStrike">
                          <a:solidFill>
                            <a:srgbClr val="000000"/>
                          </a:solidFill>
                          <a:effectLst/>
                          <a:latin typeface="Arial"/>
                        </a:rPr>
                        <a:t>6.5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a:solidFill>
                            <a:srgbClr val="000000"/>
                          </a:solidFill>
                          <a:effectLst/>
                          <a:latin typeface="Arial Mon"/>
                        </a:rPr>
                        <a:t>11.3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a:solidFill>
                            <a:srgbClr val="000000"/>
                          </a:solidFill>
                          <a:effectLst/>
                          <a:latin typeface="Arial"/>
                        </a:rPr>
                        <a:t>22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a:solidFill>
                            <a:srgbClr val="000000"/>
                          </a:solidFill>
                          <a:effectLst/>
                          <a:latin typeface="Arial"/>
                        </a:rPr>
                        <a:t>21.7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200" b="0" i="0" u="none" strike="noStrike">
                          <a:solidFill>
                            <a:srgbClr val="000000"/>
                          </a:solidFill>
                          <a:effectLst/>
                          <a:latin typeface="Arial"/>
                        </a:rPr>
                        <a:t>-10.5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r h="350504">
                <a:tc rowSpan="5">
                  <a:txBody>
                    <a:bodyPr/>
                    <a:lstStyle/>
                    <a:p>
                      <a:pPr algn="ctr" fontAlgn="ctr"/>
                      <a:r>
                        <a:rPr lang="mn-MN" sz="1200" b="0" i="0" u="none" strike="noStrike">
                          <a:solidFill>
                            <a:srgbClr val="000000"/>
                          </a:solidFill>
                          <a:effectLst/>
                          <a:latin typeface="Arial"/>
                        </a:rPr>
                        <a:t>Үүнээс</a:t>
                      </a:r>
                    </a:p>
                  </a:txBody>
                  <a:tcPr marL="9525" marR="9525" marT="9525" marB="0" vert="vert270" anchor="ctr">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Arial"/>
                        </a:rPr>
                        <a:t>Òýìýý</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0.01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Arial Mon"/>
                      </a:endParaRP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ctr" fontAlgn="b"/>
                      <a:r>
                        <a:rPr lang="en-US" sz="1200" b="0" i="0" u="none" strike="noStrike">
                          <a:solidFill>
                            <a:srgbClr val="000000"/>
                          </a:solidFill>
                          <a:effectLst/>
                          <a:latin typeface="Arial"/>
                        </a:rPr>
                        <a:t>0</a:t>
                      </a:r>
                    </a:p>
                  </a:txBody>
                  <a:tcPr marL="9525" marR="9525" marT="9525" marB="0" anchor="b">
                    <a:lnL>
                      <a:noFill/>
                    </a:lnL>
                    <a:lnR>
                      <a:noFill/>
                    </a:lnR>
                    <a:lnT>
                      <a:noFill/>
                    </a:lnT>
                    <a:lnB>
                      <a:noFill/>
                    </a:lnB>
                  </a:tcPr>
                </a:tc>
                <a:tc>
                  <a:txBody>
                    <a:bodyPr/>
                    <a:lstStyle/>
                    <a:p>
                      <a:pPr algn="ctr" fontAlgn="ctr"/>
                      <a:r>
                        <a:rPr lang="en-US" sz="1200" b="0" i="0" u="none" strike="noStrike">
                          <a:solidFill>
                            <a:srgbClr val="000000"/>
                          </a:solidFill>
                          <a:effectLst/>
                          <a:latin typeface="Arial"/>
                        </a:rPr>
                        <a:t>0.0</a:t>
                      </a:r>
                    </a:p>
                  </a:txBody>
                  <a:tcPr marL="9525" marR="9525" marT="9525" marB="0" anchor="ctr">
                    <a:lnL>
                      <a:noFill/>
                    </a:lnL>
                    <a:lnR>
                      <a:noFill/>
                    </a:lnR>
                    <a:lnT>
                      <a:noFill/>
                    </a:lnT>
                    <a:lnB>
                      <a:noFill/>
                    </a:lnB>
                  </a:tcPr>
                </a:tc>
              </a:tr>
              <a:tr h="350504">
                <a:tc vMerge="1">
                  <a:txBody>
                    <a:bodyPr/>
                    <a:lstStyle/>
                    <a:p>
                      <a:endParaRPr lang="en-US"/>
                    </a:p>
                  </a:txBody>
                  <a:tcPr/>
                </a:tc>
                <a:tc>
                  <a:txBody>
                    <a:bodyPr/>
                    <a:lstStyle/>
                    <a:p>
                      <a:pPr algn="l" fontAlgn="b"/>
                      <a:r>
                        <a:rPr lang="en-US" sz="1200" b="0" i="0" u="none" strike="noStrike">
                          <a:solidFill>
                            <a:srgbClr val="000000"/>
                          </a:solidFill>
                          <a:effectLst/>
                          <a:latin typeface="Arial"/>
                        </a:rPr>
                        <a:t>Àäóó</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1.5</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0.6</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Mon"/>
                        </a:rPr>
                        <a:t>0.9</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a:rPr>
                        <a:t>1</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a:rPr>
                        <a:t>1.1</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a:rPr>
                        <a:t>-0.1</a:t>
                      </a:r>
                    </a:p>
                  </a:txBody>
                  <a:tcPr marL="9525" marR="9525" marT="9525" marB="0" anchor="ctr">
                    <a:lnL>
                      <a:noFill/>
                    </a:lnL>
                    <a:lnR>
                      <a:noFill/>
                    </a:lnR>
                    <a:lnT>
                      <a:noFill/>
                    </a:lnT>
                    <a:lnB>
                      <a:noFill/>
                    </a:lnB>
                  </a:tcPr>
                </a:tc>
              </a:tr>
              <a:tr h="350504">
                <a:tc vMerge="1">
                  <a:txBody>
                    <a:bodyPr/>
                    <a:lstStyle/>
                    <a:p>
                      <a:endParaRPr lang="en-US"/>
                    </a:p>
                  </a:txBody>
                  <a:tcPr/>
                </a:tc>
                <a:tc>
                  <a:txBody>
                    <a:bodyPr/>
                    <a:lstStyle/>
                    <a:p>
                      <a:pPr algn="l" fontAlgn="b"/>
                      <a:r>
                        <a:rPr lang="en-US" sz="1200" b="0" i="0" u="none" strike="noStrike">
                          <a:solidFill>
                            <a:srgbClr val="000000"/>
                          </a:solidFill>
                          <a:effectLst/>
                          <a:latin typeface="Arial"/>
                        </a:rPr>
                        <a:t>¯õýð</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10.9</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1.0</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Mon"/>
                        </a:rPr>
                        <a:t>1.1</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a:rPr>
                        <a:t>4</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a:rPr>
                        <a:t>2.8</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a:rPr>
                        <a:t>-3.2</a:t>
                      </a:r>
                    </a:p>
                  </a:txBody>
                  <a:tcPr marL="9525" marR="9525" marT="9525" marB="0" anchor="ctr">
                    <a:lnL>
                      <a:noFill/>
                    </a:lnL>
                    <a:lnR>
                      <a:noFill/>
                    </a:lnR>
                    <a:lnT>
                      <a:noFill/>
                    </a:lnT>
                    <a:lnB>
                      <a:noFill/>
                    </a:lnB>
                  </a:tcPr>
                </a:tc>
              </a:tr>
              <a:tr h="350504">
                <a:tc vMerge="1">
                  <a:txBody>
                    <a:bodyPr/>
                    <a:lstStyle/>
                    <a:p>
                      <a:endParaRPr lang="en-US"/>
                    </a:p>
                  </a:txBody>
                  <a:tcPr/>
                </a:tc>
                <a:tc>
                  <a:txBody>
                    <a:bodyPr/>
                    <a:lstStyle/>
                    <a:p>
                      <a:pPr algn="l" fontAlgn="b"/>
                      <a:r>
                        <a:rPr lang="en-US" sz="1200" b="0" i="0" u="none" strike="noStrike">
                          <a:solidFill>
                            <a:srgbClr val="000000"/>
                          </a:solidFill>
                          <a:effectLst/>
                          <a:latin typeface="Arial"/>
                        </a:rPr>
                        <a:t>Õîíü</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15.4</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2.4</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Mon"/>
                        </a:rPr>
                        <a:t>3.7</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a:rPr>
                        <a:t>7</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a:rPr>
                        <a:t>8.2</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a:rPr>
                        <a:t>-3.5</a:t>
                      </a:r>
                    </a:p>
                  </a:txBody>
                  <a:tcPr marL="9525" marR="9525" marT="9525" marB="0" anchor="ctr">
                    <a:lnL>
                      <a:noFill/>
                    </a:lnL>
                    <a:lnR>
                      <a:noFill/>
                    </a:lnR>
                    <a:lnT>
                      <a:noFill/>
                    </a:lnT>
                    <a:lnB>
                      <a:noFill/>
                    </a:lnB>
                  </a:tcPr>
                </a:tc>
              </a:tr>
              <a:tr h="350504">
                <a:tc vMerge="1">
                  <a:txBody>
                    <a:bodyPr/>
                    <a:lstStyle/>
                    <a:p>
                      <a:endParaRPr lang="en-US"/>
                    </a:p>
                  </a:txBody>
                  <a:tcPr/>
                </a:tc>
                <a:tc>
                  <a:txBody>
                    <a:bodyPr/>
                    <a:lstStyle/>
                    <a:p>
                      <a:pPr algn="l" fontAlgn="b"/>
                      <a:r>
                        <a:rPr lang="en-US" sz="1200" b="0" i="0" u="none" strike="noStrike">
                          <a:solidFill>
                            <a:srgbClr val="000000"/>
                          </a:solidFill>
                          <a:effectLst/>
                          <a:latin typeface="Arial"/>
                        </a:rPr>
                        <a:t>ßìàà</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19.7</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a:rPr>
                        <a:t>2.5</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Mon"/>
                        </a:rPr>
                        <a:t>5.6</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a:rPr>
                        <a:t>9</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a:rPr>
                        <a:t>9.4</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Arial"/>
                        </a:rPr>
                        <a:t>-3.7</a:t>
                      </a:r>
                    </a:p>
                  </a:txBody>
                  <a:tcPr marL="9525" marR="9525" marT="9525" marB="0" anchor="ctr">
                    <a:lnL>
                      <a:noFill/>
                    </a:lnL>
                    <a:lnR>
                      <a:noFill/>
                    </a:lnR>
                    <a:lnT>
                      <a:noFill/>
                    </a:lnT>
                    <a:lnB>
                      <a:noFill/>
                    </a:lnB>
                  </a:tcPr>
                </a:tc>
              </a:tr>
            </a:tbl>
          </a:graphicData>
        </a:graphic>
      </p:graphicFrame>
    </p:spTree>
    <p:extLst>
      <p:ext uri="{BB962C8B-B14F-4D97-AF65-F5344CB8AC3E}">
        <p14:creationId xmlns:p14="http://schemas.microsoft.com/office/powerpoint/2010/main" val="1389503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1100</TotalTime>
  <Words>891</Words>
  <Application>Microsoft Office PowerPoint</Application>
  <PresentationFormat>On-screen Show (4:3)</PresentationFormat>
  <Paragraphs>273</Paragraphs>
  <Slides>12</Slides>
  <Notes>12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15" baseType="lpstr">
      <vt:lpstr>Office Theme</vt:lpstr>
      <vt:lpstr>2_Office Theme</vt:lpstr>
      <vt:lpstr>Microsoft Excel Chart</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                          ХӨВСГӨЛ АЙМГИЙН СТАТИСТИКИЙН ХЭЛТЭС</vt:lpstr>
      <vt:lpstr>ХӨВСГӨЛ АЙМГИЙН СТАТИСТИКИЙН ХЭЛТЭС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Sarmandakh</dc:creator>
  <cp:lastModifiedBy>Sarmandakh</cp:lastModifiedBy>
  <cp:revision>173</cp:revision>
  <dcterms:created xsi:type="dcterms:W3CDTF">2006-08-16T00:00:00Z</dcterms:created>
  <dcterms:modified xsi:type="dcterms:W3CDTF">2016-05-11T07:59:28Z</dcterms:modified>
</cp:coreProperties>
</file>