
<file path=[Content_Types].xml><?xml version="1.0" encoding="utf-8"?>
<Types xmlns="http://schemas.openxmlformats.org/package/2006/content-types">
  <Default Extension="png" ContentType="image/png"/>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7"/>
  </p:notesMasterIdLst>
  <p:sldIdLst>
    <p:sldId id="257" r:id="rId4"/>
    <p:sldId id="356" r:id="rId5"/>
    <p:sldId id="357" r:id="rId6"/>
    <p:sldId id="336" r:id="rId7"/>
    <p:sldId id="326" r:id="rId8"/>
    <p:sldId id="327" r:id="rId9"/>
    <p:sldId id="358" r:id="rId10"/>
    <p:sldId id="359" r:id="rId11"/>
    <p:sldId id="360" r:id="rId12"/>
    <p:sldId id="361" r:id="rId13"/>
    <p:sldId id="362" r:id="rId14"/>
    <p:sldId id="363" r:id="rId15"/>
    <p:sldId id="3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9" autoAdjust="0"/>
    <p:restoredTop sz="94660"/>
  </p:normalViewPr>
  <p:slideViewPr>
    <p:cSldViewPr>
      <p:cViewPr varScale="1">
        <p:scale>
          <a:sx n="107" d="100"/>
          <a:sy n="107" d="100"/>
        </p:scale>
        <p:origin x="-4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D:\Ctatistik\Taniltsuulga\2016-2016%20taniltsuulga\3%20sariin%20taniltsuulg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6.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latin typeface="Arial" pitchFamily="34" charset="0"/>
                <a:cs typeface="Arial" pitchFamily="34" charset="0"/>
              </a:defRPr>
            </a:pPr>
            <a:r>
              <a:rPr lang="mn-MN" sz="800">
                <a:latin typeface="Arial" pitchFamily="34" charset="0"/>
                <a:cs typeface="Arial" pitchFamily="34" charset="0"/>
              </a:rPr>
              <a:t>Хэрэглээний бараа үйлчилгээний үнийн өөрчлөлтийн хувь,        </a:t>
            </a:r>
            <a:r>
              <a:rPr lang="mn-MN" sz="800" baseline="0">
                <a:latin typeface="Arial" pitchFamily="34" charset="0"/>
                <a:cs typeface="Arial" pitchFamily="34" charset="0"/>
              </a:rPr>
              <a:t>         </a:t>
            </a:r>
            <a:r>
              <a:rPr lang="mn-MN" sz="800">
                <a:latin typeface="Arial" pitchFamily="34" charset="0"/>
                <a:cs typeface="Arial" pitchFamily="34" charset="0"/>
              </a:rPr>
              <a:t>өмнөх онтой харьцуулсанаар</a:t>
            </a:r>
          </a:p>
        </c:rich>
      </c:tx>
      <c:layout/>
      <c:overlay val="0"/>
    </c:title>
    <c:autoTitleDeleted val="0"/>
    <c:plotArea>
      <c:layout/>
      <c:pieChart>
        <c:varyColors val="1"/>
        <c:ser>
          <c:idx val="0"/>
          <c:order val="0"/>
          <c:tx>
            <c:strRef>
              <c:f>'une (3)'!$AR$6</c:f>
              <c:strCache>
                <c:ptCount val="1"/>
                <c:pt idx="0">
                  <c:v>Хэрэглээний бараа үйлчилгээний үнийн өөрчлөлтийн хувь, өмнөх онтой харьцуулсанаар</c:v>
                </c:pt>
              </c:strCache>
            </c:strRef>
          </c:tx>
          <c:cat>
            <c:multiLvlStrRef>
              <c:f>'une (3)'!$AQ$7:$AQ$18</c:f>
            </c:multiLvlStrRef>
          </c:cat>
          <c:val>
            <c:numRef>
              <c:f>'une (3)'!$AR$7:$AR$18</c:f>
            </c:numRef>
          </c:val>
        </c:ser>
        <c:dLbls>
          <c:showLegendKey val="0"/>
          <c:showVal val="0"/>
          <c:showCatName val="0"/>
          <c:showSerName val="0"/>
          <c:showPercent val="1"/>
          <c:showBubbleSize val="0"/>
          <c:showLeaderLines val="0"/>
        </c:dLbls>
        <c:firstSliceAng val="0"/>
      </c:pieChart>
    </c:plotArea>
    <c:legend>
      <c:legendPos val="r"/>
      <c:layout/>
      <c:overlay val="0"/>
      <c:txPr>
        <a:bodyPr/>
        <a:lstStyle/>
        <a:p>
          <a:pPr>
            <a:defRPr sz="6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a:effectLst/>
                <a:latin typeface="Arial" pitchFamily="34" charset="0"/>
                <a:cs typeface="Arial" pitchFamily="34" charset="0"/>
              </a:rPr>
              <a:t>Эндсэн хүүхдийн тоо эхний 6 сарын байдлаар</a:t>
            </a:r>
            <a:endParaRPr lang="en-US" sz="1400" b="0">
              <a:effectLst/>
              <a:latin typeface="Arial" pitchFamily="34" charset="0"/>
              <a:cs typeface="Arial" pitchFamily="34" charset="0"/>
            </a:endParaRPr>
          </a:p>
        </c:rich>
      </c:tx>
      <c:layout/>
      <c:overlay val="0"/>
    </c:title>
    <c:autoTitleDeleted val="0"/>
    <c:plotArea>
      <c:layout>
        <c:manualLayout>
          <c:layoutTarget val="inner"/>
          <c:xMode val="edge"/>
          <c:yMode val="edge"/>
          <c:x val="2.8313019629369444E-2"/>
          <c:y val="0.27234470691163604"/>
          <c:w val="0.93079039646154138"/>
          <c:h val="0.46352726742490524"/>
        </c:manualLayout>
      </c:layout>
      <c:barChart>
        <c:barDir val="col"/>
        <c:grouping val="clustered"/>
        <c:varyColors val="0"/>
        <c:ser>
          <c:idx val="0"/>
          <c:order val="0"/>
          <c:tx>
            <c:strRef>
              <c:f>'ervvl mend'!$K$61</c:f>
              <c:strCache>
                <c:ptCount val="1"/>
                <c:pt idx="0">
                  <c:v>0-1 нас</c:v>
                </c:pt>
              </c:strCache>
            </c:strRef>
          </c:tx>
          <c:invertIfNegative val="0"/>
          <c:cat>
            <c:numRef>
              <c:f>'ervvl mend'!$J$62:$J$66</c:f>
              <c:numCache>
                <c:formatCode>General</c:formatCode>
                <c:ptCount val="5"/>
                <c:pt idx="0">
                  <c:v>2012</c:v>
                </c:pt>
                <c:pt idx="1">
                  <c:v>2013</c:v>
                </c:pt>
                <c:pt idx="2">
                  <c:v>2014</c:v>
                </c:pt>
                <c:pt idx="3">
                  <c:v>2015</c:v>
                </c:pt>
                <c:pt idx="4">
                  <c:v>2016</c:v>
                </c:pt>
              </c:numCache>
            </c:numRef>
          </c:cat>
          <c:val>
            <c:numRef>
              <c:f>'ervvl mend'!$K$62:$K$66</c:f>
              <c:numCache>
                <c:formatCode>General</c:formatCode>
                <c:ptCount val="5"/>
                <c:pt idx="0">
                  <c:v>56</c:v>
                </c:pt>
                <c:pt idx="1">
                  <c:v>45</c:v>
                </c:pt>
                <c:pt idx="2">
                  <c:v>23</c:v>
                </c:pt>
                <c:pt idx="3">
                  <c:v>37</c:v>
                </c:pt>
                <c:pt idx="4">
                  <c:v>54</c:v>
                </c:pt>
              </c:numCache>
            </c:numRef>
          </c:val>
        </c:ser>
        <c:ser>
          <c:idx val="1"/>
          <c:order val="1"/>
          <c:tx>
            <c:strRef>
              <c:f>'ervvl mend'!$L$61</c:f>
              <c:strCache>
                <c:ptCount val="1"/>
                <c:pt idx="0">
                  <c:v>1-5 нас</c:v>
                </c:pt>
              </c:strCache>
            </c:strRef>
          </c:tx>
          <c:invertIfNegative val="0"/>
          <c:cat>
            <c:numRef>
              <c:f>'ervvl mend'!$J$62:$J$66</c:f>
              <c:numCache>
                <c:formatCode>General</c:formatCode>
                <c:ptCount val="5"/>
                <c:pt idx="0">
                  <c:v>2012</c:v>
                </c:pt>
                <c:pt idx="1">
                  <c:v>2013</c:v>
                </c:pt>
                <c:pt idx="2">
                  <c:v>2014</c:v>
                </c:pt>
                <c:pt idx="3">
                  <c:v>2015</c:v>
                </c:pt>
                <c:pt idx="4">
                  <c:v>2016</c:v>
                </c:pt>
              </c:numCache>
            </c:numRef>
          </c:cat>
          <c:val>
            <c:numRef>
              <c:f>'ervvl mend'!$L$62:$L$66</c:f>
              <c:numCache>
                <c:formatCode>General</c:formatCode>
                <c:ptCount val="5"/>
                <c:pt idx="0">
                  <c:v>3</c:v>
                </c:pt>
                <c:pt idx="1">
                  <c:v>10</c:v>
                </c:pt>
                <c:pt idx="2">
                  <c:v>5</c:v>
                </c:pt>
                <c:pt idx="3">
                  <c:v>7</c:v>
                </c:pt>
                <c:pt idx="4">
                  <c:v>7</c:v>
                </c:pt>
              </c:numCache>
            </c:numRef>
          </c:val>
        </c:ser>
        <c:dLbls>
          <c:showLegendKey val="0"/>
          <c:showVal val="1"/>
          <c:showCatName val="0"/>
          <c:showSerName val="0"/>
          <c:showPercent val="0"/>
          <c:showBubbleSize val="0"/>
        </c:dLbls>
        <c:gapWidth val="150"/>
        <c:overlap val="-25"/>
        <c:axId val="64178432"/>
        <c:axId val="64184320"/>
      </c:barChart>
      <c:catAx>
        <c:axId val="64178432"/>
        <c:scaling>
          <c:orientation val="minMax"/>
        </c:scaling>
        <c:delete val="0"/>
        <c:axPos val="b"/>
        <c:numFmt formatCode="General" sourceLinked="1"/>
        <c:majorTickMark val="none"/>
        <c:minorTickMark val="none"/>
        <c:tickLblPos val="nextTo"/>
        <c:crossAx val="64184320"/>
        <c:crosses val="autoZero"/>
        <c:auto val="1"/>
        <c:lblAlgn val="ctr"/>
        <c:lblOffset val="100"/>
        <c:noMultiLvlLbl val="0"/>
      </c:catAx>
      <c:valAx>
        <c:axId val="64184320"/>
        <c:scaling>
          <c:orientation val="minMax"/>
        </c:scaling>
        <c:delete val="1"/>
        <c:axPos val="l"/>
        <c:numFmt formatCode="General" sourceLinked="1"/>
        <c:majorTickMark val="out"/>
        <c:minorTickMark val="none"/>
        <c:tickLblPos val="nextTo"/>
        <c:crossAx val="64178432"/>
        <c:crosses val="autoZero"/>
        <c:crossBetween val="between"/>
      </c:valAx>
    </c:plotArea>
    <c:legend>
      <c:legendPos val="t"/>
      <c:layout>
        <c:manualLayout>
          <c:xMode val="edge"/>
          <c:yMode val="edge"/>
          <c:x val="4.3613692503267271E-2"/>
          <c:y val="0.86203703703703705"/>
          <c:w val="0.93479360477501661"/>
          <c:h val="0.10938174394867309"/>
        </c:manualLayout>
      </c:layout>
      <c:overlay val="0"/>
      <c:txPr>
        <a:bodyPr/>
        <a:lstStyle/>
        <a:p>
          <a:pPr>
            <a:defRPr sz="10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a:effectLst/>
                <a:latin typeface="Arial" pitchFamily="34" charset="0"/>
                <a:cs typeface="Arial" pitchFamily="34" charset="0"/>
              </a:rPr>
              <a:t>Халдварт өвчнөөр өвчлөгчид, эхний </a:t>
            </a:r>
            <a:r>
              <a:rPr lang="en-US" sz="1400" b="0" i="0" baseline="0">
                <a:effectLst/>
                <a:latin typeface="Arial" pitchFamily="34" charset="0"/>
                <a:cs typeface="Arial" pitchFamily="34" charset="0"/>
              </a:rPr>
              <a:t>6</a:t>
            </a:r>
            <a:r>
              <a:rPr lang="mn-MN" sz="1400" b="0" i="0" baseline="0">
                <a:effectLst/>
                <a:latin typeface="Arial" pitchFamily="34" charset="0"/>
                <a:cs typeface="Arial" pitchFamily="34" charset="0"/>
              </a:rPr>
              <a:t> сарын байдлаар</a:t>
            </a:r>
            <a:endParaRPr lang="en-US" sz="1400" b="0">
              <a:effectLst/>
              <a:latin typeface="Arial" pitchFamily="34" charset="0"/>
              <a:cs typeface="Arial" pitchFamily="34" charset="0"/>
            </a:endParaRPr>
          </a:p>
        </c:rich>
      </c:tx>
      <c:layout/>
      <c:overlay val="0"/>
    </c:title>
    <c:autoTitleDeleted val="0"/>
    <c:plotArea>
      <c:layout>
        <c:manualLayout>
          <c:layoutTarget val="inner"/>
          <c:xMode val="edge"/>
          <c:yMode val="edge"/>
          <c:x val="1.8197295415571128E-2"/>
          <c:y val="7.0200131233595808E-2"/>
          <c:w val="0.96360540916885773"/>
          <c:h val="0.61011628754738989"/>
        </c:manualLayout>
      </c:layout>
      <c:barChart>
        <c:barDir val="col"/>
        <c:grouping val="clustered"/>
        <c:varyColors val="0"/>
        <c:ser>
          <c:idx val="0"/>
          <c:order val="0"/>
          <c:tx>
            <c:strRef>
              <c:f>'ervvl mend'!$K$28</c:f>
              <c:strCache>
                <c:ptCount val="1"/>
                <c:pt idx="0">
                  <c:v>Нийт халдварт өвчин</c:v>
                </c:pt>
              </c:strCache>
            </c:strRef>
          </c:tx>
          <c:invertIfNegative val="0"/>
          <c:cat>
            <c:numRef>
              <c:f>'ervvl mend'!$J$29:$J$33</c:f>
              <c:numCache>
                <c:formatCode>General</c:formatCode>
                <c:ptCount val="5"/>
                <c:pt idx="0">
                  <c:v>2012</c:v>
                </c:pt>
                <c:pt idx="1">
                  <c:v>2013</c:v>
                </c:pt>
                <c:pt idx="2">
                  <c:v>2014</c:v>
                </c:pt>
                <c:pt idx="3">
                  <c:v>2015</c:v>
                </c:pt>
                <c:pt idx="4">
                  <c:v>2016</c:v>
                </c:pt>
              </c:numCache>
            </c:numRef>
          </c:cat>
          <c:val>
            <c:numRef>
              <c:f>'ervvl mend'!$K$29:$K$33</c:f>
              <c:numCache>
                <c:formatCode>General</c:formatCode>
                <c:ptCount val="5"/>
                <c:pt idx="0">
                  <c:v>752</c:v>
                </c:pt>
                <c:pt idx="1">
                  <c:v>1119</c:v>
                </c:pt>
                <c:pt idx="2">
                  <c:v>799</c:v>
                </c:pt>
                <c:pt idx="3">
                  <c:v>1086</c:v>
                </c:pt>
                <c:pt idx="4">
                  <c:v>1526</c:v>
                </c:pt>
              </c:numCache>
            </c:numRef>
          </c:val>
        </c:ser>
        <c:ser>
          <c:idx val="1"/>
          <c:order val="1"/>
          <c:tx>
            <c:strRef>
              <c:f>'ervvl mend'!$L$28</c:f>
              <c:strCache>
                <c:ptCount val="1"/>
                <c:pt idx="0">
                  <c:v>БЗХӨ</c:v>
                </c:pt>
              </c:strCache>
            </c:strRef>
          </c:tx>
          <c:invertIfNegative val="0"/>
          <c:cat>
            <c:numRef>
              <c:f>'ervvl mend'!$J$29:$J$33</c:f>
              <c:numCache>
                <c:formatCode>General</c:formatCode>
                <c:ptCount val="5"/>
                <c:pt idx="0">
                  <c:v>2012</c:v>
                </c:pt>
                <c:pt idx="1">
                  <c:v>2013</c:v>
                </c:pt>
                <c:pt idx="2">
                  <c:v>2014</c:v>
                </c:pt>
                <c:pt idx="3">
                  <c:v>2015</c:v>
                </c:pt>
                <c:pt idx="4">
                  <c:v>2016</c:v>
                </c:pt>
              </c:numCache>
            </c:numRef>
          </c:cat>
          <c:val>
            <c:numRef>
              <c:f>'ervvl mend'!$L$29:$L$33</c:f>
              <c:numCache>
                <c:formatCode>General</c:formatCode>
                <c:ptCount val="5"/>
                <c:pt idx="0">
                  <c:v>403</c:v>
                </c:pt>
                <c:pt idx="1">
                  <c:v>411</c:v>
                </c:pt>
                <c:pt idx="2">
                  <c:v>495</c:v>
                </c:pt>
                <c:pt idx="3">
                  <c:v>685</c:v>
                </c:pt>
                <c:pt idx="4">
                  <c:v>453</c:v>
                </c:pt>
              </c:numCache>
            </c:numRef>
          </c:val>
        </c:ser>
        <c:ser>
          <c:idx val="2"/>
          <c:order val="2"/>
          <c:tx>
            <c:strRef>
              <c:f>'ervvl mend'!$M$28</c:f>
              <c:strCache>
                <c:ptCount val="1"/>
                <c:pt idx="0">
                  <c:v>Салхин цэцэг</c:v>
                </c:pt>
              </c:strCache>
            </c:strRef>
          </c:tx>
          <c:invertIfNegative val="0"/>
          <c:cat>
            <c:numRef>
              <c:f>'ervvl mend'!$J$29:$J$33</c:f>
              <c:numCache>
                <c:formatCode>General</c:formatCode>
                <c:ptCount val="5"/>
                <c:pt idx="0">
                  <c:v>2012</c:v>
                </c:pt>
                <c:pt idx="1">
                  <c:v>2013</c:v>
                </c:pt>
                <c:pt idx="2">
                  <c:v>2014</c:v>
                </c:pt>
                <c:pt idx="3">
                  <c:v>2015</c:v>
                </c:pt>
                <c:pt idx="4">
                  <c:v>2016</c:v>
                </c:pt>
              </c:numCache>
            </c:numRef>
          </c:cat>
          <c:val>
            <c:numRef>
              <c:f>'ervvl mend'!$M$29:$M$33</c:f>
              <c:numCache>
                <c:formatCode>General</c:formatCode>
                <c:ptCount val="5"/>
                <c:pt idx="0">
                  <c:v>55</c:v>
                </c:pt>
                <c:pt idx="1">
                  <c:v>31</c:v>
                </c:pt>
                <c:pt idx="2">
                  <c:v>196</c:v>
                </c:pt>
                <c:pt idx="3">
                  <c:v>114</c:v>
                </c:pt>
                <c:pt idx="4">
                  <c:v>92</c:v>
                </c:pt>
              </c:numCache>
            </c:numRef>
          </c:val>
        </c:ser>
        <c:ser>
          <c:idx val="3"/>
          <c:order val="3"/>
          <c:tx>
            <c:strRef>
              <c:f>'ervvl mend'!$N$28</c:f>
              <c:strCache>
                <c:ptCount val="1"/>
                <c:pt idx="0">
                  <c:v>Улаан бурхан</c:v>
                </c:pt>
              </c:strCache>
            </c:strRef>
          </c:tx>
          <c:invertIfNegative val="0"/>
          <c:cat>
            <c:numRef>
              <c:f>'ervvl mend'!$J$29:$J$33</c:f>
              <c:numCache>
                <c:formatCode>General</c:formatCode>
                <c:ptCount val="5"/>
                <c:pt idx="0">
                  <c:v>2012</c:v>
                </c:pt>
                <c:pt idx="1">
                  <c:v>2013</c:v>
                </c:pt>
                <c:pt idx="2">
                  <c:v>2014</c:v>
                </c:pt>
                <c:pt idx="3">
                  <c:v>2015</c:v>
                </c:pt>
                <c:pt idx="4">
                  <c:v>2016</c:v>
                </c:pt>
              </c:numCache>
            </c:numRef>
          </c:cat>
          <c:val>
            <c:numRef>
              <c:f>'ervvl mend'!$N$29:$N$33</c:f>
              <c:numCache>
                <c:formatCode>General</c:formatCode>
                <c:ptCount val="5"/>
                <c:pt idx="0">
                  <c:v>0</c:v>
                </c:pt>
                <c:pt idx="1">
                  <c:v>0</c:v>
                </c:pt>
                <c:pt idx="2">
                  <c:v>0</c:v>
                </c:pt>
                <c:pt idx="3">
                  <c:v>147</c:v>
                </c:pt>
                <c:pt idx="4">
                  <c:v>811</c:v>
                </c:pt>
              </c:numCache>
            </c:numRef>
          </c:val>
        </c:ser>
        <c:dLbls>
          <c:showLegendKey val="0"/>
          <c:showVal val="1"/>
          <c:showCatName val="0"/>
          <c:showSerName val="0"/>
          <c:showPercent val="0"/>
          <c:showBubbleSize val="0"/>
        </c:dLbls>
        <c:gapWidth val="150"/>
        <c:overlap val="-25"/>
        <c:axId val="74539008"/>
        <c:axId val="74540544"/>
      </c:barChart>
      <c:catAx>
        <c:axId val="74539008"/>
        <c:scaling>
          <c:orientation val="minMax"/>
        </c:scaling>
        <c:delete val="0"/>
        <c:axPos val="b"/>
        <c:numFmt formatCode="General" sourceLinked="1"/>
        <c:majorTickMark val="none"/>
        <c:minorTickMark val="none"/>
        <c:tickLblPos val="nextTo"/>
        <c:crossAx val="74540544"/>
        <c:crosses val="autoZero"/>
        <c:auto val="1"/>
        <c:lblAlgn val="ctr"/>
        <c:lblOffset val="100"/>
        <c:noMultiLvlLbl val="0"/>
      </c:catAx>
      <c:valAx>
        <c:axId val="74540544"/>
        <c:scaling>
          <c:orientation val="minMax"/>
        </c:scaling>
        <c:delete val="1"/>
        <c:axPos val="l"/>
        <c:numFmt formatCode="General" sourceLinked="1"/>
        <c:majorTickMark val="out"/>
        <c:minorTickMark val="none"/>
        <c:tickLblPos val="nextTo"/>
        <c:crossAx val="74539008"/>
        <c:crosses val="autoZero"/>
        <c:crossBetween val="between"/>
      </c:valAx>
    </c:plotArea>
    <c:legend>
      <c:legendPos val="t"/>
      <c:layout>
        <c:manualLayout>
          <c:xMode val="edge"/>
          <c:yMode val="edge"/>
          <c:x val="3.8736531949800479E-2"/>
          <c:y val="0.79212962962962963"/>
          <c:w val="0.92087250625735562"/>
          <c:h val="0.12066309419655877"/>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Бойжсон төл</a:t>
            </a:r>
            <a:r>
              <a:rPr lang="mn-MN" sz="1200" baseline="0"/>
              <a:t>, сумаар, толгойгоор</a:t>
            </a:r>
            <a:endParaRPr lang="en-US" sz="1200"/>
          </a:p>
        </c:rich>
      </c:tx>
      <c:layout/>
      <c:overlay val="0"/>
    </c:title>
    <c:autoTitleDeleted val="0"/>
    <c:plotArea>
      <c:layout/>
      <c:barChart>
        <c:barDir val="bar"/>
        <c:grouping val="clustered"/>
        <c:varyColors val="0"/>
        <c:ser>
          <c:idx val="0"/>
          <c:order val="0"/>
          <c:invertIfNegative val="0"/>
          <c:dLbls>
            <c:dLbl>
              <c:idx val="15"/>
              <c:layout>
                <c:manualLayout>
                  <c:x val="0"/>
                  <c:y val="-2.62295081967213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'Sheet2 (2)'!$B$19:$B$41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(2)'!$C$19:$C$41</c:f>
              <c:numCache>
                <c:formatCode>General</c:formatCode>
                <c:ptCount val="23"/>
                <c:pt idx="0">
                  <c:v>73177</c:v>
                </c:pt>
                <c:pt idx="1">
                  <c:v>94963</c:v>
                </c:pt>
                <c:pt idx="2">
                  <c:v>70518</c:v>
                </c:pt>
                <c:pt idx="3">
                  <c:v>116378</c:v>
                </c:pt>
                <c:pt idx="4">
                  <c:v>124506</c:v>
                </c:pt>
                <c:pt idx="5">
                  <c:v>80680</c:v>
                </c:pt>
                <c:pt idx="6">
                  <c:v>81465</c:v>
                </c:pt>
                <c:pt idx="7">
                  <c:v>76748</c:v>
                </c:pt>
                <c:pt idx="8">
                  <c:v>41549</c:v>
                </c:pt>
                <c:pt idx="9">
                  <c:v>68233</c:v>
                </c:pt>
                <c:pt idx="10">
                  <c:v>104977</c:v>
                </c:pt>
                <c:pt idx="11">
                  <c:v>100763</c:v>
                </c:pt>
                <c:pt idx="12">
                  <c:v>56637</c:v>
                </c:pt>
                <c:pt idx="13">
                  <c:v>39122</c:v>
                </c:pt>
                <c:pt idx="14">
                  <c:v>11909</c:v>
                </c:pt>
                <c:pt idx="15">
                  <c:v>138981</c:v>
                </c:pt>
                <c:pt idx="16">
                  <c:v>7056</c:v>
                </c:pt>
                <c:pt idx="17">
                  <c:v>95029</c:v>
                </c:pt>
                <c:pt idx="18">
                  <c:v>12042</c:v>
                </c:pt>
                <c:pt idx="19">
                  <c:v>67844</c:v>
                </c:pt>
                <c:pt idx="20">
                  <c:v>86562</c:v>
                </c:pt>
                <c:pt idx="21">
                  <c:v>22069</c:v>
                </c:pt>
                <c:pt idx="22">
                  <c:v>2800</c:v>
                </c:pt>
              </c:numCache>
            </c:numRef>
          </c:val>
        </c:ser>
        <c:dLbls>
          <c:showLegendKey val="0"/>
          <c:showVal val="0"/>
          <c:showCatName val="0"/>
          <c:showSerName val="0"/>
          <c:showPercent val="0"/>
          <c:showBubbleSize val="0"/>
        </c:dLbls>
        <c:gapWidth val="150"/>
        <c:overlap val="-25"/>
        <c:axId val="116806400"/>
        <c:axId val="116808320"/>
      </c:barChart>
      <c:catAx>
        <c:axId val="116806400"/>
        <c:scaling>
          <c:orientation val="minMax"/>
        </c:scaling>
        <c:delete val="0"/>
        <c:axPos val="l"/>
        <c:numFmt formatCode="General" sourceLinked="1"/>
        <c:majorTickMark val="none"/>
        <c:minorTickMark val="none"/>
        <c:tickLblPos val="nextTo"/>
        <c:crossAx val="116808320"/>
        <c:crosses val="autoZero"/>
        <c:auto val="1"/>
        <c:lblAlgn val="ctr"/>
        <c:lblOffset val="100"/>
        <c:noMultiLvlLbl val="0"/>
      </c:catAx>
      <c:valAx>
        <c:axId val="116808320"/>
        <c:scaling>
          <c:orientation val="minMax"/>
        </c:scaling>
        <c:delete val="1"/>
        <c:axPos val="b"/>
        <c:numFmt formatCode="General" sourceLinked="1"/>
        <c:majorTickMark val="out"/>
        <c:minorTickMark val="none"/>
        <c:tickLblPos val="nextTo"/>
        <c:crossAx val="116806400"/>
        <c:crosses val="autoZero"/>
        <c:crossBetween val="between"/>
      </c:val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Бойжилтын хувь, сумаар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 (2)'!$K$19:$K$41</c:f>
              <c:strCache>
                <c:ptCount val="23"/>
                <c:pt idx="0">
                  <c:v>Àëàã  Ýðäýíý</c:v>
                </c:pt>
                <c:pt idx="1">
                  <c:v>Àðáóëàã</c:v>
                </c:pt>
                <c:pt idx="2">
                  <c:v>Баянзүрх</c:v>
                </c:pt>
                <c:pt idx="3">
                  <c:v>Á¿ðýíòîãòîõ</c:v>
                </c:pt>
                <c:pt idx="4">
                  <c:v>Ãàëò</c:v>
                </c:pt>
                <c:pt idx="5">
                  <c:v>Æàðãàëàíò</c:v>
                </c:pt>
                <c:pt idx="6">
                  <c:v>Их-Уул</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(2)'!$L$19:$L$41</c:f>
              <c:numCache>
                <c:formatCode>General</c:formatCode>
                <c:ptCount val="23"/>
                <c:pt idx="0">
                  <c:v>99.6</c:v>
                </c:pt>
                <c:pt idx="1">
                  <c:v>99.5</c:v>
                </c:pt>
                <c:pt idx="2">
                  <c:v>99.9</c:v>
                </c:pt>
                <c:pt idx="3">
                  <c:v>98.3</c:v>
                </c:pt>
                <c:pt idx="4">
                  <c:v>99.2</c:v>
                </c:pt>
                <c:pt idx="5">
                  <c:v>99.1</c:v>
                </c:pt>
                <c:pt idx="6">
                  <c:v>100</c:v>
                </c:pt>
                <c:pt idx="7">
                  <c:v>99.6</c:v>
                </c:pt>
                <c:pt idx="8">
                  <c:v>99.8</c:v>
                </c:pt>
                <c:pt idx="9">
                  <c:v>99.7</c:v>
                </c:pt>
                <c:pt idx="10">
                  <c:v>97.2</c:v>
                </c:pt>
                <c:pt idx="11">
                  <c:v>98.6</c:v>
                </c:pt>
                <c:pt idx="12">
                  <c:v>99.8</c:v>
                </c:pt>
                <c:pt idx="13">
                  <c:v>98.2</c:v>
                </c:pt>
                <c:pt idx="14">
                  <c:v>98.9</c:v>
                </c:pt>
                <c:pt idx="15">
                  <c:v>98.6</c:v>
                </c:pt>
                <c:pt idx="16">
                  <c:v>97.2</c:v>
                </c:pt>
                <c:pt idx="17">
                  <c:v>98.2</c:v>
                </c:pt>
                <c:pt idx="18">
                  <c:v>98.2</c:v>
                </c:pt>
                <c:pt idx="19">
                  <c:v>99</c:v>
                </c:pt>
                <c:pt idx="20">
                  <c:v>99.2</c:v>
                </c:pt>
                <c:pt idx="21">
                  <c:v>99.1</c:v>
                </c:pt>
                <c:pt idx="22">
                  <c:v>99.8</c:v>
                </c:pt>
              </c:numCache>
            </c:numRef>
          </c:val>
        </c:ser>
        <c:dLbls>
          <c:showLegendKey val="0"/>
          <c:showVal val="0"/>
          <c:showCatName val="0"/>
          <c:showSerName val="0"/>
          <c:showPercent val="0"/>
          <c:showBubbleSize val="0"/>
        </c:dLbls>
        <c:gapWidth val="150"/>
        <c:overlap val="-25"/>
        <c:axId val="138867072"/>
        <c:axId val="138868608"/>
      </c:barChart>
      <c:catAx>
        <c:axId val="138867072"/>
        <c:scaling>
          <c:orientation val="minMax"/>
        </c:scaling>
        <c:delete val="0"/>
        <c:axPos val="l"/>
        <c:numFmt formatCode="General" sourceLinked="1"/>
        <c:majorTickMark val="none"/>
        <c:minorTickMark val="none"/>
        <c:tickLblPos val="nextTo"/>
        <c:crossAx val="138868608"/>
        <c:crosses val="autoZero"/>
        <c:auto val="1"/>
        <c:lblAlgn val="ctr"/>
        <c:lblOffset val="100"/>
        <c:noMultiLvlLbl val="0"/>
      </c:catAx>
      <c:valAx>
        <c:axId val="138868608"/>
        <c:scaling>
          <c:orientation val="minMax"/>
        </c:scaling>
        <c:delete val="1"/>
        <c:axPos val="b"/>
        <c:numFmt formatCode="General" sourceLinked="1"/>
        <c:majorTickMark val="out"/>
        <c:minorTickMark val="none"/>
        <c:tickLblPos val="nextTo"/>
        <c:crossAx val="138867072"/>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Хорогдсон</a:t>
            </a:r>
            <a:r>
              <a:rPr lang="mn-MN" sz="1200" baseline="0"/>
              <a:t> мал, сумаар, толгойгоор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Sheet2!$B$19:$B$41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Sheet2!$C$19:$C$41</c:f>
              <c:numCache>
                <c:formatCode>0</c:formatCode>
                <c:ptCount val="23"/>
                <c:pt idx="0">
                  <c:v>835</c:v>
                </c:pt>
                <c:pt idx="1">
                  <c:v>394</c:v>
                </c:pt>
                <c:pt idx="2">
                  <c:v>150</c:v>
                </c:pt>
                <c:pt idx="3">
                  <c:v>1268</c:v>
                </c:pt>
                <c:pt idx="4">
                  <c:v>5303</c:v>
                </c:pt>
                <c:pt idx="5">
                  <c:v>5345</c:v>
                </c:pt>
                <c:pt idx="6">
                  <c:v>772</c:v>
                </c:pt>
                <c:pt idx="7">
                  <c:v>742</c:v>
                </c:pt>
                <c:pt idx="8">
                  <c:v>298</c:v>
                </c:pt>
                <c:pt idx="9">
                  <c:v>561</c:v>
                </c:pt>
                <c:pt idx="10">
                  <c:v>826</c:v>
                </c:pt>
                <c:pt idx="11">
                  <c:v>697</c:v>
                </c:pt>
                <c:pt idx="12">
                  <c:v>319</c:v>
                </c:pt>
                <c:pt idx="13">
                  <c:v>1343</c:v>
                </c:pt>
                <c:pt idx="14">
                  <c:v>1268</c:v>
                </c:pt>
                <c:pt idx="15">
                  <c:v>931</c:v>
                </c:pt>
                <c:pt idx="16" formatCode="General">
                  <c:v>187</c:v>
                </c:pt>
                <c:pt idx="17">
                  <c:v>2389</c:v>
                </c:pt>
                <c:pt idx="18">
                  <c:v>265</c:v>
                </c:pt>
                <c:pt idx="19">
                  <c:v>1133</c:v>
                </c:pt>
                <c:pt idx="20">
                  <c:v>306</c:v>
                </c:pt>
                <c:pt idx="21">
                  <c:v>470</c:v>
                </c:pt>
                <c:pt idx="22">
                  <c:v>119</c:v>
                </c:pt>
              </c:numCache>
            </c:numRef>
          </c:val>
        </c:ser>
        <c:dLbls>
          <c:showLegendKey val="0"/>
          <c:showVal val="0"/>
          <c:showCatName val="0"/>
          <c:showSerName val="0"/>
          <c:showPercent val="0"/>
          <c:showBubbleSize val="0"/>
        </c:dLbls>
        <c:gapWidth val="150"/>
        <c:overlap val="-25"/>
        <c:axId val="103008512"/>
        <c:axId val="103051648"/>
      </c:barChart>
      <c:catAx>
        <c:axId val="103008512"/>
        <c:scaling>
          <c:orientation val="minMax"/>
        </c:scaling>
        <c:delete val="0"/>
        <c:axPos val="l"/>
        <c:numFmt formatCode="General" sourceLinked="1"/>
        <c:majorTickMark val="none"/>
        <c:minorTickMark val="none"/>
        <c:tickLblPos val="nextTo"/>
        <c:crossAx val="103051648"/>
        <c:crosses val="autoZero"/>
        <c:auto val="1"/>
        <c:lblAlgn val="ctr"/>
        <c:lblOffset val="100"/>
        <c:noMultiLvlLbl val="0"/>
      </c:catAx>
      <c:valAx>
        <c:axId val="103051648"/>
        <c:scaling>
          <c:orientation val="minMax"/>
        </c:scaling>
        <c:delete val="1"/>
        <c:axPos val="b"/>
        <c:numFmt formatCode="0" sourceLinked="1"/>
        <c:majorTickMark val="out"/>
        <c:minorTickMark val="none"/>
        <c:tickLblPos val="nextTo"/>
        <c:crossAx val="103008512"/>
        <c:crosses val="autoZero"/>
        <c:crossBetween val="between"/>
      </c:val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Оны</a:t>
            </a:r>
            <a:r>
              <a:rPr lang="mn-MN" sz="1200" baseline="0"/>
              <a:t> эхний малд эзлэх хувь</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Sheet2!$K$19:$K$41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Sheet2!$L$19:$L$41</c:f>
              <c:numCache>
                <c:formatCode>General</c:formatCode>
                <c:ptCount val="23"/>
                <c:pt idx="0">
                  <c:v>0.5</c:v>
                </c:pt>
                <c:pt idx="1">
                  <c:v>0.1</c:v>
                </c:pt>
                <c:pt idx="2">
                  <c:v>0.1</c:v>
                </c:pt>
                <c:pt idx="3">
                  <c:v>0.4</c:v>
                </c:pt>
                <c:pt idx="4">
                  <c:v>1.6</c:v>
                </c:pt>
                <c:pt idx="5">
                  <c:v>2.5</c:v>
                </c:pt>
                <c:pt idx="6">
                  <c:v>0.3</c:v>
                </c:pt>
                <c:pt idx="7">
                  <c:v>0.4</c:v>
                </c:pt>
                <c:pt idx="8">
                  <c:v>0.2</c:v>
                </c:pt>
                <c:pt idx="9">
                  <c:v>0.3</c:v>
                </c:pt>
                <c:pt idx="10">
                  <c:v>0.3</c:v>
                </c:pt>
                <c:pt idx="11">
                  <c:v>0.3</c:v>
                </c:pt>
                <c:pt idx="12">
                  <c:v>0.2</c:v>
                </c:pt>
                <c:pt idx="13">
                  <c:v>0.9</c:v>
                </c:pt>
                <c:pt idx="14">
                  <c:v>3.5</c:v>
                </c:pt>
                <c:pt idx="15">
                  <c:v>0.3</c:v>
                </c:pt>
                <c:pt idx="16">
                  <c:v>0.7</c:v>
                </c:pt>
                <c:pt idx="17">
                  <c:v>0.9</c:v>
                </c:pt>
                <c:pt idx="18">
                  <c:v>0.5</c:v>
                </c:pt>
                <c:pt idx="19">
                  <c:v>0.6</c:v>
                </c:pt>
                <c:pt idx="20">
                  <c:v>0.2</c:v>
                </c:pt>
                <c:pt idx="21">
                  <c:v>0.7</c:v>
                </c:pt>
                <c:pt idx="22">
                  <c:v>0.9</c:v>
                </c:pt>
              </c:numCache>
            </c:numRef>
          </c:val>
        </c:ser>
        <c:dLbls>
          <c:showLegendKey val="0"/>
          <c:showVal val="0"/>
          <c:showCatName val="0"/>
          <c:showSerName val="0"/>
          <c:showPercent val="0"/>
          <c:showBubbleSize val="0"/>
        </c:dLbls>
        <c:gapWidth val="150"/>
        <c:overlap val="-25"/>
        <c:axId val="108815488"/>
        <c:axId val="108817408"/>
      </c:barChart>
      <c:catAx>
        <c:axId val="108815488"/>
        <c:scaling>
          <c:orientation val="minMax"/>
        </c:scaling>
        <c:delete val="0"/>
        <c:axPos val="l"/>
        <c:numFmt formatCode="General" sourceLinked="1"/>
        <c:majorTickMark val="none"/>
        <c:minorTickMark val="none"/>
        <c:tickLblPos val="nextTo"/>
        <c:crossAx val="108817408"/>
        <c:crosses val="autoZero"/>
        <c:auto val="1"/>
        <c:lblAlgn val="ctr"/>
        <c:lblOffset val="100"/>
        <c:noMultiLvlLbl val="0"/>
      </c:catAx>
      <c:valAx>
        <c:axId val="108817408"/>
        <c:scaling>
          <c:orientation val="minMax"/>
        </c:scaling>
        <c:delete val="1"/>
        <c:axPos val="b"/>
        <c:numFmt formatCode="General" sourceLinked="1"/>
        <c:majorTickMark val="out"/>
        <c:minorTickMark val="none"/>
        <c:tickLblPos val="nextTo"/>
        <c:crossAx val="108815488"/>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b="0" i="0" baseline="0" dirty="0">
                <a:effectLst/>
                <a:latin typeface="Arial" pitchFamily="34" charset="0"/>
                <a:cs typeface="Arial" pitchFamily="34" charset="0"/>
              </a:rPr>
              <a:t>Бүртгэгдсэн гэмт хэргийн тоо жил бүрийн эхний 6 сарын байдлаар</a:t>
            </a:r>
            <a:endParaRPr lang="en-US" sz="1400" b="0" dirty="0">
              <a:effectLst/>
              <a:latin typeface="Arial" pitchFamily="34" charset="0"/>
              <a:cs typeface="Arial" pitchFamily="34" charset="0"/>
            </a:endParaRPr>
          </a:p>
        </c:rich>
      </c:tx>
      <c:layout/>
      <c:overlay val="0"/>
    </c:title>
    <c:autoTitleDeleted val="0"/>
    <c:plotArea>
      <c:layout>
        <c:manualLayout>
          <c:layoutTarget val="inner"/>
          <c:xMode val="edge"/>
          <c:yMode val="edge"/>
          <c:x val="0.02"/>
          <c:y val="0.19566309419655875"/>
          <c:w val="0.92666666666666664"/>
          <c:h val="0.53557925051035282"/>
        </c:manualLayout>
      </c:layout>
      <c:barChart>
        <c:barDir val="col"/>
        <c:grouping val="clustered"/>
        <c:varyColors val="0"/>
        <c:ser>
          <c:idx val="0"/>
          <c:order val="0"/>
          <c:tx>
            <c:strRef>
              <c:f>'gemt hereg'!$D$32</c:f>
              <c:strCache>
                <c:ptCount val="1"/>
                <c:pt idx="0">
                  <c:v>Íèéò ãýìò õýðýã</c:v>
                </c:pt>
              </c:strCache>
            </c:strRef>
          </c:tx>
          <c:invertIfNegative val="0"/>
          <c:cat>
            <c:numRef>
              <c:f>'gemt hereg'!$B$33:$C$38</c:f>
              <c:numCache>
                <c:formatCode>General</c:formatCode>
                <c:ptCount val="5"/>
                <c:pt idx="0">
                  <c:v>2012</c:v>
                </c:pt>
                <c:pt idx="1">
                  <c:v>2013</c:v>
                </c:pt>
                <c:pt idx="2">
                  <c:v>2014</c:v>
                </c:pt>
                <c:pt idx="3">
                  <c:v>2015</c:v>
                </c:pt>
                <c:pt idx="4">
                  <c:v>2015</c:v>
                </c:pt>
              </c:numCache>
            </c:numRef>
          </c:cat>
          <c:val>
            <c:numRef>
              <c:f>'gemt hereg'!$D$33:$D$38</c:f>
              <c:numCache>
                <c:formatCode>General</c:formatCode>
                <c:ptCount val="5"/>
                <c:pt idx="0">
                  <c:v>266</c:v>
                </c:pt>
                <c:pt idx="1">
                  <c:v>288</c:v>
                </c:pt>
                <c:pt idx="2">
                  <c:v>335</c:v>
                </c:pt>
                <c:pt idx="3">
                  <c:v>420</c:v>
                </c:pt>
                <c:pt idx="4">
                  <c:v>387</c:v>
                </c:pt>
              </c:numCache>
            </c:numRef>
          </c:val>
        </c:ser>
        <c:ser>
          <c:idx val="1"/>
          <c:order val="1"/>
          <c:tx>
            <c:strRef>
              <c:f>'gemt hereg'!$E$32</c:f>
              <c:strCache>
                <c:ptCount val="1"/>
                <c:pt idx="0">
                  <c:v>Ãýìò õýðýãò õîëáîãäñîí õ¿í</c:v>
                </c:pt>
              </c:strCache>
            </c:strRef>
          </c:tx>
          <c:invertIfNegative val="0"/>
          <c:cat>
            <c:numRef>
              <c:f>'gemt hereg'!$B$33:$C$38</c:f>
              <c:numCache>
                <c:formatCode>General</c:formatCode>
                <c:ptCount val="5"/>
                <c:pt idx="0">
                  <c:v>2012</c:v>
                </c:pt>
                <c:pt idx="1">
                  <c:v>2013</c:v>
                </c:pt>
                <c:pt idx="2">
                  <c:v>2014</c:v>
                </c:pt>
                <c:pt idx="3">
                  <c:v>2015</c:v>
                </c:pt>
                <c:pt idx="4">
                  <c:v>2015</c:v>
                </c:pt>
              </c:numCache>
            </c:numRef>
          </c:cat>
          <c:val>
            <c:numRef>
              <c:f>'gemt hereg'!$E$33:$E$38</c:f>
              <c:numCache>
                <c:formatCode>General</c:formatCode>
                <c:ptCount val="5"/>
                <c:pt idx="0">
                  <c:v>253</c:v>
                </c:pt>
                <c:pt idx="1">
                  <c:v>247</c:v>
                </c:pt>
                <c:pt idx="2">
                  <c:v>297</c:v>
                </c:pt>
                <c:pt idx="3">
                  <c:v>395</c:v>
                </c:pt>
                <c:pt idx="4">
                  <c:v>323</c:v>
                </c:pt>
              </c:numCache>
            </c:numRef>
          </c:val>
        </c:ser>
        <c:dLbls>
          <c:showLegendKey val="0"/>
          <c:showVal val="1"/>
          <c:showCatName val="0"/>
          <c:showSerName val="0"/>
          <c:showPercent val="0"/>
          <c:showBubbleSize val="0"/>
        </c:dLbls>
        <c:gapWidth val="150"/>
        <c:overlap val="-25"/>
        <c:axId val="82014976"/>
        <c:axId val="82023168"/>
      </c:barChart>
      <c:catAx>
        <c:axId val="82014976"/>
        <c:scaling>
          <c:orientation val="minMax"/>
        </c:scaling>
        <c:delete val="0"/>
        <c:axPos val="b"/>
        <c:numFmt formatCode="General" sourceLinked="1"/>
        <c:majorTickMark val="none"/>
        <c:minorTickMark val="none"/>
        <c:tickLblPos val="nextTo"/>
        <c:crossAx val="82023168"/>
        <c:crosses val="autoZero"/>
        <c:auto val="1"/>
        <c:lblAlgn val="ctr"/>
        <c:lblOffset val="100"/>
        <c:noMultiLvlLbl val="0"/>
      </c:catAx>
      <c:valAx>
        <c:axId val="82023168"/>
        <c:scaling>
          <c:orientation val="minMax"/>
        </c:scaling>
        <c:delete val="1"/>
        <c:axPos val="l"/>
        <c:numFmt formatCode="General" sourceLinked="1"/>
        <c:majorTickMark val="out"/>
        <c:minorTickMark val="none"/>
        <c:tickLblPos val="nextTo"/>
        <c:crossAx val="82014976"/>
        <c:crosses val="autoZero"/>
        <c:crossBetween val="between"/>
      </c:valAx>
    </c:plotArea>
    <c:legend>
      <c:legendPos val="t"/>
      <c:layout>
        <c:manualLayout>
          <c:xMode val="edge"/>
          <c:yMode val="edge"/>
          <c:x val="6.0651968503937011E-2"/>
          <c:y val="0.87129629629629635"/>
          <c:w val="0.88536246719160105"/>
          <c:h val="7.8996427529892096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b="0" i="0" baseline="0" dirty="0">
                <a:effectLst/>
                <a:latin typeface="Arial" pitchFamily="34" charset="0"/>
                <a:cs typeface="Arial" pitchFamily="34" charset="0"/>
              </a:rPr>
              <a:t>Гэмт хэргийн улмаас гэмтсэн, нас барсан хүний тоо, жил бүрийн эхний 6 сарын байдлаар</a:t>
            </a:r>
            <a:endParaRPr lang="en-US" sz="1400" b="0" dirty="0">
              <a:effectLst/>
              <a:latin typeface="Arial" pitchFamily="34" charset="0"/>
              <a:cs typeface="Arial" pitchFamily="34" charset="0"/>
            </a:endParaRPr>
          </a:p>
        </c:rich>
      </c:tx>
      <c:layout/>
      <c:overlay val="0"/>
    </c:title>
    <c:autoTitleDeleted val="0"/>
    <c:plotArea>
      <c:layout>
        <c:manualLayout>
          <c:layoutTarget val="inner"/>
          <c:xMode val="edge"/>
          <c:yMode val="edge"/>
          <c:x val="3.9050518918362122E-2"/>
          <c:y val="0.2907429334833857"/>
          <c:w val="0.92840738198300277"/>
          <c:h val="0.45154213304603336"/>
        </c:manualLayout>
      </c:layout>
      <c:barChart>
        <c:barDir val="col"/>
        <c:grouping val="clustered"/>
        <c:varyColors val="0"/>
        <c:ser>
          <c:idx val="0"/>
          <c:order val="0"/>
          <c:tx>
            <c:strRef>
              <c:f>'gemt hereg'!$N$56</c:f>
              <c:strCache>
                <c:ptCount val="1"/>
                <c:pt idx="0">
                  <c:v>гэмтсэн</c:v>
                </c:pt>
              </c:strCache>
            </c:strRef>
          </c:tx>
          <c:invertIfNegative val="0"/>
          <c:cat>
            <c:numRef>
              <c:f>'gemt hereg'!$M$57:$M$61</c:f>
              <c:numCache>
                <c:formatCode>General</c:formatCode>
                <c:ptCount val="5"/>
                <c:pt idx="0">
                  <c:v>2012</c:v>
                </c:pt>
                <c:pt idx="1">
                  <c:v>2013</c:v>
                </c:pt>
                <c:pt idx="2">
                  <c:v>2014</c:v>
                </c:pt>
                <c:pt idx="3">
                  <c:v>2015</c:v>
                </c:pt>
                <c:pt idx="4">
                  <c:v>2016</c:v>
                </c:pt>
              </c:numCache>
            </c:numRef>
          </c:cat>
          <c:val>
            <c:numRef>
              <c:f>'gemt hereg'!$N$57:$N$61</c:f>
              <c:numCache>
                <c:formatCode>General</c:formatCode>
                <c:ptCount val="5"/>
                <c:pt idx="0">
                  <c:v>96</c:v>
                </c:pt>
                <c:pt idx="1">
                  <c:v>86</c:v>
                </c:pt>
                <c:pt idx="2">
                  <c:v>124</c:v>
                </c:pt>
                <c:pt idx="3">
                  <c:v>128</c:v>
                </c:pt>
                <c:pt idx="4">
                  <c:v>133</c:v>
                </c:pt>
              </c:numCache>
            </c:numRef>
          </c:val>
        </c:ser>
        <c:ser>
          <c:idx val="1"/>
          <c:order val="1"/>
          <c:tx>
            <c:strRef>
              <c:f>'gemt hereg'!$O$56</c:f>
              <c:strCache>
                <c:ptCount val="1"/>
                <c:pt idx="0">
                  <c:v>нас барсан</c:v>
                </c:pt>
              </c:strCache>
            </c:strRef>
          </c:tx>
          <c:invertIfNegative val="0"/>
          <c:cat>
            <c:numRef>
              <c:f>'gemt hereg'!$M$57:$M$61</c:f>
              <c:numCache>
                <c:formatCode>General</c:formatCode>
                <c:ptCount val="5"/>
                <c:pt idx="0">
                  <c:v>2012</c:v>
                </c:pt>
                <c:pt idx="1">
                  <c:v>2013</c:v>
                </c:pt>
                <c:pt idx="2">
                  <c:v>2014</c:v>
                </c:pt>
                <c:pt idx="3">
                  <c:v>2015</c:v>
                </c:pt>
                <c:pt idx="4">
                  <c:v>2016</c:v>
                </c:pt>
              </c:numCache>
            </c:numRef>
          </c:cat>
          <c:val>
            <c:numRef>
              <c:f>'gemt hereg'!$O$57:$O$61</c:f>
              <c:numCache>
                <c:formatCode>General</c:formatCode>
                <c:ptCount val="5"/>
                <c:pt idx="0">
                  <c:v>28</c:v>
                </c:pt>
                <c:pt idx="1">
                  <c:v>14</c:v>
                </c:pt>
                <c:pt idx="2">
                  <c:v>25</c:v>
                </c:pt>
                <c:pt idx="3">
                  <c:v>14</c:v>
                </c:pt>
                <c:pt idx="4">
                  <c:v>11</c:v>
                </c:pt>
              </c:numCache>
            </c:numRef>
          </c:val>
        </c:ser>
        <c:dLbls>
          <c:showLegendKey val="0"/>
          <c:showVal val="1"/>
          <c:showCatName val="0"/>
          <c:showSerName val="0"/>
          <c:showPercent val="0"/>
          <c:showBubbleSize val="0"/>
        </c:dLbls>
        <c:gapWidth val="150"/>
        <c:overlap val="-25"/>
        <c:axId val="116931968"/>
        <c:axId val="117081216"/>
      </c:barChart>
      <c:catAx>
        <c:axId val="116931968"/>
        <c:scaling>
          <c:orientation val="minMax"/>
        </c:scaling>
        <c:delete val="0"/>
        <c:axPos val="b"/>
        <c:numFmt formatCode="General" sourceLinked="1"/>
        <c:majorTickMark val="none"/>
        <c:minorTickMark val="none"/>
        <c:tickLblPos val="nextTo"/>
        <c:crossAx val="117081216"/>
        <c:crosses val="autoZero"/>
        <c:auto val="1"/>
        <c:lblAlgn val="ctr"/>
        <c:lblOffset val="100"/>
        <c:noMultiLvlLbl val="0"/>
      </c:catAx>
      <c:valAx>
        <c:axId val="117081216"/>
        <c:scaling>
          <c:orientation val="minMax"/>
        </c:scaling>
        <c:delete val="1"/>
        <c:axPos val="l"/>
        <c:numFmt formatCode="General" sourceLinked="1"/>
        <c:majorTickMark val="out"/>
        <c:minorTickMark val="none"/>
        <c:tickLblPos val="nextTo"/>
        <c:crossAx val="116931968"/>
        <c:crosses val="autoZero"/>
        <c:crossBetween val="between"/>
      </c:valAx>
    </c:plotArea>
    <c:legend>
      <c:legendPos val="t"/>
      <c:layout>
        <c:manualLayout>
          <c:xMode val="edge"/>
          <c:yMode val="edge"/>
          <c:x val="7.4866814412921326E-2"/>
          <c:y val="0.87317883962904719"/>
          <c:w val="0.84050348520756601"/>
          <c:h val="7.7078375208921482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mn-MN" sz="1400" b="0" i="0" baseline="0" dirty="0">
                <a:effectLst/>
                <a:latin typeface="Arial" pitchFamily="34" charset="0"/>
                <a:cs typeface="Arial" pitchFamily="34" charset="0"/>
              </a:rPr>
              <a:t>Гэмт хэрэг үйлдэгдсэн байдал эхний </a:t>
            </a:r>
            <a:r>
              <a:rPr lang="en-US" sz="1400" b="0" i="0" baseline="0" dirty="0">
                <a:effectLst/>
                <a:latin typeface="Arial" pitchFamily="34" charset="0"/>
                <a:cs typeface="Arial" pitchFamily="34" charset="0"/>
              </a:rPr>
              <a:t>6</a:t>
            </a:r>
            <a:r>
              <a:rPr lang="mn-MN" sz="1400" b="0" i="0" baseline="0" dirty="0">
                <a:effectLst/>
                <a:latin typeface="Arial" pitchFamily="34" charset="0"/>
                <a:cs typeface="Arial" pitchFamily="34" charset="0"/>
              </a:rPr>
              <a:t> сараар</a:t>
            </a:r>
            <a:endParaRPr lang="en-US" sz="1400" dirty="0">
              <a:effectLst/>
              <a:latin typeface="Arial" pitchFamily="34" charset="0"/>
              <a:cs typeface="Arial" pitchFamily="34" charset="0"/>
            </a:endParaRPr>
          </a:p>
        </c:rich>
      </c:tx>
      <c:layout/>
      <c:overlay val="0"/>
    </c:title>
    <c:autoTitleDeleted val="0"/>
    <c:plotArea>
      <c:layout>
        <c:manualLayout>
          <c:layoutTarget val="inner"/>
          <c:xMode val="edge"/>
          <c:yMode val="edge"/>
          <c:x val="1.8345802219119793E-2"/>
          <c:y val="0.13964457567804026"/>
          <c:w val="0.9633083955617604"/>
          <c:h val="0.61011628754738989"/>
        </c:manualLayout>
      </c:layout>
      <c:barChart>
        <c:barDir val="col"/>
        <c:grouping val="clustered"/>
        <c:varyColors val="0"/>
        <c:ser>
          <c:idx val="0"/>
          <c:order val="0"/>
          <c:tx>
            <c:strRef>
              <c:f>'gemt hereg'!$U$10</c:f>
              <c:strCache>
                <c:ptCount val="1"/>
                <c:pt idx="0">
                  <c:v>Согтуугаар</c:v>
                </c:pt>
              </c:strCache>
            </c:strRef>
          </c:tx>
          <c:invertIfNegative val="0"/>
          <c:cat>
            <c:numRef>
              <c:f>'gemt hereg'!$T$11:$T$15</c:f>
              <c:numCache>
                <c:formatCode>General</c:formatCode>
                <c:ptCount val="5"/>
                <c:pt idx="0">
                  <c:v>2012</c:v>
                </c:pt>
                <c:pt idx="1">
                  <c:v>2013</c:v>
                </c:pt>
                <c:pt idx="2">
                  <c:v>2014</c:v>
                </c:pt>
                <c:pt idx="3">
                  <c:v>2015</c:v>
                </c:pt>
                <c:pt idx="4">
                  <c:v>2016</c:v>
                </c:pt>
              </c:numCache>
            </c:numRef>
          </c:cat>
          <c:val>
            <c:numRef>
              <c:f>'gemt hereg'!$U$11:$U$15</c:f>
              <c:numCache>
                <c:formatCode>General</c:formatCode>
                <c:ptCount val="5"/>
                <c:pt idx="0">
                  <c:v>111</c:v>
                </c:pt>
                <c:pt idx="1">
                  <c:v>123</c:v>
                </c:pt>
                <c:pt idx="2">
                  <c:v>126</c:v>
                </c:pt>
                <c:pt idx="3">
                  <c:v>136</c:v>
                </c:pt>
                <c:pt idx="4">
                  <c:v>94</c:v>
                </c:pt>
              </c:numCache>
            </c:numRef>
          </c:val>
        </c:ser>
        <c:ser>
          <c:idx val="1"/>
          <c:order val="1"/>
          <c:tx>
            <c:strRef>
              <c:f>'gemt hereg'!$V$10</c:f>
              <c:strCache>
                <c:ptCount val="1"/>
                <c:pt idx="0">
                  <c:v>Бүлэглэн</c:v>
                </c:pt>
              </c:strCache>
            </c:strRef>
          </c:tx>
          <c:invertIfNegative val="0"/>
          <c:cat>
            <c:numRef>
              <c:f>'gemt hereg'!$T$11:$T$15</c:f>
              <c:numCache>
                <c:formatCode>General</c:formatCode>
                <c:ptCount val="5"/>
                <c:pt idx="0">
                  <c:v>2012</c:v>
                </c:pt>
                <c:pt idx="1">
                  <c:v>2013</c:v>
                </c:pt>
                <c:pt idx="2">
                  <c:v>2014</c:v>
                </c:pt>
                <c:pt idx="3">
                  <c:v>2015</c:v>
                </c:pt>
                <c:pt idx="4">
                  <c:v>2016</c:v>
                </c:pt>
              </c:numCache>
            </c:numRef>
          </c:cat>
          <c:val>
            <c:numRef>
              <c:f>'gemt hereg'!$V$11:$V$15</c:f>
              <c:numCache>
                <c:formatCode>General</c:formatCode>
                <c:ptCount val="5"/>
                <c:pt idx="0">
                  <c:v>29</c:v>
                </c:pt>
                <c:pt idx="1">
                  <c:v>44</c:v>
                </c:pt>
                <c:pt idx="2">
                  <c:v>37</c:v>
                </c:pt>
                <c:pt idx="3">
                  <c:v>69</c:v>
                </c:pt>
                <c:pt idx="4">
                  <c:v>23</c:v>
                </c:pt>
              </c:numCache>
            </c:numRef>
          </c:val>
        </c:ser>
        <c:ser>
          <c:idx val="2"/>
          <c:order val="2"/>
          <c:tx>
            <c:strRef>
              <c:f>'gemt hereg'!$W$10</c:f>
              <c:strCache>
                <c:ptCount val="1"/>
                <c:pt idx="0">
                  <c:v>Насанд хүрээгүй хүмүүсийн үйлдсэн</c:v>
                </c:pt>
              </c:strCache>
            </c:strRef>
          </c:tx>
          <c:invertIfNegative val="0"/>
          <c:cat>
            <c:numRef>
              <c:f>'gemt hereg'!$T$11:$T$15</c:f>
              <c:numCache>
                <c:formatCode>General</c:formatCode>
                <c:ptCount val="5"/>
                <c:pt idx="0">
                  <c:v>2012</c:v>
                </c:pt>
                <c:pt idx="1">
                  <c:v>2013</c:v>
                </c:pt>
                <c:pt idx="2">
                  <c:v>2014</c:v>
                </c:pt>
                <c:pt idx="3">
                  <c:v>2015</c:v>
                </c:pt>
                <c:pt idx="4">
                  <c:v>2016</c:v>
                </c:pt>
              </c:numCache>
            </c:numRef>
          </c:cat>
          <c:val>
            <c:numRef>
              <c:f>'gemt hereg'!$W$11:$W$15</c:f>
              <c:numCache>
                <c:formatCode>General</c:formatCode>
                <c:ptCount val="5"/>
                <c:pt idx="0">
                  <c:v>14</c:v>
                </c:pt>
                <c:pt idx="1">
                  <c:v>12</c:v>
                </c:pt>
                <c:pt idx="2">
                  <c:v>49</c:v>
                </c:pt>
                <c:pt idx="3">
                  <c:v>25</c:v>
                </c:pt>
                <c:pt idx="4">
                  <c:v>14</c:v>
                </c:pt>
              </c:numCache>
            </c:numRef>
          </c:val>
        </c:ser>
        <c:dLbls>
          <c:showLegendKey val="0"/>
          <c:showVal val="1"/>
          <c:showCatName val="0"/>
          <c:showSerName val="0"/>
          <c:showPercent val="0"/>
          <c:showBubbleSize val="0"/>
        </c:dLbls>
        <c:gapWidth val="150"/>
        <c:overlap val="-25"/>
        <c:axId val="144125312"/>
        <c:axId val="61104896"/>
      </c:barChart>
      <c:catAx>
        <c:axId val="144125312"/>
        <c:scaling>
          <c:orientation val="minMax"/>
        </c:scaling>
        <c:delete val="0"/>
        <c:axPos val="b"/>
        <c:numFmt formatCode="General" sourceLinked="1"/>
        <c:majorTickMark val="none"/>
        <c:minorTickMark val="none"/>
        <c:tickLblPos val="nextTo"/>
        <c:crossAx val="61104896"/>
        <c:crosses val="autoZero"/>
        <c:auto val="1"/>
        <c:lblAlgn val="ctr"/>
        <c:lblOffset val="100"/>
        <c:noMultiLvlLbl val="0"/>
      </c:catAx>
      <c:valAx>
        <c:axId val="61104896"/>
        <c:scaling>
          <c:orientation val="minMax"/>
        </c:scaling>
        <c:delete val="1"/>
        <c:axPos val="l"/>
        <c:numFmt formatCode="General" sourceLinked="1"/>
        <c:majorTickMark val="out"/>
        <c:minorTickMark val="none"/>
        <c:tickLblPos val="nextTo"/>
        <c:crossAx val="144125312"/>
        <c:crosses val="autoZero"/>
        <c:crossBetween val="between"/>
      </c:valAx>
    </c:plotArea>
    <c:legend>
      <c:legendPos val="t"/>
      <c:layout>
        <c:manualLayout>
          <c:xMode val="edge"/>
          <c:yMode val="edge"/>
          <c:x val="3.9427847351894418E-2"/>
          <c:y val="0.8569444444444444"/>
          <c:w val="0.9194763737716225"/>
          <c:h val="0.10677420530766987"/>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a:effectLst/>
                <a:latin typeface="Arial" pitchFamily="34" charset="0"/>
                <a:cs typeface="Arial" pitchFamily="34" charset="0"/>
              </a:rPr>
              <a:t>Төрөлт ба нас баралт эхний </a:t>
            </a:r>
            <a:r>
              <a:rPr lang="en-US" sz="1400" b="0" i="0" baseline="0">
                <a:effectLst/>
                <a:latin typeface="Arial" pitchFamily="34" charset="0"/>
                <a:cs typeface="Arial" pitchFamily="34" charset="0"/>
              </a:rPr>
              <a:t>6</a:t>
            </a:r>
            <a:r>
              <a:rPr lang="mn-MN" sz="1400" b="0" i="0" baseline="0">
                <a:effectLst/>
                <a:latin typeface="Arial" pitchFamily="34" charset="0"/>
                <a:cs typeface="Arial" pitchFamily="34" charset="0"/>
              </a:rPr>
              <a:t> сарын байдлаар</a:t>
            </a:r>
            <a:endParaRPr lang="en-US" sz="1400">
              <a:effectLst/>
              <a:latin typeface="Arial" pitchFamily="34" charset="0"/>
              <a:cs typeface="Arial" pitchFamily="34" charset="0"/>
            </a:endParaRPr>
          </a:p>
        </c:rich>
      </c:tx>
      <c:layout/>
      <c:overlay val="0"/>
    </c:title>
    <c:autoTitleDeleted val="0"/>
    <c:plotArea>
      <c:layout>
        <c:manualLayout>
          <c:layoutTarget val="inner"/>
          <c:xMode val="edge"/>
          <c:yMode val="edge"/>
          <c:x val="4.1648584330731299E-2"/>
          <c:y val="0.20955198308544765"/>
          <c:w val="0.9236442620603259"/>
          <c:h val="0.53557925051035282"/>
        </c:manualLayout>
      </c:layout>
      <c:barChart>
        <c:barDir val="col"/>
        <c:grouping val="clustered"/>
        <c:varyColors val="0"/>
        <c:ser>
          <c:idx val="0"/>
          <c:order val="0"/>
          <c:tx>
            <c:strRef>
              <c:f>'ervvl mend'!$M$5</c:f>
              <c:strCache>
                <c:ptCount val="1"/>
                <c:pt idx="0">
                  <c:v>Төрсөн хүүхэд</c:v>
                </c:pt>
              </c:strCache>
            </c:strRef>
          </c:tx>
          <c:invertIfNegative val="0"/>
          <c:cat>
            <c:numRef>
              <c:f>'ervvl mend'!$L$6:$L$10</c:f>
              <c:numCache>
                <c:formatCode>General</c:formatCode>
                <c:ptCount val="5"/>
                <c:pt idx="0">
                  <c:v>2012</c:v>
                </c:pt>
                <c:pt idx="1">
                  <c:v>2013</c:v>
                </c:pt>
                <c:pt idx="2">
                  <c:v>2014</c:v>
                </c:pt>
                <c:pt idx="3">
                  <c:v>2015</c:v>
                </c:pt>
                <c:pt idx="4">
                  <c:v>2016</c:v>
                </c:pt>
              </c:numCache>
            </c:numRef>
          </c:cat>
          <c:val>
            <c:numRef>
              <c:f>'ervvl mend'!$M$6:$M$10</c:f>
              <c:numCache>
                <c:formatCode>General</c:formatCode>
                <c:ptCount val="5"/>
                <c:pt idx="0">
                  <c:v>1577</c:v>
                </c:pt>
                <c:pt idx="1">
                  <c:v>1675</c:v>
                </c:pt>
                <c:pt idx="2">
                  <c:v>1629</c:v>
                </c:pt>
                <c:pt idx="3">
                  <c:v>1598</c:v>
                </c:pt>
                <c:pt idx="4">
                  <c:v>1493</c:v>
                </c:pt>
              </c:numCache>
            </c:numRef>
          </c:val>
        </c:ser>
        <c:ser>
          <c:idx val="1"/>
          <c:order val="1"/>
          <c:tx>
            <c:strRef>
              <c:f>'ervvl mend'!$N$5</c:f>
              <c:strCache>
                <c:ptCount val="1"/>
                <c:pt idx="0">
                  <c:v>Нас баралт</c:v>
                </c:pt>
              </c:strCache>
            </c:strRef>
          </c:tx>
          <c:invertIfNegative val="0"/>
          <c:cat>
            <c:numRef>
              <c:f>'ervvl mend'!$L$6:$L$10</c:f>
              <c:numCache>
                <c:formatCode>General</c:formatCode>
                <c:ptCount val="5"/>
                <c:pt idx="0">
                  <c:v>2012</c:v>
                </c:pt>
                <c:pt idx="1">
                  <c:v>2013</c:v>
                </c:pt>
                <c:pt idx="2">
                  <c:v>2014</c:v>
                </c:pt>
                <c:pt idx="3">
                  <c:v>2015</c:v>
                </c:pt>
                <c:pt idx="4">
                  <c:v>2016</c:v>
                </c:pt>
              </c:numCache>
            </c:numRef>
          </c:cat>
          <c:val>
            <c:numRef>
              <c:f>'ervvl mend'!$N$6:$N$10</c:f>
              <c:numCache>
                <c:formatCode>General</c:formatCode>
                <c:ptCount val="5"/>
                <c:pt idx="0">
                  <c:v>460</c:v>
                </c:pt>
                <c:pt idx="1">
                  <c:v>413</c:v>
                </c:pt>
                <c:pt idx="2">
                  <c:v>409</c:v>
                </c:pt>
                <c:pt idx="3">
                  <c:v>389</c:v>
                </c:pt>
                <c:pt idx="4">
                  <c:v>406</c:v>
                </c:pt>
              </c:numCache>
            </c:numRef>
          </c:val>
        </c:ser>
        <c:dLbls>
          <c:showLegendKey val="0"/>
          <c:showVal val="1"/>
          <c:showCatName val="0"/>
          <c:showSerName val="0"/>
          <c:showPercent val="0"/>
          <c:showBubbleSize val="0"/>
        </c:dLbls>
        <c:gapWidth val="150"/>
        <c:overlap val="-25"/>
        <c:axId val="64224256"/>
        <c:axId val="74515200"/>
      </c:barChart>
      <c:catAx>
        <c:axId val="64224256"/>
        <c:scaling>
          <c:orientation val="minMax"/>
        </c:scaling>
        <c:delete val="0"/>
        <c:axPos val="b"/>
        <c:numFmt formatCode="General" sourceLinked="1"/>
        <c:majorTickMark val="none"/>
        <c:minorTickMark val="none"/>
        <c:tickLblPos val="nextTo"/>
        <c:crossAx val="74515200"/>
        <c:crosses val="autoZero"/>
        <c:auto val="1"/>
        <c:lblAlgn val="ctr"/>
        <c:lblOffset val="100"/>
        <c:noMultiLvlLbl val="0"/>
      </c:catAx>
      <c:valAx>
        <c:axId val="74515200"/>
        <c:scaling>
          <c:orientation val="minMax"/>
        </c:scaling>
        <c:delete val="1"/>
        <c:axPos val="l"/>
        <c:numFmt formatCode="General" sourceLinked="1"/>
        <c:majorTickMark val="out"/>
        <c:minorTickMark val="none"/>
        <c:tickLblPos val="nextTo"/>
        <c:crossAx val="64224256"/>
        <c:crosses val="autoZero"/>
        <c:crossBetween val="between"/>
      </c:valAx>
    </c:plotArea>
    <c:legend>
      <c:legendPos val="t"/>
      <c:layout>
        <c:manualLayout>
          <c:xMode val="edge"/>
          <c:yMode val="edge"/>
          <c:x val="2.3408198758850321E-2"/>
          <c:y val="0.88055555555555554"/>
          <c:w val="0.95318332919762516"/>
          <c:h val="7.8996427529892096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0EA24-C1F8-43A1-BFAD-9A918E6740C5}" type="datetimeFigureOut">
              <a:rPr lang="en-US" smtClean="0"/>
              <a:pPr/>
              <a:t>7/9/2016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9D6F0-4C31-46CC-BF6B-AF7C7B532C0B}" type="slidenum">
              <a:rPr lang="en-GB" smtClean="0"/>
              <a:pPr/>
              <a:t>‹#›</a:t>
            </a:fld>
            <a:endParaRPr lang="en-GB"/>
          </a:p>
        </p:txBody>
      </p:sp>
    </p:spTree>
    <p:extLst>
      <p:ext uri="{BB962C8B-B14F-4D97-AF65-F5344CB8AC3E}">
        <p14:creationId xmlns:p14="http://schemas.microsoft.com/office/powerpoint/2010/main" val="317027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sz="1200" kern="1200" dirty="0" smtClean="0">
                <a:solidFill>
                  <a:srgbClr val="000000"/>
                </a:solidFill>
                <a:effectLst/>
                <a:latin typeface="Arial"/>
                <a:ea typeface="Times New Roman"/>
              </a:rPr>
              <a:t>Аймгийн хэмжээнд 201</a:t>
            </a:r>
            <a:r>
              <a:rPr lang="en-US" sz="1200" kern="1200" dirty="0" smtClean="0">
                <a:solidFill>
                  <a:srgbClr val="000000"/>
                </a:solidFill>
                <a:effectLst/>
                <a:latin typeface="Arial"/>
                <a:ea typeface="Times New Roman"/>
              </a:rPr>
              <a:t>6</a:t>
            </a:r>
            <a:r>
              <a:rPr lang="mn-MN" sz="1200" kern="1200" dirty="0" smtClean="0">
                <a:solidFill>
                  <a:srgbClr val="000000"/>
                </a:solidFill>
                <a:effectLst/>
                <a:latin typeface="Arial"/>
                <a:ea typeface="Times New Roman"/>
              </a:rPr>
              <a:t> оны эхний 5</a:t>
            </a:r>
            <a:r>
              <a:rPr lang="en-US" sz="1200" kern="1200" dirty="0" smtClean="0">
                <a:solidFill>
                  <a:srgbClr val="000000"/>
                </a:solidFill>
                <a:effectLst/>
                <a:latin typeface="Arial"/>
                <a:ea typeface="Times New Roman"/>
              </a:rPr>
              <a:t> </a:t>
            </a:r>
            <a:r>
              <a:rPr lang="mn-MN" sz="1200" kern="1200" dirty="0" smtClean="0">
                <a:solidFill>
                  <a:srgbClr val="000000"/>
                </a:solidFill>
                <a:effectLst/>
                <a:latin typeface="Arial"/>
                <a:ea typeface="Times New Roman"/>
              </a:rPr>
              <a:t>сарын байдлаар </a:t>
            </a:r>
            <a:r>
              <a:rPr lang="en-US" sz="1200" kern="1200" dirty="0" smtClean="0">
                <a:solidFill>
                  <a:srgbClr val="000000"/>
                </a:solidFill>
                <a:effectLst/>
                <a:latin typeface="Arial"/>
                <a:ea typeface="Times New Roman"/>
              </a:rPr>
              <a:t>2</a:t>
            </a:r>
            <a:r>
              <a:rPr lang="mn-MN" sz="1200" kern="1200" dirty="0" smtClean="0">
                <a:solidFill>
                  <a:srgbClr val="000000"/>
                </a:solidFill>
                <a:effectLst/>
                <a:latin typeface="Arial"/>
                <a:ea typeface="Times New Roman"/>
              </a:rPr>
              <a:t>4974 толгой мал хорогдсоны </a:t>
            </a:r>
            <a:r>
              <a:rPr lang="en-US" sz="1200" kern="1200" dirty="0" smtClean="0">
                <a:solidFill>
                  <a:srgbClr val="000000"/>
                </a:solidFill>
                <a:effectLst/>
                <a:latin typeface="Arial"/>
                <a:ea typeface="Times New Roman"/>
              </a:rPr>
              <a:t>3</a:t>
            </a:r>
            <a:r>
              <a:rPr lang="mn-MN" sz="1200" kern="1200" dirty="0" smtClean="0">
                <a:solidFill>
                  <a:srgbClr val="000000"/>
                </a:solidFill>
                <a:effectLst/>
                <a:latin typeface="Arial"/>
                <a:ea typeface="Times New Roman"/>
              </a:rPr>
              <a:t>.7 хувь буюу 925 толгой мал өвчнөөр хорогдсон байна. Хамгийн их хорогдолтой Жаргалант </a:t>
            </a:r>
            <a:r>
              <a:rPr lang="en-US" sz="1200" kern="1200" dirty="0" smtClean="0">
                <a:solidFill>
                  <a:srgbClr val="000000"/>
                </a:solidFill>
                <a:effectLst/>
                <a:latin typeface="Arial"/>
                <a:ea typeface="Times New Roman"/>
              </a:rPr>
              <a:t>5</a:t>
            </a:r>
            <a:r>
              <a:rPr lang="mn-MN" sz="1200" kern="1200" dirty="0" smtClean="0">
                <a:solidFill>
                  <a:srgbClr val="000000"/>
                </a:solidFill>
                <a:effectLst/>
                <a:latin typeface="Arial"/>
                <a:ea typeface="Times New Roman"/>
              </a:rPr>
              <a:t>345, </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Галт </a:t>
            </a:r>
            <a:r>
              <a:rPr kumimoji="0" lang="en-US" sz="1200" b="0" i="0" u="none" strike="noStrike" kern="1200" cap="none" spc="0" normalizeH="0" baseline="0" noProof="0" dirty="0" smtClean="0">
                <a:ln>
                  <a:noFill/>
                </a:ln>
                <a:solidFill>
                  <a:srgbClr val="000000"/>
                </a:solidFill>
                <a:effectLst/>
                <a:uLnTx/>
                <a:uFillTx/>
                <a:latin typeface="Arial"/>
                <a:ea typeface="Times New Roman"/>
                <a:cs typeface="+mn-cs"/>
              </a:rPr>
              <a:t>4</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988, Цэцэрлэг</a:t>
            </a:r>
            <a:r>
              <a:rPr lang="mn-MN" sz="1200" kern="1200" dirty="0" smtClean="0">
                <a:solidFill>
                  <a:srgbClr val="000000"/>
                </a:solidFill>
                <a:effectLst/>
                <a:latin typeface="Arial"/>
                <a:ea typeface="Times New Roman"/>
              </a:rPr>
              <a:t> 2389 толгой мал хорогдсон байна.</a:t>
            </a:r>
            <a:endParaRPr lang="en-GB" dirty="0" smtClean="0"/>
          </a:p>
        </p:txBody>
      </p:sp>
      <p:sp>
        <p:nvSpPr>
          <p:cNvPr id="2355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360045" algn="just">
              <a:spcBef>
                <a:spcPts val="0"/>
              </a:spcBef>
              <a:spcAft>
                <a:spcPts val="0"/>
              </a:spcAft>
            </a:pPr>
            <a:r>
              <a:rPr lang="mn-MN" sz="1200" kern="1200" dirty="0" smtClean="0">
                <a:solidFill>
                  <a:srgbClr val="000000"/>
                </a:solidFill>
                <a:effectLst/>
                <a:latin typeface="Arial"/>
                <a:ea typeface="Times New Roman"/>
                <a:cs typeface="Times New Roman"/>
              </a:rPr>
              <a:t>2016 онд аймгийн хэмжээнд 29821.8 га-д тариалалт хийсэн байна. Үүнээс үр тариа 14751.8 га, улаан буудай 14651.8 га, төмс, хүнсний ногоо 418.2 га-д тус тус тариалалт хийсэн нь өмнөх оны мөн үеийнхээс 669.4 га- аар бага тариалалт хийсэн байна.   </a:t>
            </a:r>
            <a:endParaRPr lang="en-US" sz="1200" dirty="0" smtClean="0">
              <a:effectLst/>
              <a:latin typeface="Arial Mon"/>
              <a:ea typeface="Times New Roman"/>
              <a:cs typeface="Times New Roman"/>
            </a:endParaRPr>
          </a:p>
        </p:txBody>
      </p:sp>
      <p:sp>
        <p:nvSpPr>
          <p:cNvPr id="20484"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 name="Header Placeholder 4"/>
          <p:cNvSpPr>
            <a:spLocks noGrp="1"/>
          </p:cNvSpPr>
          <p:nvPr>
            <p:ph type="hdr" sz="quarter"/>
          </p:nvPr>
        </p:nvSpPr>
        <p:spPr/>
        <p:txBody>
          <a:bodyPr/>
          <a:lstStyle/>
          <a:p>
            <a:pPr>
              <a:defRPr/>
            </a:pPr>
            <a:r>
              <a:rPr lang="mn-MN" smtClean="0"/>
              <a:t>хөвсгөл аймгийн статистикийн хэлтэс</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mn-MN">
                <a:solidFill>
                  <a:prstClr val="black"/>
                </a:solidFill>
              </a:rPr>
              <a:t>хөвсгөл аймгийн статистикийн хэлтэс</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Хэрэглээний бараа үйлдчилгээни үнийн</a:t>
            </a:r>
            <a:r>
              <a:rPr lang="mn-MN" baseline="0" dirty="0" smtClean="0"/>
              <a:t> индекс суурь үе буюу 2010 оны 12 сартай харьцуулахад 56.1 хувь, өмнөх оны жилийн эцэстэй харьцуулахад 2.5 хувь, өмнөх оны мөн үетэй харьцуулахад 9,2 хувь, өмнөх сартай харьцуулахад 0,2 хувийн өсөлттөй байна. Өмнөх оны мөн үетэй харьцуулахад талх, гурил будаа 5.7 хувь, сүү сүүн бүтээгдэхүүн 15,3 хувь, жимс жимсгэнэ 9.7 хувь, хүнсний ногоо 6.4 хувь, бүх төрлийн хувцас 14,9 хувь, гутал 20,4 хувь, зочид буудал, дотуур байрны үйлчилгээ 14,4 хувь, хувь хүнд хандсан үйлчилгээ 12.9 хувиар өссөн нь голлон нөлөөлжээ.</a:t>
            </a:r>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dirty="0" smtClean="0"/>
              <a:t>Оны</a:t>
            </a:r>
            <a:r>
              <a:rPr lang="mn-MN" baseline="0" dirty="0" smtClean="0"/>
              <a:t> эхний хээлтэгчийн </a:t>
            </a:r>
            <a:r>
              <a:rPr lang="en-US" baseline="0" dirty="0" smtClean="0"/>
              <a:t>78.9 </a:t>
            </a:r>
            <a:r>
              <a:rPr lang="mn-MN" baseline="0" dirty="0" smtClean="0"/>
              <a:t>хувь буюу </a:t>
            </a:r>
            <a:r>
              <a:rPr lang="en-US" baseline="0" dirty="0" smtClean="0"/>
              <a:t>1532083</a:t>
            </a:r>
            <a:r>
              <a:rPr lang="mn-MN" baseline="0" dirty="0" smtClean="0"/>
              <a:t> эх мал төллөснөөс </a:t>
            </a:r>
            <a:r>
              <a:rPr lang="en-US" baseline="0" dirty="0" smtClean="0"/>
              <a:t>1532165</a:t>
            </a:r>
            <a:r>
              <a:rPr lang="mn-MN" baseline="0" dirty="0" smtClean="0"/>
              <a:t> төл гарсан байна. Гарсан төлийн </a:t>
            </a:r>
            <a:r>
              <a:rPr lang="en-US" baseline="0" dirty="0" smtClean="0"/>
              <a:t>99</a:t>
            </a:r>
            <a:r>
              <a:rPr lang="mn-MN" baseline="0" dirty="0" smtClean="0"/>
              <a:t> хувь буюу </a:t>
            </a:r>
            <a:r>
              <a:rPr lang="en-US" baseline="0" dirty="0" smtClean="0"/>
              <a:t>1517162</a:t>
            </a:r>
            <a:r>
              <a:rPr lang="mn-MN" baseline="0" dirty="0" smtClean="0"/>
              <a:t> төл бойжиж байна. </a:t>
            </a:r>
            <a:endParaRPr lang="en-GB" dirty="0" smtClean="0"/>
          </a:p>
        </p:txBody>
      </p:sp>
      <p:sp>
        <p:nvSpPr>
          <p:cNvPr id="20484"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dirty="0" smtClean="0"/>
              <a:t>Хамгийн их мал төллөсөн Цагаан-Уул, Галт,</a:t>
            </a:r>
            <a:r>
              <a:rPr lang="mn-MN" baseline="0" dirty="0" smtClean="0"/>
              <a:t> </a:t>
            </a:r>
            <a:r>
              <a:rPr lang="mn-MN" dirty="0" smtClean="0"/>
              <a:t>Бүрэнтогтох</a:t>
            </a:r>
            <a:r>
              <a:rPr lang="mn-MN" baseline="0" dirty="0" smtClean="0"/>
              <a:t>, Тосонцэнгэл </a:t>
            </a:r>
            <a:r>
              <a:rPr lang="mn-MN" dirty="0" smtClean="0"/>
              <a:t>сумдад оны эхний хээлтэгчийн </a:t>
            </a:r>
            <a:r>
              <a:rPr lang="en-US" dirty="0" smtClean="0"/>
              <a:t>84.2-</a:t>
            </a:r>
            <a:r>
              <a:rPr lang="mn-MN" dirty="0" smtClean="0"/>
              <a:t>оос</a:t>
            </a:r>
            <a:r>
              <a:rPr lang="mn-MN" baseline="0" dirty="0" smtClean="0"/>
              <a:t> дээш</a:t>
            </a:r>
            <a:r>
              <a:rPr lang="mn-MN" dirty="0" smtClean="0"/>
              <a:t> хувь нь төллөсөн байна.</a:t>
            </a:r>
            <a:endParaRPr lang="en-GB" dirty="0" smtClean="0"/>
          </a:p>
        </p:txBody>
      </p:sp>
      <p:sp>
        <p:nvSpPr>
          <p:cNvPr id="2150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2"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24257C-673A-4338-9E87-4FF57A4DD20B}"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837498-01D9-4210-8EBD-34DFA13892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68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55069-0AF3-4191-A58C-239808AE2058}"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380008-BB51-4529-B1E4-C4B43477ED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200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D45D01-00D8-419B-9788-527E1CBB6DD9}"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070DC2-2FF5-43C9-83C5-7777B73AA3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364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B08382-64A0-4585-A757-49FF65CAC023}" type="datetimeFigureOut">
              <a:rPr lang="en-US">
                <a:solidFill>
                  <a:prstClr val="black">
                    <a:tint val="75000"/>
                  </a:prstClr>
                </a:solidFill>
              </a:rPr>
              <a:pPr>
                <a:defRPr/>
              </a:pPr>
              <a:t>7/9/2016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AFB5BF-3DD8-430E-8C97-3E0CC0F571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113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B9176C-1803-48FE-909B-6BAABA871A7D}" type="datetimeFigureOut">
              <a:rPr lang="en-US">
                <a:solidFill>
                  <a:prstClr val="black">
                    <a:tint val="75000"/>
                  </a:prstClr>
                </a:solidFill>
              </a:rPr>
              <a:pPr>
                <a:defRPr/>
              </a:pPr>
              <a:t>7/9/2016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9EDCD0-A3C9-4AC9-BA10-E1E70FC4EE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969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93CA7B-CCA7-4AB1-AB10-58B834418F68}" type="datetimeFigureOut">
              <a:rPr lang="en-US">
                <a:solidFill>
                  <a:prstClr val="black">
                    <a:tint val="75000"/>
                  </a:prstClr>
                </a:solidFill>
              </a:rPr>
              <a:pPr>
                <a:defRPr/>
              </a:pPr>
              <a:t>7/9/2016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6C2A1B-96B5-4686-98FA-32C5B07EFC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5722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B8E640-4274-457E-9DBC-E693749C9EF8}" type="datetimeFigureOut">
              <a:rPr lang="en-US">
                <a:solidFill>
                  <a:prstClr val="black">
                    <a:tint val="75000"/>
                  </a:prstClr>
                </a:solidFill>
              </a:rPr>
              <a:pPr>
                <a:defRPr/>
              </a:pPr>
              <a:t>7/9/2016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F8FEA2-D0AC-4482-8906-85C16E4BE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3147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9BED3F-469A-4E8D-B261-E91C769CEAB1}" type="datetimeFigureOut">
              <a:rPr lang="en-US">
                <a:solidFill>
                  <a:prstClr val="black">
                    <a:tint val="75000"/>
                  </a:prstClr>
                </a:solidFill>
              </a:rPr>
              <a:pPr>
                <a:defRPr/>
              </a:pPr>
              <a:t>7/9/2016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8EDC56-2714-477E-BB93-B2D8732E66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984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79E561-240F-45AC-95EE-6F3D5338B718}" type="datetimeFigureOut">
              <a:rPr lang="en-US">
                <a:solidFill>
                  <a:prstClr val="black">
                    <a:tint val="75000"/>
                  </a:prstClr>
                </a:solidFill>
              </a:rPr>
              <a:pPr>
                <a:defRPr/>
              </a:pPr>
              <a:t>7/9/2016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AA1BCA-01F0-4816-AAF6-CFA41AFFA2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134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C43E70-FCC0-4640-9A8F-AC3CF4EBAE56}"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4C6C9F-B073-4711-8343-03DD63A36C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613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E45FC1-8623-475F-8153-319224F292C0}"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CABB7E-98D7-43EC-97F2-464A9656A3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3552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B920AC-D1C5-43B3-A5AA-7682CB54B20F}"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F87F09-875C-4E1E-B776-D671D4AF92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420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91F7B3-8965-4226-99FF-01E042AABC5B}"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8BED04-9DFD-4C84-AD47-F65A826479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2794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AA2E7D-AC08-4508-A336-402410E9B2DC}"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1B574-529A-4433-9BDC-B0BBED12F5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9761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A6E416C-8996-460E-8125-93EE5C0F28E2}" type="datetimeFigureOut">
              <a:rPr lang="en-US">
                <a:solidFill>
                  <a:prstClr val="black">
                    <a:tint val="75000"/>
                  </a:prstClr>
                </a:solidFill>
              </a:rPr>
              <a:pPr>
                <a:defRPr/>
              </a:pPr>
              <a:t>7/9/2016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15ABB4-C476-4143-893E-201B24016C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1881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BB88A6-2940-4DE8-B9C7-0FD25D6BF7F6}" type="datetimeFigureOut">
              <a:rPr lang="en-US">
                <a:solidFill>
                  <a:prstClr val="black">
                    <a:tint val="75000"/>
                  </a:prstClr>
                </a:solidFill>
              </a:rPr>
              <a:pPr>
                <a:defRPr/>
              </a:pPr>
              <a:t>7/9/2016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985456-F843-4FAD-A225-851E997F0D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7141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FC2407-D995-43F4-A713-110A825C211B}" type="datetimeFigureOut">
              <a:rPr lang="en-US">
                <a:solidFill>
                  <a:prstClr val="black">
                    <a:tint val="75000"/>
                  </a:prstClr>
                </a:solidFill>
              </a:rPr>
              <a:pPr>
                <a:defRPr/>
              </a:pPr>
              <a:t>7/9/2016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4F14CC8-A615-47DE-8398-F7AC420A3D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6781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280C77-C7DE-453A-BFD2-6F5F1AA52D9E}" type="datetimeFigureOut">
              <a:rPr lang="en-US">
                <a:solidFill>
                  <a:prstClr val="black">
                    <a:tint val="75000"/>
                  </a:prstClr>
                </a:solidFill>
              </a:rPr>
              <a:pPr>
                <a:defRPr/>
              </a:pPr>
              <a:t>7/9/2016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37A764-6B3F-41F7-9140-7468E769B8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399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B0AC03-9FD4-4ECD-8E93-EAF07CB11CC0}" type="datetimeFigureOut">
              <a:rPr lang="en-US">
                <a:solidFill>
                  <a:prstClr val="black">
                    <a:tint val="75000"/>
                  </a:prstClr>
                </a:solidFill>
              </a:rPr>
              <a:pPr>
                <a:defRPr/>
              </a:pPr>
              <a:t>7/9/2016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D511A0-B526-4452-BE6D-4F4284B27B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45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15CD7E-DEA0-4D82-96D8-0AEC0B7980D7}" type="datetimeFigureOut">
              <a:rPr lang="en-US">
                <a:solidFill>
                  <a:prstClr val="black">
                    <a:tint val="75000"/>
                  </a:prstClr>
                </a:solidFill>
              </a:rPr>
              <a:pPr>
                <a:defRPr/>
              </a:pPr>
              <a:t>7/9/2016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A93A62-E02F-4C5E-ABB3-7F9840F6E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3785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95BF9D-9F8C-4E38-82A6-CE0F005993B4}"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76B527-7EEC-48BF-90D5-7697E04377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1260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6D1BEF-B7BF-429D-9511-D9290AEAC5F6}"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C54F92-F2AF-4A50-BE35-37D1790F41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325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68E4FE-63C7-49C5-8732-83CF9AFC62CD}"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921305-B01C-4876-865A-162CD795E8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2356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EB1870-40A1-406C-B7B1-B7F50C6EECFE}" type="datetimeFigureOut">
              <a:rPr lang="en-US">
                <a:solidFill>
                  <a:prstClr val="black">
                    <a:tint val="75000"/>
                  </a:prstClr>
                </a:solidFill>
              </a:rPr>
              <a:pPr>
                <a:defRPr/>
              </a:pPr>
              <a:t>7/9/2016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C1248B-A7DF-4156-8358-51EACF968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31145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oleObject" Target="../embeddings/Microsoft_Excel_Chart1.xls"/><Relationship Id="rId12"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Microsoft_Excel_Chart3.xls"/><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gif"/><Relationship Id="rId9" Type="http://schemas.openxmlformats.org/officeDocument/2006/relationships/oleObject" Target="../embeddings/Microsoft_Excel_Chart2.xls"/></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oleObject" Target="../embeddings/Microsoft_Excel_Chart4.xls"/><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gif"/><Relationship Id="rId9" Type="http://schemas.openxmlformats.org/officeDocument/2006/relationships/oleObject" Target="../embeddings/Microsoft_Excel_Chart5.xls"/></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oleObject" Target="../embeddings/Microsoft_Excel_Chart6.xls"/><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6.xml"/><Relationship Id="rId7" Type="http://schemas.openxmlformats.org/officeDocument/2006/relationships/oleObject" Target="../embeddings/Microsoft_Excel_97-2003_Worksheet7.xls"/><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67670" y="357166"/>
            <a:ext cx="1013393" cy="6357982"/>
            <a:chOff x="67670" y="357166"/>
            <a:chExt cx="1013393" cy="6357982"/>
          </a:xfrm>
        </p:grpSpPr>
        <p:grpSp>
          <p:nvGrpSpPr>
            <p:cNvPr id="5" name="Group 20"/>
            <p:cNvGrpSpPr/>
            <p:nvPr/>
          </p:nvGrpSpPr>
          <p:grpSpPr>
            <a:xfrm>
              <a:off x="67670" y="357166"/>
              <a:ext cx="1013393" cy="6357982"/>
              <a:chOff x="0" y="714380"/>
              <a:chExt cx="928661" cy="6000768"/>
            </a:xfrm>
            <a:solidFill>
              <a:srgbClr val="00B0F0"/>
            </a:solidFill>
          </p:grpSpPr>
          <p:grpSp>
            <p:nvGrpSpPr>
              <p:cNvPr id="6"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Content Placeholder 16"/>
          <p:cNvSpPr>
            <a:spLocks noGrp="1"/>
          </p:cNvSpPr>
          <p:nvPr>
            <p:ph sz="half" idx="1"/>
          </p:nvPr>
        </p:nvSpPr>
        <p:spPr>
          <a:xfrm>
            <a:off x="838200" y="2667000"/>
            <a:ext cx="8001000" cy="2590800"/>
          </a:xfrm>
        </p:spPr>
        <p:txBody>
          <a:bodyPr>
            <a:normAutofit/>
          </a:bodyPr>
          <a:lstStyle/>
          <a:p>
            <a:pPr algn="ctr">
              <a:buNone/>
            </a:pPr>
            <a:r>
              <a:rPr lang="mn-MN" sz="3200" b="1" dirty="0" smtClean="0">
                <a:latin typeface="Arial" pitchFamily="34" charset="0"/>
                <a:cs typeface="Arial" pitchFamily="34" charset="0"/>
              </a:rPr>
              <a:t>ХӨВСГӨЛ АЙМГИЙН  НИЙГЭМ, ЭДИЙН ЗАСГИЙН БАЙДАЛ </a:t>
            </a:r>
            <a:r>
              <a:rPr lang="en-US" sz="3200" b="1" dirty="0" smtClean="0">
                <a:latin typeface="Arial" pitchFamily="34" charset="0"/>
                <a:cs typeface="Arial" pitchFamily="34" charset="0"/>
              </a:rPr>
              <a:t>                      </a:t>
            </a:r>
            <a:r>
              <a:rPr lang="mn-MN" sz="3200" b="1" dirty="0" smtClean="0">
                <a:latin typeface="Arial" pitchFamily="34" charset="0"/>
                <a:cs typeface="Arial" pitchFamily="34" charset="0"/>
              </a:rPr>
              <a:t>  </a:t>
            </a:r>
            <a:r>
              <a:rPr lang="en-US" sz="3200" dirty="0" smtClean="0">
                <a:latin typeface="Arial" pitchFamily="34" charset="0"/>
                <a:cs typeface="Arial" pitchFamily="34" charset="0"/>
              </a:rPr>
              <a:t>(</a:t>
            </a:r>
            <a:r>
              <a:rPr lang="mn-MN" sz="3200" dirty="0" smtClean="0">
                <a:latin typeface="Arial" pitchFamily="34" charset="0"/>
                <a:cs typeface="Arial" pitchFamily="34" charset="0"/>
              </a:rPr>
              <a:t>201</a:t>
            </a:r>
            <a:r>
              <a:rPr lang="en-US" sz="3200" dirty="0">
                <a:latin typeface="Arial" pitchFamily="34" charset="0"/>
                <a:cs typeface="Arial" pitchFamily="34" charset="0"/>
              </a:rPr>
              <a:t>6</a:t>
            </a:r>
            <a:r>
              <a:rPr lang="en-US" sz="3200" dirty="0" smtClean="0">
                <a:latin typeface="Arial" pitchFamily="34" charset="0"/>
                <a:cs typeface="Arial" pitchFamily="34" charset="0"/>
              </a:rPr>
              <a:t> </a:t>
            </a:r>
            <a:r>
              <a:rPr lang="mn-MN" sz="3200" dirty="0" smtClean="0">
                <a:latin typeface="Arial" pitchFamily="34" charset="0"/>
                <a:cs typeface="Arial" pitchFamily="34" charset="0"/>
              </a:rPr>
              <a:t>оны  </a:t>
            </a:r>
            <a:r>
              <a:rPr lang="en-US" sz="3200" dirty="0">
                <a:latin typeface="Arial" pitchFamily="34" charset="0"/>
                <a:cs typeface="Arial" pitchFamily="34" charset="0"/>
              </a:rPr>
              <a:t>6</a:t>
            </a:r>
            <a:r>
              <a:rPr lang="en-US" sz="3200" dirty="0" smtClean="0">
                <a:latin typeface="Arial" pitchFamily="34" charset="0"/>
                <a:cs typeface="Arial" pitchFamily="34" charset="0"/>
              </a:rPr>
              <a:t> </a:t>
            </a:r>
            <a:r>
              <a:rPr lang="mn-MN" sz="3200" dirty="0" smtClean="0">
                <a:latin typeface="Arial" pitchFamily="34" charset="0"/>
                <a:cs typeface="Arial" pitchFamily="34" charset="0"/>
              </a:rPr>
              <a:t>дугаар сарын байдлаар</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Aft>
                      <a:spcPts val="0"/>
                    </a:spcAft>
                    <a:defRPr/>
                  </a:pPr>
                  <a:endParaRPr lang="en-US" sz="4400" dirty="0">
                    <a:latin typeface="CMs Huree" pitchFamily="2" charset="0"/>
                    <a:ea typeface="+mj-ea"/>
                    <a:cs typeface="+mj-cs"/>
                  </a:endParaRPr>
                </a:p>
                <a:p>
                  <a:pPr fontAlgn="auto">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224"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1" name="Rectangle 20"/>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Хөдөө аж ахуй</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19" name="Chart 18"/>
          <p:cNvGraphicFramePr>
            <a:graphicFrameLocks/>
          </p:cNvGraphicFramePr>
          <p:nvPr>
            <p:extLst>
              <p:ext uri="{D42A27DB-BD31-4B8C-83A1-F6EECF244321}">
                <p14:modId xmlns:p14="http://schemas.microsoft.com/office/powerpoint/2010/main" val="568676402"/>
              </p:ext>
            </p:extLst>
          </p:nvPr>
        </p:nvGraphicFramePr>
        <p:xfrm>
          <a:off x="1136343" y="987516"/>
          <a:ext cx="2978458" cy="52608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888363747"/>
              </p:ext>
            </p:extLst>
          </p:nvPr>
        </p:nvGraphicFramePr>
        <p:xfrm>
          <a:off x="5035859" y="1066799"/>
          <a:ext cx="3041342" cy="50768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13203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6152"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143000" y="8382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442574473"/>
              </p:ext>
            </p:extLst>
          </p:nvPr>
        </p:nvGraphicFramePr>
        <p:xfrm>
          <a:off x="1371600" y="1981200"/>
          <a:ext cx="7010399" cy="2998311"/>
        </p:xfrm>
        <a:graphic>
          <a:graphicData uri="http://schemas.openxmlformats.org/drawingml/2006/table">
            <a:tbl>
              <a:tblPr/>
              <a:tblGrid>
                <a:gridCol w="2599736"/>
                <a:gridCol w="1066559"/>
                <a:gridCol w="1110998"/>
                <a:gridCol w="1116553"/>
                <a:gridCol w="1116553"/>
              </a:tblGrid>
              <a:tr h="258387">
                <a:tc gridSpan="5">
                  <a:txBody>
                    <a:bodyPr/>
                    <a:lstStyle/>
                    <a:p>
                      <a:pPr algn="l" fontAlgn="b"/>
                      <a:r>
                        <a:rPr lang="ru-RU" sz="1200" b="0" i="0" u="none" strike="noStrike" dirty="0">
                          <a:solidFill>
                            <a:srgbClr val="000000"/>
                          </a:solidFill>
                          <a:effectLst/>
                          <a:latin typeface="Arial"/>
                        </a:rPr>
                        <a:t>ТАРИАЛСАН ТАЛБАЙ, ургамлын төрлөөр, га-аар</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620">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639571">
                <a:tc rowSpan="2">
                  <a:txBody>
                    <a:bodyPr/>
                    <a:lstStyle/>
                    <a:p>
                      <a:pPr algn="ctr" rtl="0" fontAlgn="ctr"/>
                      <a:r>
                        <a:rPr lang="mn-MN" sz="1200" b="0" i="0" u="none" strike="noStrike">
                          <a:solidFill>
                            <a:srgbClr val="000000"/>
                          </a:solidFill>
                          <a:effectLst/>
                          <a:latin typeface="Arial"/>
                        </a:rPr>
                        <a:t>Төрөл</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gridSpan="4">
                  <a:txBody>
                    <a:bodyPr/>
                    <a:lstStyle/>
                    <a:p>
                      <a:pPr algn="ctr" rtl="0" fontAlgn="ctr"/>
                      <a:r>
                        <a:rPr lang="mn-MN" sz="1200" b="0" i="0" u="none" strike="noStrike">
                          <a:solidFill>
                            <a:srgbClr val="000000"/>
                          </a:solidFill>
                          <a:effectLst/>
                          <a:latin typeface="Arial"/>
                        </a:rPr>
                        <a:t>Эхний 6 сарын байдлаар</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1411">
                <a:tc vMerge="1">
                  <a:txBody>
                    <a:bodyPr/>
                    <a:lstStyle/>
                    <a:p>
                      <a:endParaRPr lang="en-US"/>
                    </a:p>
                  </a:txBody>
                  <a:tcPr/>
                </a:tc>
                <a:tc>
                  <a:txBody>
                    <a:bodyPr/>
                    <a:lstStyle/>
                    <a:p>
                      <a:pPr algn="l" rtl="0" fontAlgn="b"/>
                      <a:r>
                        <a:rPr lang="en-US" sz="1200" b="0" i="0" u="none" strike="noStrike">
                          <a:solidFill>
                            <a:srgbClr val="000000"/>
                          </a:solidFill>
                          <a:effectLst/>
                          <a:latin typeface="Arial"/>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rtl="0" fontAlgn="b"/>
                      <a:r>
                        <a:rPr lang="en-US" sz="1200" b="0" i="0" u="none" strike="noStrike">
                          <a:solidFill>
                            <a:srgbClr val="000000"/>
                          </a:solidFill>
                          <a:effectLst/>
                          <a:latin typeface="Arial"/>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rtl="0" fontAlgn="b"/>
                      <a:r>
                        <a:rPr lang="en-US" sz="1200" b="0" i="0" u="none" strike="noStrike">
                          <a:solidFill>
                            <a:srgbClr val="000000"/>
                          </a:solidFill>
                          <a:effectLst/>
                          <a:latin typeface="Arial"/>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rtl="0" fontAlgn="b"/>
                      <a:r>
                        <a:rPr lang="en-US" sz="1200" b="0" i="0" u="none" strike="noStrike">
                          <a:solidFill>
                            <a:srgbClr val="000000"/>
                          </a:solidFill>
                          <a:effectLst/>
                          <a:latin typeface="Arial"/>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58387">
                <a:tc>
                  <a:txBody>
                    <a:bodyPr/>
                    <a:lstStyle/>
                    <a:p>
                      <a:pPr algn="l" fontAlgn="b"/>
                      <a:r>
                        <a:rPr lang="mn-MN" sz="1200" b="0" i="0" u="none" strike="noStrike">
                          <a:solidFill>
                            <a:srgbClr val="000000"/>
                          </a:solidFill>
                          <a:effectLst/>
                          <a:latin typeface="Arial"/>
                        </a:rPr>
                        <a:t>Үр тариа</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14930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14779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15330.2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15953.8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58387">
                <a:tc>
                  <a:txBody>
                    <a:bodyPr/>
                    <a:lstStyle/>
                    <a:p>
                      <a:pPr algn="l" fontAlgn="b"/>
                      <a:r>
                        <a:rPr lang="mn-MN" sz="1200" b="0" i="0" u="none" strike="noStrike">
                          <a:solidFill>
                            <a:srgbClr val="000000"/>
                          </a:solidFill>
                          <a:effectLst/>
                          <a:latin typeface="Arial"/>
                        </a:rPr>
                        <a:t>Төмс</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272.7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290.2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320.7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363.1</a:t>
                      </a:r>
                    </a:p>
                  </a:txBody>
                  <a:tcPr marL="9525" marR="9525" marT="9525" marB="0" anchor="b">
                    <a:lnL>
                      <a:noFill/>
                    </a:lnL>
                    <a:lnR>
                      <a:noFill/>
                    </a:lnR>
                    <a:lnT>
                      <a:noFill/>
                    </a:lnT>
                    <a:lnB>
                      <a:noFill/>
                    </a:lnB>
                  </a:tcPr>
                </a:tc>
              </a:tr>
              <a:tr h="258387">
                <a:tc>
                  <a:txBody>
                    <a:bodyPr/>
                    <a:lstStyle/>
                    <a:p>
                      <a:pPr algn="l" fontAlgn="b"/>
                      <a:r>
                        <a:rPr lang="mn-MN" sz="1200" b="0" i="0" u="none" strike="noStrike">
                          <a:solidFill>
                            <a:srgbClr val="000000"/>
                          </a:solidFill>
                          <a:effectLst/>
                          <a:latin typeface="Arial"/>
                        </a:rPr>
                        <a:t>Хүнсний ногоо</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163.5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227.7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267.7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243.0</a:t>
                      </a:r>
                    </a:p>
                  </a:txBody>
                  <a:tcPr marL="9525" marR="9525" marT="9525" marB="0" anchor="b">
                    <a:lnL>
                      <a:noFill/>
                    </a:lnL>
                    <a:lnR>
                      <a:noFill/>
                    </a:lnR>
                    <a:lnT>
                      <a:noFill/>
                    </a:lnT>
                    <a:lnB>
                      <a:noFill/>
                    </a:lnB>
                  </a:tcPr>
                </a:tc>
              </a:tr>
              <a:tr h="258387">
                <a:tc>
                  <a:txBody>
                    <a:bodyPr/>
                    <a:lstStyle/>
                    <a:p>
                      <a:pPr algn="l" fontAlgn="b"/>
                      <a:r>
                        <a:rPr lang="mn-MN" sz="1200" b="0" i="0" u="none" strike="noStrike">
                          <a:solidFill>
                            <a:srgbClr val="000000"/>
                          </a:solidFill>
                          <a:effectLst/>
                          <a:latin typeface="Arial"/>
                        </a:rPr>
                        <a:t>Тэжээлийн ургамал</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379.0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523.7</a:t>
                      </a:r>
                    </a:p>
                  </a:txBody>
                  <a:tcPr marL="9525" marR="9525" marT="9525" marB="0" anchor="b">
                    <a:lnL>
                      <a:noFill/>
                    </a:lnL>
                    <a:lnR>
                      <a:noFill/>
                    </a:lnR>
                    <a:lnT>
                      <a:noFill/>
                    </a:lnT>
                    <a:lnB>
                      <a:noFill/>
                    </a:lnB>
                  </a:tcPr>
                </a:tc>
              </a:tr>
              <a:tr h="258387">
                <a:tc>
                  <a:txBody>
                    <a:bodyPr/>
                    <a:lstStyle/>
                    <a:p>
                      <a:pPr algn="l" fontAlgn="b"/>
                      <a:r>
                        <a:rPr lang="mn-MN" sz="1200" b="0" i="0" u="none" strike="noStrike">
                          <a:solidFill>
                            <a:srgbClr val="000000"/>
                          </a:solidFill>
                          <a:effectLst/>
                          <a:latin typeface="Arial"/>
                        </a:rPr>
                        <a:t>Техникийн ургамал</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1497.5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866.0</a:t>
                      </a:r>
                    </a:p>
                  </a:txBody>
                  <a:tcPr marL="9525" marR="9525" marT="9525" marB="0" anchor="b">
                    <a:lnL>
                      <a:noFill/>
                    </a:lnL>
                    <a:lnR>
                      <a:noFill/>
                    </a:lnR>
                    <a:lnT>
                      <a:noFill/>
                    </a:lnT>
                    <a:lnB>
                      <a:noFill/>
                    </a:lnB>
                  </a:tcPr>
                </a:tc>
              </a:tr>
              <a:tr h="258387">
                <a:tc>
                  <a:txBody>
                    <a:bodyPr/>
                    <a:lstStyle/>
                    <a:p>
                      <a:pPr algn="l" fontAlgn="b"/>
                      <a:r>
                        <a:rPr lang="mn-MN" sz="1200" b="0" i="0" u="none" strike="noStrike">
                          <a:solidFill>
                            <a:srgbClr val="000000"/>
                          </a:solidFill>
                          <a:effectLst/>
                          <a:latin typeface="Arial"/>
                        </a:rPr>
                        <a:t>Бусад</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21.6</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5.0</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29674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l"/>
            <a:r>
              <a:rPr lang="mn-MN" sz="1800" b="1" dirty="0" smtClean="0">
                <a:solidFill>
                  <a:schemeClr val="bg2">
                    <a:lumMod val="50000"/>
                  </a:schemeClr>
                </a:solidFill>
                <a:latin typeface="Arial" pitchFamily="34" charset="0"/>
                <a:cs typeface="Arial" pitchFamily="34" charset="0"/>
              </a:rPr>
              <a:t>                          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066800" y="609600"/>
            <a:ext cx="76962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Гэмт хэрэг</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23" name="Straight Connector 22"/>
          <p:cNvCxnSpPr/>
          <p:nvPr/>
        </p:nvCxnSpPr>
        <p:spPr>
          <a:xfrm flipV="1">
            <a:off x="1066800" y="38100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620294" y="2476500"/>
            <a:ext cx="2666206" cy="79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3"/>
          <a:srcRect/>
          <a:stretch>
            <a:fillRect/>
          </a:stretch>
        </p:blipFill>
        <p:spPr bwMode="auto">
          <a:xfrm>
            <a:off x="4724400" y="3581400"/>
            <a:ext cx="461962" cy="457200"/>
          </a:xfrm>
          <a:prstGeom prst="rect">
            <a:avLst/>
          </a:prstGeom>
          <a:noFill/>
          <a:ln w="9525">
            <a:noFill/>
            <a:miter lim="800000"/>
            <a:headEnd/>
            <a:tailEnd/>
          </a:ln>
        </p:spPr>
      </p:pic>
      <p:grpSp>
        <p:nvGrpSpPr>
          <p:cNvPr id="7" name="Group 6"/>
          <p:cNvGrpSpPr/>
          <p:nvPr/>
        </p:nvGrpSpPr>
        <p:grpSpPr>
          <a:xfrm>
            <a:off x="145590" y="357166"/>
            <a:ext cx="855479" cy="5891302"/>
            <a:chOff x="145590" y="357166"/>
            <a:chExt cx="855479" cy="5891302"/>
          </a:xfrm>
        </p:grpSpPr>
        <p:pic>
          <p:nvPicPr>
            <p:cNvPr id="14" name="Picture 13"/>
            <p:cNvPicPr>
              <a:picLocks noChangeAspect="1" noChangeArrowheads="1"/>
            </p:cNvPicPr>
            <p:nvPr/>
          </p:nvPicPr>
          <p:blipFill>
            <a:blip r:embed="rId4" cstate="print"/>
            <a:stretch>
              <a:fillRect/>
            </a:stretch>
          </p:blipFill>
          <p:spPr bwMode="auto">
            <a:xfrm>
              <a:off x="145591" y="357166"/>
              <a:ext cx="855478" cy="832571"/>
            </a:xfrm>
            <a:prstGeom prst="rect">
              <a:avLst/>
            </a:prstGeom>
            <a:solidFill>
              <a:schemeClr val="bg1"/>
            </a:solidFill>
            <a:ln w="9525">
              <a:noFill/>
              <a:miter lim="800000"/>
              <a:headEnd/>
              <a:tailEnd/>
            </a:ln>
          </p:spPr>
        </p:pic>
        <p:sp>
          <p:nvSpPr>
            <p:cNvPr id="22" name="Title 1"/>
            <p:cNvSpPr txBox="1">
              <a:spLocks/>
            </p:cNvSpPr>
            <p:nvPr/>
          </p:nvSpPr>
          <p:spPr>
            <a:xfrm>
              <a:off x="145590" y="1420563"/>
              <a:ext cx="855479" cy="4827905"/>
            </a:xfrm>
            <a:prstGeom prst="rect">
              <a:avLst/>
            </a:prstGeom>
            <a:solidFill>
              <a:schemeClr val="bg1"/>
            </a:solidFill>
          </p:spPr>
          <p:txBody>
            <a:bodyPr vert="vert" lIns="91440" tIns="45720" rIns="91440" bIns="45720" rtlCol="0" anchor="ctr">
              <a:normAutofit/>
            </a:bodyPr>
            <a:lstStyle/>
            <a:p>
              <a:pPr marL="0" marR="0">
                <a:spcBef>
                  <a:spcPts val="0"/>
                </a:spcBef>
                <a:spcAft>
                  <a:spcPts val="0"/>
                </a:spcAft>
              </a:pPr>
              <a:r>
                <a:rPr lang="mn-Mong-CN" sz="3600" kern="1200" dirty="0">
                  <a:solidFill>
                    <a:srgbClr val="948A54"/>
                  </a:solidFill>
                  <a:effectLst/>
                  <a:latin typeface="CMs Huree"/>
                  <a:ea typeface="Times New Roman"/>
                  <a:cs typeface="Mongolian Baiti"/>
                </a:rPr>
                <a:t>ᠬᠥᠪᠰᠦᠭᠥᠯ</a:t>
              </a:r>
              <a:r>
                <a:rPr lang="mn-Mong-CN" sz="3600" dirty="0">
                  <a:solidFill>
                    <a:srgbClr val="948A54"/>
                  </a:solidFill>
                  <a:effectLst/>
                  <a:latin typeface="Times New Roman"/>
                  <a:ea typeface="Times New Roman"/>
                  <a:cs typeface="Mongolian Baiti"/>
                </a:rPr>
                <a:t> ᠠᠶᠢᠮᠠᠭ ᠤᠨ</a:t>
              </a:r>
              <a:r>
                <a:rPr lang="mn-Mong-CN" sz="3600" dirty="0">
                  <a:solidFill>
                    <a:srgbClr val="948A54"/>
                  </a:solidFill>
                  <a:effectLst/>
                  <a:latin typeface="Times New Roman"/>
                  <a:ea typeface="Times New Roman"/>
                  <a:cs typeface="Arial"/>
                </a:rPr>
                <a:t> </a:t>
              </a:r>
              <a:r>
                <a:rPr lang="mn-Mong-CN" sz="3600" dirty="0">
                  <a:solidFill>
                    <a:srgbClr val="948A54"/>
                  </a:solidFill>
                  <a:effectLst/>
                  <a:latin typeface="Times New Roman"/>
                  <a:ea typeface="Times New Roman"/>
                  <a:cs typeface="Mongolian Baiti"/>
                </a:rPr>
                <a:t>ᠰ᠋ᠲ᠋ᠠ᠋ᠲ᠋ᠢᠰ᠋ᠲ᠋᠋᠋᠋᠋᠋ᠢ᠍᠍᠍᠍᠍᠍᠍᠍᠍᠍ᠭ᠌᠌</a:t>
              </a:r>
              <a:r>
                <a:rPr lang="mn-Mong-CN" sz="3600" dirty="0">
                  <a:solidFill>
                    <a:srgbClr val="948A54"/>
                  </a:solidFill>
                  <a:effectLst/>
                  <a:latin typeface="Arial"/>
                  <a:ea typeface="Times New Roman"/>
                  <a:cs typeface="Mongolian Baiti"/>
                </a:rPr>
                <a:t>᠎᠎᠎᠎</a:t>
              </a:r>
              <a:r>
                <a:rPr lang="mn-Mong-CN" sz="3600" kern="1200" dirty="0">
                  <a:solidFill>
                    <a:srgbClr val="948A54"/>
                  </a:solidFill>
                  <a:effectLst/>
                  <a:latin typeface="Times New Roman"/>
                  <a:ea typeface="Times New Roman"/>
                  <a:cs typeface="CMs Huree"/>
                </a:rPr>
                <a:t> </a:t>
              </a:r>
              <a:r>
                <a:rPr lang="mn-Mong-CN" sz="3600" dirty="0">
                  <a:solidFill>
                    <a:srgbClr val="948A54"/>
                  </a:solidFill>
                  <a:effectLst/>
                  <a:latin typeface="Arial"/>
                  <a:ea typeface="Times New Roman"/>
                  <a:cs typeface="Mongolian Baiti"/>
                </a:rPr>
                <a:t> ᠦᠨ</a:t>
              </a:r>
              <a:r>
                <a:rPr lang="mn-Mong-CN" sz="3600" dirty="0">
                  <a:solidFill>
                    <a:srgbClr val="948A54"/>
                  </a:solidFill>
                  <a:effectLst/>
                  <a:latin typeface="Arial"/>
                  <a:ea typeface="Times New Roman"/>
                </a:rPr>
                <a:t> </a:t>
              </a:r>
              <a:r>
                <a:rPr lang="mn-Mong-CN" sz="3600" dirty="0">
                  <a:solidFill>
                    <a:srgbClr val="948A54"/>
                  </a:solidFill>
                  <a:effectLst/>
                  <a:latin typeface="Times New Roman"/>
                  <a:ea typeface="Times New Roman"/>
                  <a:cs typeface="Mongolian Baiti"/>
                </a:rPr>
                <a:t>ᠬᠡᠯᠲᠡᠰ</a:t>
              </a:r>
              <a:r>
                <a:rPr lang="en-US" sz="1200" dirty="0">
                  <a:effectLst/>
                  <a:latin typeface="Times New Roman"/>
                  <a:ea typeface="Times New Roman"/>
                </a:rPr>
                <a:t>᠌</a:t>
              </a:r>
            </a:p>
          </p:txBody>
        </p:sp>
      </p:grpSp>
      <p:graphicFrame>
        <p:nvGraphicFramePr>
          <p:cNvPr id="19" name="Chart 18"/>
          <p:cNvGraphicFramePr>
            <a:graphicFrameLocks/>
          </p:cNvGraphicFramePr>
          <p:nvPr>
            <p:extLst>
              <p:ext uri="{D42A27DB-BD31-4B8C-83A1-F6EECF244321}">
                <p14:modId xmlns:p14="http://schemas.microsoft.com/office/powerpoint/2010/main" val="2215130409"/>
              </p:ext>
            </p:extLst>
          </p:nvPr>
        </p:nvGraphicFramePr>
        <p:xfrm>
          <a:off x="4953000" y="1072356"/>
          <a:ext cx="3810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1291724643"/>
              </p:ext>
            </p:extLst>
          </p:nvPr>
        </p:nvGraphicFramePr>
        <p:xfrm>
          <a:off x="1066799" y="1009650"/>
          <a:ext cx="3902637" cy="28114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2218164419"/>
              </p:ext>
            </p:extLst>
          </p:nvPr>
        </p:nvGraphicFramePr>
        <p:xfrm>
          <a:off x="1071978" y="3815556"/>
          <a:ext cx="7614821"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6984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066800" y="609600"/>
            <a:ext cx="76962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Эрүүл мэнд</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21" name="Straight Connector 20"/>
          <p:cNvCxnSpPr/>
          <p:nvPr/>
        </p:nvCxnSpPr>
        <p:spPr>
          <a:xfrm flipV="1">
            <a:off x="990600" y="3810000"/>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391694" y="2399506"/>
            <a:ext cx="2667000" cy="158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3"/>
          <a:srcRect/>
          <a:stretch>
            <a:fillRect/>
          </a:stretch>
        </p:blipFill>
        <p:spPr bwMode="auto">
          <a:xfrm>
            <a:off x="4495800" y="3505200"/>
            <a:ext cx="457200" cy="457200"/>
          </a:xfrm>
          <a:prstGeom prst="rect">
            <a:avLst/>
          </a:prstGeom>
          <a:noFill/>
          <a:ln w="9525">
            <a:noFill/>
            <a:miter lim="800000"/>
            <a:headEnd/>
            <a:tailEnd/>
          </a:ln>
        </p:spPr>
      </p:pic>
      <p:grpSp>
        <p:nvGrpSpPr>
          <p:cNvPr id="20" name="Group 19"/>
          <p:cNvGrpSpPr/>
          <p:nvPr/>
        </p:nvGrpSpPr>
        <p:grpSpPr>
          <a:xfrm>
            <a:off x="145590" y="357166"/>
            <a:ext cx="855479" cy="5891302"/>
            <a:chOff x="145590" y="357166"/>
            <a:chExt cx="855479" cy="5891302"/>
          </a:xfrm>
        </p:grpSpPr>
        <p:pic>
          <p:nvPicPr>
            <p:cNvPr id="23" name="Picture 22"/>
            <p:cNvPicPr>
              <a:picLocks noChangeAspect="1" noChangeArrowheads="1"/>
            </p:cNvPicPr>
            <p:nvPr/>
          </p:nvPicPr>
          <p:blipFill>
            <a:blip r:embed="rId4" cstate="print"/>
            <a:stretch>
              <a:fillRect/>
            </a:stretch>
          </p:blipFill>
          <p:spPr bwMode="auto">
            <a:xfrm>
              <a:off x="145591" y="357166"/>
              <a:ext cx="855478" cy="832571"/>
            </a:xfrm>
            <a:prstGeom prst="rect">
              <a:avLst/>
            </a:prstGeom>
            <a:solidFill>
              <a:schemeClr val="bg1"/>
            </a:solidFill>
            <a:ln w="9525">
              <a:noFill/>
              <a:miter lim="800000"/>
              <a:headEnd/>
              <a:tailEnd/>
            </a:ln>
          </p:spPr>
        </p:pic>
        <p:sp>
          <p:nvSpPr>
            <p:cNvPr id="25" name="Title 1"/>
            <p:cNvSpPr txBox="1">
              <a:spLocks/>
            </p:cNvSpPr>
            <p:nvPr/>
          </p:nvSpPr>
          <p:spPr>
            <a:xfrm>
              <a:off x="145590" y="1420563"/>
              <a:ext cx="855479" cy="4827905"/>
            </a:xfrm>
            <a:prstGeom prst="rect">
              <a:avLst/>
            </a:prstGeom>
            <a:solidFill>
              <a:schemeClr val="bg1"/>
            </a:solidFill>
          </p:spPr>
          <p:txBody>
            <a:bodyPr vert="vert" lIns="91440" tIns="45720" rIns="91440" bIns="45720" rtlCol="0" anchor="ctr">
              <a:normAutofit/>
            </a:bodyPr>
            <a:lstStyle/>
            <a:p>
              <a:pPr marL="0" marR="0">
                <a:spcBef>
                  <a:spcPts val="0"/>
                </a:spcBef>
                <a:spcAft>
                  <a:spcPts val="0"/>
                </a:spcAft>
              </a:pPr>
              <a:r>
                <a:rPr lang="mn-Mong-CN" sz="3600" kern="1200" dirty="0">
                  <a:solidFill>
                    <a:srgbClr val="948A54"/>
                  </a:solidFill>
                  <a:effectLst/>
                  <a:latin typeface="CMs Huree"/>
                  <a:ea typeface="Times New Roman"/>
                  <a:cs typeface="Mongolian Baiti"/>
                </a:rPr>
                <a:t>ᠬᠥᠪᠰᠦᠭᠥᠯ</a:t>
              </a:r>
              <a:r>
                <a:rPr lang="mn-Mong-CN" sz="3600" dirty="0">
                  <a:solidFill>
                    <a:srgbClr val="948A54"/>
                  </a:solidFill>
                  <a:effectLst/>
                  <a:latin typeface="Times New Roman"/>
                  <a:ea typeface="Times New Roman"/>
                  <a:cs typeface="Mongolian Baiti"/>
                </a:rPr>
                <a:t> ᠠᠶᠢᠮᠠᠭ ᠤᠨ</a:t>
              </a:r>
              <a:r>
                <a:rPr lang="mn-Mong-CN" sz="3600" dirty="0">
                  <a:solidFill>
                    <a:srgbClr val="948A54"/>
                  </a:solidFill>
                  <a:effectLst/>
                  <a:latin typeface="Times New Roman"/>
                  <a:ea typeface="Times New Roman"/>
                  <a:cs typeface="Arial"/>
                </a:rPr>
                <a:t> </a:t>
              </a:r>
              <a:r>
                <a:rPr lang="mn-Mong-CN" sz="3600" dirty="0">
                  <a:solidFill>
                    <a:srgbClr val="948A54"/>
                  </a:solidFill>
                  <a:effectLst/>
                  <a:latin typeface="Times New Roman"/>
                  <a:ea typeface="Times New Roman"/>
                  <a:cs typeface="Mongolian Baiti"/>
                </a:rPr>
                <a:t>ᠰ᠋ᠲ᠋ᠠ᠋ᠲ᠋ᠢᠰ᠋ᠲ᠋᠋᠋᠋᠋᠋ᠢ᠍᠍᠍᠍᠍᠍᠍᠍᠍᠍ᠭ᠌᠌</a:t>
              </a:r>
              <a:r>
                <a:rPr lang="mn-Mong-CN" sz="3600" dirty="0">
                  <a:solidFill>
                    <a:srgbClr val="948A54"/>
                  </a:solidFill>
                  <a:effectLst/>
                  <a:latin typeface="Arial"/>
                  <a:ea typeface="Times New Roman"/>
                  <a:cs typeface="Mongolian Baiti"/>
                </a:rPr>
                <a:t>᠎᠎᠎᠎</a:t>
              </a:r>
              <a:r>
                <a:rPr lang="mn-Mong-CN" sz="3600" kern="1200" dirty="0">
                  <a:solidFill>
                    <a:srgbClr val="948A54"/>
                  </a:solidFill>
                  <a:effectLst/>
                  <a:latin typeface="Times New Roman"/>
                  <a:ea typeface="Times New Roman"/>
                  <a:cs typeface="CMs Huree"/>
                </a:rPr>
                <a:t> </a:t>
              </a:r>
              <a:r>
                <a:rPr lang="mn-Mong-CN" sz="3600" dirty="0">
                  <a:solidFill>
                    <a:srgbClr val="948A54"/>
                  </a:solidFill>
                  <a:effectLst/>
                  <a:latin typeface="Arial"/>
                  <a:ea typeface="Times New Roman"/>
                  <a:cs typeface="Mongolian Baiti"/>
                </a:rPr>
                <a:t> ᠦᠨ</a:t>
              </a:r>
              <a:r>
                <a:rPr lang="mn-Mong-CN" sz="3600" dirty="0">
                  <a:solidFill>
                    <a:srgbClr val="948A54"/>
                  </a:solidFill>
                  <a:effectLst/>
                  <a:latin typeface="Arial"/>
                  <a:ea typeface="Times New Roman"/>
                </a:rPr>
                <a:t> </a:t>
              </a:r>
              <a:r>
                <a:rPr lang="mn-Mong-CN" sz="3600" dirty="0">
                  <a:solidFill>
                    <a:srgbClr val="948A54"/>
                  </a:solidFill>
                  <a:effectLst/>
                  <a:latin typeface="Times New Roman"/>
                  <a:ea typeface="Times New Roman"/>
                  <a:cs typeface="Mongolian Baiti"/>
                </a:rPr>
                <a:t>ᠬᠡᠯᠲᠡᠰ</a:t>
              </a:r>
              <a:r>
                <a:rPr lang="en-US" sz="1200" dirty="0">
                  <a:effectLst/>
                  <a:latin typeface="Times New Roman"/>
                  <a:ea typeface="Times New Roman"/>
                </a:rPr>
                <a:t>᠌</a:t>
              </a:r>
            </a:p>
          </p:txBody>
        </p:sp>
      </p:grpSp>
      <p:graphicFrame>
        <p:nvGraphicFramePr>
          <p:cNvPr id="17" name="Chart 16"/>
          <p:cNvGraphicFramePr>
            <a:graphicFrameLocks/>
          </p:cNvGraphicFramePr>
          <p:nvPr>
            <p:extLst>
              <p:ext uri="{D42A27DB-BD31-4B8C-83A1-F6EECF244321}">
                <p14:modId xmlns:p14="http://schemas.microsoft.com/office/powerpoint/2010/main" val="1162699335"/>
              </p:ext>
            </p:extLst>
          </p:nvPr>
        </p:nvGraphicFramePr>
        <p:xfrm>
          <a:off x="1066800" y="1091315"/>
          <a:ext cx="3659188"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2848708632"/>
              </p:ext>
            </p:extLst>
          </p:nvPr>
        </p:nvGraphicFramePr>
        <p:xfrm>
          <a:off x="4725988" y="1077118"/>
          <a:ext cx="4037012"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p:cNvGraphicFramePr>
            <a:graphicFrameLocks/>
          </p:cNvGraphicFramePr>
          <p:nvPr>
            <p:extLst>
              <p:ext uri="{D42A27DB-BD31-4B8C-83A1-F6EECF244321}">
                <p14:modId xmlns:p14="http://schemas.microsoft.com/office/powerpoint/2010/main" val="4144034111"/>
              </p:ext>
            </p:extLst>
          </p:nvPr>
        </p:nvGraphicFramePr>
        <p:xfrm>
          <a:off x="1009834" y="3850051"/>
          <a:ext cx="7676965"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17503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Aft>
                      <a:spcPts val="0"/>
                    </a:spcAft>
                    <a:defRPr/>
                  </a:pPr>
                  <a:endParaRPr lang="en-US" sz="4400" dirty="0">
                    <a:latin typeface="CMs Huree" pitchFamily="2" charset="0"/>
                    <a:ea typeface="+mj-ea"/>
                    <a:cs typeface="+mj-cs"/>
                  </a:endParaRPr>
                </a:p>
                <a:p>
                  <a:pPr fontAlgn="auto">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205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Нэгдсэн төсөв</a:t>
            </a:r>
            <a:r>
              <a:rPr lang="en-US" sz="2000" b="1" dirty="0">
                <a:solidFill>
                  <a:schemeClr val="bg1"/>
                </a:solidFill>
                <a:latin typeface="Arial Unicode MS" pitchFamily="34" charset="-128"/>
                <a:ea typeface="Arial Unicode MS" pitchFamily="34" charset="-128"/>
                <a:cs typeface="Arial Unicode MS" pitchFamily="34" charset="-128"/>
              </a:rPr>
              <a:t> </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22" name="Rectangle 21"/>
          <p:cNvSpPr>
            <a:spLocks noChangeArrowheads="1"/>
          </p:cNvSpPr>
          <p:nvPr/>
        </p:nvSpPr>
        <p:spPr bwMode="auto">
          <a:xfrm>
            <a:off x="1143000" y="2971800"/>
            <a:ext cx="7620000" cy="400050"/>
          </a:xfrm>
          <a:prstGeom prst="rect">
            <a:avLst/>
          </a:prstGeom>
          <a:no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endParaRPr lang="mn-MN" sz="2000" b="1" dirty="0">
              <a:latin typeface="Arial Unicode MS" pitchFamily="34" charset="-128"/>
              <a:ea typeface="Arial Unicode MS" pitchFamily="34" charset="-128"/>
              <a:cs typeface="Arial Unicode MS" pitchFamily="34" charset="-128"/>
            </a:endParaRPr>
          </a:p>
        </p:txBody>
      </p:sp>
      <p:graphicFrame>
        <p:nvGraphicFramePr>
          <p:cNvPr id="2055" name="Chart 16"/>
          <p:cNvGraphicFramePr>
            <a:graphicFrameLocks/>
          </p:cNvGraphicFramePr>
          <p:nvPr/>
        </p:nvGraphicFramePr>
        <p:xfrm>
          <a:off x="1244600" y="4064000"/>
          <a:ext cx="3606800" cy="2387600"/>
        </p:xfrm>
        <a:graphic>
          <a:graphicData uri="http://schemas.openxmlformats.org/presentationml/2006/ole">
            <mc:AlternateContent xmlns:mc="http://schemas.openxmlformats.org/markup-compatibility/2006">
              <mc:Choice xmlns:v="urn:schemas-microsoft-com:vml" Requires="v">
                <p:oleObj spid="_x0000_s40974" r:id="rId7" imgW="3609145" imgH="2383743" progId="Excel.Chart.8">
                  <p:embed/>
                </p:oleObj>
              </mc:Choice>
              <mc:Fallback>
                <p:oleObj r:id="rId7" imgW="3609145" imgH="2383743"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4600" y="4064000"/>
                        <a:ext cx="3606800" cy="238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Chart 22"/>
          <p:cNvGraphicFramePr>
            <a:graphicFrameLocks/>
          </p:cNvGraphicFramePr>
          <p:nvPr/>
        </p:nvGraphicFramePr>
        <p:xfrm>
          <a:off x="5207000" y="4064000"/>
          <a:ext cx="3302000" cy="2387600"/>
        </p:xfrm>
        <a:graphic>
          <a:graphicData uri="http://schemas.openxmlformats.org/presentationml/2006/ole">
            <mc:AlternateContent xmlns:mc="http://schemas.openxmlformats.org/markup-compatibility/2006">
              <mc:Choice xmlns:v="urn:schemas-microsoft-com:vml" Requires="v">
                <p:oleObj spid="_x0000_s40975" r:id="rId9" imgW="3304318" imgH="2383743" progId="Excel.Chart.8">
                  <p:embed/>
                </p:oleObj>
              </mc:Choice>
              <mc:Fallback>
                <p:oleObj r:id="rId9" imgW="3304318" imgH="2383743"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7000" y="4064000"/>
                        <a:ext cx="3302000" cy="238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Content Placeholder 23"/>
          <p:cNvGraphicFramePr>
            <a:graphicFrameLocks noGrp="1"/>
          </p:cNvGraphicFramePr>
          <p:nvPr>
            <p:ph sz="half" idx="1"/>
          </p:nvPr>
        </p:nvGraphicFramePr>
        <p:xfrm>
          <a:off x="1092200" y="1244600"/>
          <a:ext cx="7493000" cy="2616200"/>
        </p:xfrm>
        <a:graphic>
          <a:graphicData uri="http://schemas.openxmlformats.org/presentationml/2006/ole">
            <mc:AlternateContent xmlns:mc="http://schemas.openxmlformats.org/markup-compatibility/2006">
              <mc:Choice xmlns:v="urn:schemas-microsoft-com:vml" Requires="v">
                <p:oleObj spid="_x0000_s40976" r:id="rId11" imgW="7492633" imgH="2615411" progId="Excel.Chart.8">
                  <p:embed/>
                </p:oleObj>
              </mc:Choice>
              <mc:Fallback>
                <p:oleObj r:id="rId11" imgW="7492633" imgH="2615411" progId="Excel.Chart.8">
                  <p:embed/>
                  <p:pic>
                    <p:nvPicPr>
                      <p:cNvPr id="0" name=""/>
                      <p:cNvPicPr>
                        <a:picLocks noGrp="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2200" y="1244600"/>
                        <a:ext cx="7493000" cy="2616200"/>
                      </a:xfrm>
                      <a:prstGeom prst="rect">
                        <a:avLst/>
                      </a:prstGeom>
                    </p:spPr>
                  </p:pic>
                </p:oleObj>
              </mc:Fallback>
            </mc:AlternateContent>
          </a:graphicData>
        </a:graphic>
      </p:graphicFrame>
    </p:spTree>
    <p:extLst>
      <p:ext uri="{BB962C8B-B14F-4D97-AF65-F5344CB8AC3E}">
        <p14:creationId xmlns:p14="http://schemas.microsoft.com/office/powerpoint/2010/main" val="2563331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Bef>
                      <a:spcPts val="0"/>
                    </a:spcBef>
                    <a:spcAft>
                      <a:spcPts val="0"/>
                    </a:spcAft>
                    <a:defRPr/>
                  </a:pPr>
                  <a:endParaRPr lang="en-US" sz="4400" dirty="0">
                    <a:latin typeface="CMs Huree" pitchFamily="2" charset="0"/>
                    <a:ea typeface="+mj-ea"/>
                    <a:cs typeface="+mj-cs"/>
                  </a:endParaRPr>
                </a:p>
                <a:p>
                  <a:pPr fontAlgn="auto">
                    <a:spcBef>
                      <a:spcPts val="0"/>
                    </a:spcBef>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Bef>
                      <a:spcPts val="0"/>
                    </a:spcBef>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30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3078" name="Content Placeholder 20"/>
          <p:cNvSpPr>
            <a:spLocks noGrp="1"/>
          </p:cNvSpPr>
          <p:nvPr>
            <p:ph sz="half" idx="1"/>
          </p:nvPr>
        </p:nvSpPr>
        <p:spPr>
          <a:xfrm>
            <a:off x="914400" y="1371600"/>
            <a:ext cx="7772400" cy="1676400"/>
          </a:xfrm>
        </p:spPr>
        <p:txBody>
          <a:bodyPr/>
          <a:lstStyle/>
          <a:p>
            <a:pPr algn="just">
              <a:buFont typeface="Arial" charset="0"/>
              <a:buNone/>
            </a:pPr>
            <a:r>
              <a:rPr lang="en-US" smtClean="0">
                <a:latin typeface="Arial" charset="0"/>
                <a:cs typeface="Arial" charset="0"/>
              </a:rPr>
              <a:t>      </a:t>
            </a:r>
            <a:r>
              <a:rPr lang="mn-MN" smtClean="0">
                <a:latin typeface="Arial" charset="0"/>
                <a:cs typeface="Arial" charset="0"/>
              </a:rPr>
              <a:t> </a:t>
            </a:r>
            <a:r>
              <a:rPr lang="en-US" smtClean="0">
                <a:latin typeface="Arial" charset="0"/>
                <a:cs typeface="Arial" charset="0"/>
              </a:rPr>
              <a:t> </a:t>
            </a:r>
            <a:endParaRPr lang="en-US" sz="1600" smtClean="0"/>
          </a:p>
        </p:txBody>
      </p:sp>
      <p:graphicFrame>
        <p:nvGraphicFramePr>
          <p:cNvPr id="3079" name="Chart 16"/>
          <p:cNvGraphicFramePr>
            <a:graphicFrameLocks/>
          </p:cNvGraphicFramePr>
          <p:nvPr/>
        </p:nvGraphicFramePr>
        <p:xfrm>
          <a:off x="1244600" y="1244600"/>
          <a:ext cx="3454400" cy="4949825"/>
        </p:xfrm>
        <a:graphic>
          <a:graphicData uri="http://schemas.openxmlformats.org/presentationml/2006/ole">
            <mc:AlternateContent xmlns:mc="http://schemas.openxmlformats.org/markup-compatibility/2006">
              <mc:Choice xmlns:v="urn:schemas-microsoft-com:vml" Requires="v">
                <p:oleObj spid="_x0000_s41994" r:id="rId7" imgW="3456732" imgH="4950381" progId="Excel.Chart.8">
                  <p:embed/>
                </p:oleObj>
              </mc:Choice>
              <mc:Fallback>
                <p:oleObj r:id="rId7" imgW="3456732" imgH="495038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4600" y="1244600"/>
                        <a:ext cx="3454400" cy="494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Chart 20"/>
          <p:cNvGraphicFramePr>
            <a:graphicFrameLocks/>
          </p:cNvGraphicFramePr>
          <p:nvPr/>
        </p:nvGraphicFramePr>
        <p:xfrm>
          <a:off x="5054600" y="1244600"/>
          <a:ext cx="3606800" cy="4673600"/>
        </p:xfrm>
        <a:graphic>
          <a:graphicData uri="http://schemas.openxmlformats.org/presentationml/2006/ole">
            <mc:AlternateContent xmlns:mc="http://schemas.openxmlformats.org/markup-compatibility/2006">
              <mc:Choice xmlns:v="urn:schemas-microsoft-com:vml" Requires="v">
                <p:oleObj spid="_x0000_s41995" r:id="rId9" imgW="3609145" imgH="4676037" progId="Excel.Chart.8">
                  <p:embed/>
                </p:oleObj>
              </mc:Choice>
              <mc:Fallback>
                <p:oleObj r:id="rId9" imgW="3609145" imgH="4676037"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4600" y="1244600"/>
                        <a:ext cx="36068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5952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cs typeface="Arial" charset="0"/>
                  </a:endParaRPr>
                </a:p>
                <a:p>
                  <a:pPr>
                    <a:defRPr/>
                  </a:pPr>
                  <a:r>
                    <a:rPr lang="en-US" sz="4400" dirty="0">
                      <a:solidFill>
                        <a:prstClr val="black"/>
                      </a:solidFill>
                      <a:latin typeface="CMs Huree" pitchFamily="2" charset="0"/>
                      <a:cs typeface="Arial" charset="0"/>
                    </a:rPr>
                    <a:t>    </a:t>
                  </a:r>
                  <a:r>
                    <a:rPr lang="en-US" sz="4400" dirty="0" err="1">
                      <a:solidFill>
                        <a:srgbClr val="745800"/>
                      </a:solidFill>
                      <a:latin typeface="CMs Huree" pitchFamily="2" charset="0"/>
                      <a:cs typeface="Arial" charset="0"/>
                    </a:rPr>
                    <a:t>Kibsoikoil</a:t>
                  </a:r>
                  <a:r>
                    <a:rPr lang="en-US" sz="4400" dirty="0">
                      <a:solidFill>
                        <a:prstClr val="black"/>
                      </a:solidFill>
                      <a:latin typeface="CMs Huree" pitchFamily="2" charset="0"/>
                      <a:cs typeface="Arial" charset="0"/>
                    </a:rPr>
                    <a:t> </a:t>
                  </a:r>
                </a:p>
                <a:p>
                  <a:pPr>
                    <a:defRPr/>
                  </a:pPr>
                  <a:endParaRPr lang="en-US" sz="4400" dirty="0">
                    <a:solidFill>
                      <a:prstClr val="black"/>
                    </a:solidFill>
                    <a:latin typeface="CMs Ulaanbaatar" pitchFamily="2" charset="0"/>
                    <a:cs typeface="Arial" charset="0"/>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30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fontAlgn="base">
              <a:spcBef>
                <a:spcPct val="20000"/>
              </a:spcBef>
              <a:spcAft>
                <a:spcPct val="0"/>
              </a:spcAft>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Банк</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3078" name="Content Placeholder 20"/>
          <p:cNvSpPr>
            <a:spLocks noGrp="1"/>
          </p:cNvSpPr>
          <p:nvPr>
            <p:ph sz="half" idx="1"/>
          </p:nvPr>
        </p:nvSpPr>
        <p:spPr>
          <a:xfrm>
            <a:off x="914400" y="1371600"/>
            <a:ext cx="7772400" cy="1447800"/>
          </a:xfrm>
        </p:spPr>
        <p:txBody>
          <a:bodyPr/>
          <a:lstStyle/>
          <a:p>
            <a:pPr marL="0" indent="0">
              <a:buNone/>
            </a:pPr>
            <a:r>
              <a:rPr lang="en-US" sz="1600" dirty="0">
                <a:latin typeface="Arial"/>
              </a:rPr>
              <a:t>	</a:t>
            </a:r>
            <a:r>
              <a:rPr lang="en-US" sz="1600" dirty="0" smtClean="0">
                <a:latin typeface="Arial" pitchFamily="34" charset="0"/>
                <a:cs typeface="Arial" pitchFamily="34" charset="0"/>
              </a:rPr>
              <a:t>201</a:t>
            </a:r>
            <a:r>
              <a:rPr lang="mn-MN" sz="1600" dirty="0">
                <a:latin typeface="Arial" pitchFamily="34" charset="0"/>
                <a:cs typeface="Arial" pitchFamily="34" charset="0"/>
              </a:rPr>
              <a:t>6 оны эхний </a:t>
            </a:r>
            <a:r>
              <a:rPr lang="en-US" sz="1600" dirty="0">
                <a:latin typeface="Arial" pitchFamily="34" charset="0"/>
                <a:cs typeface="Arial" pitchFamily="34" charset="0"/>
              </a:rPr>
              <a:t>6</a:t>
            </a:r>
            <a:r>
              <a:rPr lang="mn-MN" sz="1600" dirty="0">
                <a:latin typeface="Arial" pitchFamily="34" charset="0"/>
                <a:cs typeface="Arial" pitchFamily="34" charset="0"/>
              </a:rPr>
              <a:t> сарын байдлаар т</a:t>
            </a:r>
            <a:r>
              <a:rPr lang="en-US" sz="1600" dirty="0">
                <a:latin typeface="Arial" pitchFamily="34" charset="0"/>
                <a:cs typeface="Arial" pitchFamily="34" charset="0"/>
              </a:rPr>
              <a:t>º</a:t>
            </a:r>
            <a:r>
              <a:rPr lang="en-US" sz="1600" dirty="0" err="1">
                <a:latin typeface="Arial" pitchFamily="34" charset="0"/>
                <a:cs typeface="Arial" pitchFamily="34" charset="0"/>
              </a:rPr>
              <a:t>ãðºãèéí</a:t>
            </a:r>
            <a:r>
              <a:rPr lang="en-US" sz="1600" dirty="0">
                <a:latin typeface="Arial" pitchFamily="34" charset="0"/>
                <a:cs typeface="Arial" pitchFamily="34" charset="0"/>
              </a:rPr>
              <a:t> </a:t>
            </a:r>
            <a:r>
              <a:rPr lang="en-US" sz="1600" dirty="0" err="1">
                <a:latin typeface="Arial" pitchFamily="34" charset="0"/>
                <a:cs typeface="Arial" pitchFamily="34" charset="0"/>
              </a:rPr>
              <a:t>õàäãàëàìæ</a:t>
            </a:r>
            <a:r>
              <a:rPr lang="mn-MN" sz="1600" dirty="0">
                <a:latin typeface="Arial" pitchFamily="34" charset="0"/>
                <a:cs typeface="Arial" pitchFamily="34" charset="0"/>
              </a:rPr>
              <a:t>ийн үлдэгдэл 75773.1</a:t>
            </a:r>
            <a:r>
              <a:rPr lang="en-US" sz="1600" dirty="0">
                <a:latin typeface="Arial" pitchFamily="34" charset="0"/>
                <a:cs typeface="Arial" pitchFamily="34" charset="0"/>
              </a:rPr>
              <a:t> </a:t>
            </a:r>
            <a:r>
              <a:rPr lang="en-US" sz="1600" dirty="0" err="1">
                <a:latin typeface="Arial" pitchFamily="34" charset="0"/>
                <a:cs typeface="Arial" pitchFamily="34" charset="0"/>
              </a:rPr>
              <a:t>ñàÿ</a:t>
            </a:r>
            <a:r>
              <a:rPr lang="en-US" sz="1600" dirty="0">
                <a:latin typeface="Arial" pitchFamily="34" charset="0"/>
                <a:cs typeface="Arial" pitchFamily="34" charset="0"/>
              </a:rPr>
              <a:t> </a:t>
            </a:r>
            <a:r>
              <a:rPr lang="en-US" sz="1600" dirty="0" err="1">
                <a:latin typeface="Arial" pitchFamily="34" charset="0"/>
                <a:cs typeface="Arial" pitchFamily="34" charset="0"/>
              </a:rPr>
              <a:t>òºãðºã</a:t>
            </a:r>
            <a:r>
              <a:rPr lang="en-US" sz="1600" dirty="0">
                <a:latin typeface="Arial" pitchFamily="34" charset="0"/>
                <a:cs typeface="Arial" pitchFamily="34" charset="0"/>
              </a:rPr>
              <a:t> </a:t>
            </a:r>
            <a:r>
              <a:rPr lang="en-US" sz="1600" dirty="0" err="1">
                <a:latin typeface="Arial" pitchFamily="34" charset="0"/>
                <a:cs typeface="Arial" pitchFamily="34" charset="0"/>
              </a:rPr>
              <a:t>áîëæ</a:t>
            </a:r>
            <a:r>
              <a:rPr lang="en-US" sz="1600" dirty="0">
                <a:latin typeface="Arial" pitchFamily="34" charset="0"/>
                <a:cs typeface="Arial" pitchFamily="34" charset="0"/>
              </a:rPr>
              <a:t> º</a:t>
            </a:r>
            <a:r>
              <a:rPr lang="en-US" sz="1600" dirty="0" err="1">
                <a:latin typeface="Arial" pitchFamily="34" charset="0"/>
                <a:cs typeface="Arial" pitchFamily="34" charset="0"/>
              </a:rPr>
              <a:t>ìíºõ</a:t>
            </a:r>
            <a:r>
              <a:rPr lang="en-US" sz="1600" dirty="0">
                <a:latin typeface="Arial" pitchFamily="34" charset="0"/>
                <a:cs typeface="Arial" pitchFamily="34" charset="0"/>
              </a:rPr>
              <a:t>  </a:t>
            </a:r>
            <a:r>
              <a:rPr lang="en-US" sz="1600" dirty="0" err="1">
                <a:latin typeface="Arial" pitchFamily="34" charset="0"/>
                <a:cs typeface="Arial" pitchFamily="34" charset="0"/>
              </a:rPr>
              <a:t>îíûõîîñ</a:t>
            </a:r>
            <a:r>
              <a:rPr lang="en-US" sz="1600" dirty="0">
                <a:latin typeface="Arial" pitchFamily="34" charset="0"/>
                <a:cs typeface="Arial" pitchFamily="34" charset="0"/>
              </a:rPr>
              <a:t> </a:t>
            </a:r>
            <a:r>
              <a:rPr lang="mn-MN" sz="1600" dirty="0">
                <a:latin typeface="Arial" pitchFamily="34" charset="0"/>
                <a:cs typeface="Arial" pitchFamily="34" charset="0"/>
              </a:rPr>
              <a:t>27.6 </a:t>
            </a:r>
            <a:r>
              <a:rPr lang="en-US" sz="1600" dirty="0" err="1">
                <a:latin typeface="Arial" pitchFamily="34" charset="0"/>
                <a:cs typeface="Arial" pitchFamily="34" charset="0"/>
              </a:rPr>
              <a:t>õóâü</a:t>
            </a:r>
            <a:r>
              <a:rPr lang="en-US" sz="1600" dirty="0">
                <a:latin typeface="Arial" pitchFamily="34" charset="0"/>
                <a:cs typeface="Arial" pitchFamily="34" charset="0"/>
              </a:rPr>
              <a:t> </a:t>
            </a:r>
            <a:r>
              <a:rPr lang="en-US" sz="1600" dirty="0" err="1">
                <a:latin typeface="Arial" pitchFamily="34" charset="0"/>
                <a:cs typeface="Arial" pitchFamily="34" charset="0"/>
              </a:rPr>
              <a:t>áóþó</a:t>
            </a:r>
            <a:r>
              <a:rPr lang="en-US" sz="1600" dirty="0">
                <a:latin typeface="Arial" pitchFamily="34" charset="0"/>
                <a:cs typeface="Arial" pitchFamily="34" charset="0"/>
              </a:rPr>
              <a:t> </a:t>
            </a:r>
            <a:r>
              <a:rPr lang="mn-MN" sz="1600" dirty="0">
                <a:latin typeface="Arial" pitchFamily="34" charset="0"/>
                <a:cs typeface="Arial" pitchFamily="34" charset="0"/>
              </a:rPr>
              <a:t>16368.1 </a:t>
            </a:r>
            <a:r>
              <a:rPr lang="en-US" sz="1600" dirty="0" err="1">
                <a:latin typeface="Arial" pitchFamily="34" charset="0"/>
                <a:cs typeface="Arial" pitchFamily="34" charset="0"/>
              </a:rPr>
              <a:t>ñàÿ</a:t>
            </a:r>
            <a:r>
              <a:rPr lang="en-US" sz="1600" dirty="0">
                <a:latin typeface="Arial" pitchFamily="34" charset="0"/>
                <a:cs typeface="Arial" pitchFamily="34" charset="0"/>
              </a:rPr>
              <a:t> </a:t>
            </a:r>
            <a:r>
              <a:rPr lang="en-US" sz="1600" dirty="0" err="1">
                <a:latin typeface="Arial" pitchFamily="34" charset="0"/>
                <a:cs typeface="Arial" pitchFamily="34" charset="0"/>
              </a:rPr>
              <a:t>òºãðºã</a:t>
            </a:r>
            <a:r>
              <a:rPr lang="en-US" sz="1600" dirty="0">
                <a:latin typeface="Arial" pitchFamily="34" charset="0"/>
                <a:cs typeface="Arial" pitchFamily="34" charset="0"/>
              </a:rPr>
              <a:t>ººð </a:t>
            </a:r>
            <a:r>
              <a:rPr lang="en-US" sz="1600" dirty="0" err="1">
                <a:latin typeface="Arial" pitchFamily="34" charset="0"/>
                <a:cs typeface="Arial" pitchFamily="34" charset="0"/>
              </a:rPr>
              <a:t>íýìýãäñýí</a:t>
            </a:r>
            <a:r>
              <a:rPr lang="en-US" sz="1600" dirty="0">
                <a:latin typeface="Arial" pitchFamily="34" charset="0"/>
                <a:cs typeface="Arial" pitchFamily="34" charset="0"/>
              </a:rPr>
              <a:t> </a:t>
            </a:r>
            <a:r>
              <a:rPr lang="en-US" sz="1600" dirty="0" err="1">
                <a:latin typeface="Arial" pitchFamily="34" charset="0"/>
                <a:cs typeface="Arial" pitchFamily="34" charset="0"/>
              </a:rPr>
              <a:t>áàéíà</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marL="0" indent="0">
              <a:buNone/>
            </a:pPr>
            <a:r>
              <a:rPr lang="en-US" sz="1600" dirty="0">
                <a:latin typeface="Arial" pitchFamily="34" charset="0"/>
                <a:cs typeface="Arial" pitchFamily="34" charset="0"/>
              </a:rPr>
              <a:t>	</a:t>
            </a:r>
            <a:r>
              <a:rPr lang="en-US" sz="1600" dirty="0" err="1" smtClean="0">
                <a:latin typeface="Arial" pitchFamily="34" charset="0"/>
                <a:cs typeface="Arial" pitchFamily="34" charset="0"/>
              </a:rPr>
              <a:t>Íèéò</a:t>
            </a:r>
            <a:r>
              <a:rPr lang="en-US" sz="1600" dirty="0" smtClean="0">
                <a:latin typeface="Arial" pitchFamily="34" charset="0"/>
                <a:cs typeface="Arial" pitchFamily="34" charset="0"/>
              </a:rPr>
              <a:t> </a:t>
            </a:r>
            <a:r>
              <a:rPr lang="en-US" sz="1600" dirty="0" err="1">
                <a:latin typeface="Arial" pitchFamily="34" charset="0"/>
                <a:cs typeface="Arial" pitchFamily="34" charset="0"/>
              </a:rPr>
              <a:t>çýýëèéí</a:t>
            </a:r>
            <a:r>
              <a:rPr lang="en-US" sz="1600" dirty="0">
                <a:latin typeface="Arial" pitchFamily="34" charset="0"/>
                <a:cs typeface="Arial" pitchFamily="34" charset="0"/>
              </a:rPr>
              <a:t> º</a:t>
            </a:r>
            <a:r>
              <a:rPr lang="en-US" sz="1600" dirty="0" err="1">
                <a:latin typeface="Arial" pitchFamily="34" charset="0"/>
                <a:cs typeface="Arial" pitchFamily="34" charset="0"/>
              </a:rPr>
              <a:t>ðèéí</a:t>
            </a:r>
            <a:r>
              <a:rPr lang="en-US" sz="1600" dirty="0">
                <a:latin typeface="Arial" pitchFamily="34" charset="0"/>
                <a:cs typeface="Arial" pitchFamily="34" charset="0"/>
              </a:rPr>
              <a:t> ¿</a:t>
            </a:r>
            <a:r>
              <a:rPr lang="en-US" sz="1600" dirty="0" err="1">
                <a:latin typeface="Arial" pitchFamily="34" charset="0"/>
                <a:cs typeface="Arial" pitchFamily="34" charset="0"/>
              </a:rPr>
              <a:t>ëäýãäýëä</a:t>
            </a:r>
            <a:r>
              <a:rPr lang="en-US" sz="1600" dirty="0">
                <a:latin typeface="Arial" pitchFamily="34" charset="0"/>
                <a:cs typeface="Arial" pitchFamily="34" charset="0"/>
              </a:rPr>
              <a:t> ÷</a:t>
            </a:r>
            <a:r>
              <a:rPr lang="en-US" sz="1600" dirty="0" err="1">
                <a:latin typeface="Arial" pitchFamily="34" charset="0"/>
                <a:cs typeface="Arial" pitchFamily="34" charset="0"/>
              </a:rPr>
              <a:t>àíàðã¿é</a:t>
            </a:r>
            <a:r>
              <a:rPr lang="en-US" sz="1600" dirty="0">
                <a:latin typeface="Arial" pitchFamily="34" charset="0"/>
                <a:cs typeface="Arial" pitchFamily="34" charset="0"/>
              </a:rPr>
              <a:t> </a:t>
            </a:r>
            <a:r>
              <a:rPr lang="en-US" sz="1600" dirty="0" err="1">
                <a:latin typeface="Arial" pitchFamily="34" charset="0"/>
                <a:cs typeface="Arial" pitchFamily="34" charset="0"/>
              </a:rPr>
              <a:t>çýýëèéí</a:t>
            </a:r>
            <a:r>
              <a:rPr lang="en-US" sz="1600" dirty="0">
                <a:latin typeface="Arial" pitchFamily="34" charset="0"/>
                <a:cs typeface="Arial" pitchFamily="34" charset="0"/>
              </a:rPr>
              <a:t> </a:t>
            </a:r>
            <a:r>
              <a:rPr lang="en-US" sz="1600" dirty="0" err="1">
                <a:latin typeface="Arial" pitchFamily="34" charset="0"/>
                <a:cs typeface="Arial" pitchFamily="34" charset="0"/>
              </a:rPr>
              <a:t>ýçëýõ</a:t>
            </a:r>
            <a:r>
              <a:rPr lang="en-US" sz="1600" dirty="0">
                <a:latin typeface="Arial" pitchFamily="34" charset="0"/>
                <a:cs typeface="Arial" pitchFamily="34" charset="0"/>
              </a:rPr>
              <a:t> </a:t>
            </a:r>
            <a:r>
              <a:rPr lang="en-US" sz="1600" dirty="0" err="1">
                <a:latin typeface="Arial" pitchFamily="34" charset="0"/>
                <a:cs typeface="Arial" pitchFamily="34" charset="0"/>
              </a:rPr>
              <a:t>õóâü</a:t>
            </a:r>
            <a:r>
              <a:rPr lang="en-US" sz="1600" dirty="0">
                <a:latin typeface="Arial" pitchFamily="34" charset="0"/>
                <a:cs typeface="Arial" pitchFamily="34" charset="0"/>
              </a:rPr>
              <a:t> 20</a:t>
            </a:r>
            <a:r>
              <a:rPr lang="mn-MN" sz="1600" dirty="0">
                <a:latin typeface="Arial" pitchFamily="34" charset="0"/>
                <a:cs typeface="Arial" pitchFamily="34" charset="0"/>
              </a:rPr>
              <a:t>16</a:t>
            </a:r>
            <a:r>
              <a:rPr lang="en-US" sz="1600" dirty="0">
                <a:latin typeface="Arial" pitchFamily="34" charset="0"/>
                <a:cs typeface="Arial" pitchFamily="34" charset="0"/>
              </a:rPr>
              <a:t> </a:t>
            </a:r>
            <a:r>
              <a:rPr lang="en-US" sz="1600" dirty="0" err="1">
                <a:latin typeface="Arial" pitchFamily="34" charset="0"/>
                <a:cs typeface="Arial" pitchFamily="34" charset="0"/>
              </a:rPr>
              <a:t>îíä</a:t>
            </a:r>
            <a:r>
              <a:rPr lang="en-US" sz="1600" dirty="0">
                <a:latin typeface="Arial" pitchFamily="34" charset="0"/>
                <a:cs typeface="Arial" pitchFamily="34" charset="0"/>
              </a:rPr>
              <a:t> </a:t>
            </a:r>
            <a:r>
              <a:rPr lang="mn-MN" sz="1600" dirty="0">
                <a:latin typeface="Arial" pitchFamily="34" charset="0"/>
                <a:cs typeface="Arial" pitchFamily="34" charset="0"/>
              </a:rPr>
              <a:t>2.9</a:t>
            </a:r>
            <a:r>
              <a:rPr lang="en-US" sz="1600" dirty="0">
                <a:latin typeface="Arial" pitchFamily="34" charset="0"/>
                <a:cs typeface="Arial" pitchFamily="34" charset="0"/>
              </a:rPr>
              <a:t> </a:t>
            </a:r>
            <a:r>
              <a:rPr lang="en-US" sz="1600" dirty="0" err="1">
                <a:latin typeface="Arial" pitchFamily="34" charset="0"/>
                <a:cs typeface="Arial" pitchFamily="34" charset="0"/>
              </a:rPr>
              <a:t>õóâü</a:t>
            </a:r>
            <a:r>
              <a:rPr lang="mn-MN" sz="1600" dirty="0">
                <a:latin typeface="Arial" pitchFamily="34" charset="0"/>
                <a:cs typeface="Arial" pitchFamily="34" charset="0"/>
              </a:rPr>
              <a:t> болж өмнөх оноос 1.9 пунктаар өссөн байна. </a:t>
            </a:r>
            <a:endParaRPr lang="en-US" sz="1600" dirty="0">
              <a:latin typeface="Arial" pitchFamily="34" charset="0"/>
              <a:cs typeface="Arial" pitchFamily="34" charset="0"/>
            </a:endParaRPr>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p:cNvGraphicFramePr>
          <p:nvPr>
            <p:extLst>
              <p:ext uri="{D42A27DB-BD31-4B8C-83A1-F6EECF244321}">
                <p14:modId xmlns:p14="http://schemas.microsoft.com/office/powerpoint/2010/main" val="3721882234"/>
              </p:ext>
            </p:extLst>
          </p:nvPr>
        </p:nvGraphicFramePr>
        <p:xfrm>
          <a:off x="1447800" y="3088365"/>
          <a:ext cx="6553200" cy="3055259"/>
        </p:xfrm>
        <a:graphic>
          <a:graphicData uri="http://schemas.openxmlformats.org/presentationml/2006/ole">
            <mc:AlternateContent xmlns:mc="http://schemas.openxmlformats.org/markup-compatibility/2006">
              <mc:Choice xmlns:v="urn:schemas-microsoft-com:vml" Requires="v">
                <p:oleObj spid="_x0000_s34857" name="Chart" r:id="rId7" imgW="5468586" imgH="2743438" progId="Excel.Chart.8">
                  <p:embed/>
                </p:oleObj>
              </mc:Choice>
              <mc:Fallback>
                <p:oleObj name="Chart" r:id="rId7" imgW="5468586" imgH="2743438" progId="Excel.Chart.8">
                  <p:embed/>
                  <p:pic>
                    <p:nvPicPr>
                      <p:cNvPr id="0" name="Char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88365"/>
                        <a:ext cx="6553200" cy="3055259"/>
                      </a:xfrm>
                      <a:prstGeom prst="rect">
                        <a:avLst/>
                      </a:prstGeom>
                      <a:noFill/>
                    </p:spPr>
                  </p:pic>
                </p:oleObj>
              </mc:Fallback>
            </mc:AlternateContent>
          </a:graphicData>
        </a:graphic>
      </p:graphicFrame>
    </p:spTree>
    <p:extLst>
      <p:ext uri="{BB962C8B-B14F-4D97-AF65-F5344CB8AC3E}">
        <p14:creationId xmlns:p14="http://schemas.microsoft.com/office/powerpoint/2010/main" val="1405878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32199" y="356412"/>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graphicFrame>
        <p:nvGraphicFramePr>
          <p:cNvPr id="19" name="Chart 18"/>
          <p:cNvGraphicFramePr/>
          <p:nvPr/>
        </p:nvGraphicFramePr>
        <p:xfrm>
          <a:off x="2200274" y="3505200"/>
          <a:ext cx="4886325"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Хэрэглээний үнэ</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1531220755"/>
              </p:ext>
            </p:extLst>
          </p:nvPr>
        </p:nvGraphicFramePr>
        <p:xfrm>
          <a:off x="990601" y="2057400"/>
          <a:ext cx="7924799" cy="3048000"/>
        </p:xfrm>
        <a:graphic>
          <a:graphicData uri="http://schemas.openxmlformats.org/drawingml/2006/table">
            <a:tbl>
              <a:tblPr/>
              <a:tblGrid>
                <a:gridCol w="229559"/>
                <a:gridCol w="1277550"/>
                <a:gridCol w="638775"/>
                <a:gridCol w="638775"/>
                <a:gridCol w="2984276"/>
                <a:gridCol w="745238"/>
                <a:gridCol w="705313"/>
                <a:gridCol w="705313"/>
              </a:tblGrid>
              <a:tr h="203200">
                <a:tc rowSpan="2" gridSpan="5">
                  <a:txBody>
                    <a:bodyPr/>
                    <a:lstStyle/>
                    <a:p>
                      <a:pPr algn="ctr" fontAlgn="ctr"/>
                      <a:r>
                        <a:rPr lang="en-US" sz="1000" b="0" i="0" u="none" strike="noStrike" dirty="0" err="1">
                          <a:solidFill>
                            <a:srgbClr val="000000"/>
                          </a:solidFill>
                          <a:effectLst/>
                          <a:latin typeface="Arial Mon"/>
                        </a:rPr>
                        <a:t>Áàðààíû</a:t>
                      </a:r>
                      <a:r>
                        <a:rPr lang="en-US" sz="1000" b="0" i="0" u="none" strike="noStrike" dirty="0">
                          <a:solidFill>
                            <a:srgbClr val="000000"/>
                          </a:solidFill>
                          <a:effectLst/>
                          <a:latin typeface="Arial Mon"/>
                        </a:rPr>
                        <a:t> </a:t>
                      </a:r>
                      <a:r>
                        <a:rPr lang="en-US" sz="1000" b="0" i="0" u="none" strike="noStrike" dirty="0" err="1">
                          <a:solidFill>
                            <a:srgbClr val="000000"/>
                          </a:solidFill>
                          <a:effectLst/>
                          <a:latin typeface="Arial Mon"/>
                        </a:rPr>
                        <a:t>á¿ëãýýð</a:t>
                      </a:r>
                      <a:endParaRPr lang="en-US" sz="1000" b="0" i="0" u="none" strike="noStrike" dirty="0">
                        <a:solidFill>
                          <a:srgbClr val="000000"/>
                        </a:solidFill>
                        <a:effectLst/>
                        <a:latin typeface="Arial Mon"/>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b"/>
                      <a:r>
                        <a:rPr lang="en-US" sz="1000" b="0" i="0" u="none" strike="noStrike">
                          <a:solidFill>
                            <a:srgbClr val="000000"/>
                          </a:solidFill>
                          <a:effectLst/>
                          <a:latin typeface="Arial Mon"/>
                        </a:rPr>
                        <a:t>2016-06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b"/>
                      <a:r>
                        <a:rPr lang="en-US" sz="1000" b="0" i="0" u="none" strike="noStrike">
                          <a:solidFill>
                            <a:srgbClr val="000000"/>
                          </a:solidFill>
                          <a:effectLst/>
                          <a:latin typeface="Arial Mon"/>
                        </a:rPr>
                        <a:t>2016-06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b"/>
                      <a:r>
                        <a:rPr lang="en-US" sz="1000" b="0" i="0" u="none" strike="noStrike">
                          <a:solidFill>
                            <a:srgbClr val="000000"/>
                          </a:solidFill>
                          <a:effectLst/>
                          <a:latin typeface="Arial Mon"/>
                        </a:rPr>
                        <a:t>2016-06</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r>
              <a:tr h="20320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000" b="0" i="0" u="none" strike="noStrike">
                          <a:solidFill>
                            <a:srgbClr val="000000"/>
                          </a:solidFill>
                          <a:effectLst/>
                          <a:latin typeface="Arial Mon"/>
                        </a:rPr>
                        <a:t>2015-06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1000" b="0" i="0" u="none" strike="noStrike">
                          <a:solidFill>
                            <a:srgbClr val="000000"/>
                          </a:solidFill>
                          <a:effectLst/>
                          <a:latin typeface="Arial Mon"/>
                        </a:rPr>
                        <a:t>2015-12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1000" b="0" i="0" u="none" strike="noStrike">
                          <a:solidFill>
                            <a:srgbClr val="000000"/>
                          </a:solidFill>
                          <a:effectLst/>
                          <a:latin typeface="Arial Mon"/>
                        </a:rPr>
                        <a:t>2016-05</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r>
              <a:tr h="203200">
                <a:tc>
                  <a:txBody>
                    <a:bodyPr/>
                    <a:lstStyle/>
                    <a:p>
                      <a:pPr algn="l" fontAlgn="b"/>
                      <a:endParaRPr lang="en-US" sz="1000" b="0" i="0" u="none" strike="noStrike">
                        <a:solidFill>
                          <a:srgbClr val="000000"/>
                        </a:solidFill>
                        <a:effectLst/>
                        <a:latin typeface="Arial Mon"/>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en-US" sz="900" b="1" i="0" u="none" strike="noStrike">
                          <a:solidFill>
                            <a:srgbClr val="FF0000"/>
                          </a:solidFill>
                          <a:effectLst/>
                          <a:latin typeface="Arial Mon"/>
                        </a:rPr>
                        <a:t>ÅÐªÍÕÈÉ ÈÍÄÅÊÑ</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n-US" sz="1000" b="1" i="0" u="none" strike="noStrike">
                          <a:solidFill>
                            <a:srgbClr val="FF0000"/>
                          </a:solidFill>
                          <a:effectLst/>
                          <a:latin typeface="Arial Mon"/>
                        </a:rPr>
                        <a:t> 102.6</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r" fontAlgn="b"/>
                      <a:r>
                        <a:rPr lang="en-US" sz="1000" b="1" i="0" u="none" strike="noStrike">
                          <a:solidFill>
                            <a:srgbClr val="FF0000"/>
                          </a:solidFill>
                          <a:effectLst/>
                          <a:latin typeface="Arial Mon"/>
                        </a:rPr>
                        <a:t> 102.2</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b"/>
                      <a:r>
                        <a:rPr lang="en-US" sz="1000" b="1" i="0" u="none" strike="noStrike" dirty="0">
                          <a:solidFill>
                            <a:srgbClr val="FF0000"/>
                          </a:solidFill>
                          <a:effectLst/>
                          <a:latin typeface="Arial Mon"/>
                        </a:rPr>
                        <a:t> 100.1</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r>
              <a:tr h="203200">
                <a:tc gridSpan="5">
                  <a:txBody>
                    <a:bodyPr/>
                    <a:lstStyle/>
                    <a:p>
                      <a:pPr algn="l" fontAlgn="b"/>
                      <a:r>
                        <a:rPr lang="en-US" sz="1000" b="1" i="0" u="none" strike="noStrike">
                          <a:solidFill>
                            <a:srgbClr val="000000"/>
                          </a:solidFill>
                          <a:effectLst/>
                          <a:latin typeface="Arial Mon"/>
                        </a:rPr>
                        <a:t>01.   ÕYÍÑÍÈÉ ÁÀÐÀÀ, ÑÎÃÒÓÓÐÓÓËÀÕ ÁÓÑ ÓÍÄÀÀ</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100.8</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104.1</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99.3</a:t>
                      </a:r>
                    </a:p>
                  </a:txBody>
                  <a:tcPr marL="0" marR="0" marT="0" marB="0" anchor="b">
                    <a:lnL>
                      <a:noFill/>
                    </a:lnL>
                    <a:lnR>
                      <a:noFill/>
                    </a:lnR>
                    <a:lnT>
                      <a:noFill/>
                    </a:lnT>
                    <a:lnB>
                      <a:noFill/>
                    </a:lnB>
                  </a:tcPr>
                </a:tc>
              </a:tr>
              <a:tr h="203200">
                <a:tc gridSpan="5">
                  <a:txBody>
                    <a:bodyPr/>
                    <a:lstStyle/>
                    <a:p>
                      <a:pPr algn="l" fontAlgn="b"/>
                      <a:r>
                        <a:rPr lang="en-US" sz="1000" b="1" i="0" u="none" strike="noStrike" dirty="0">
                          <a:solidFill>
                            <a:srgbClr val="000000"/>
                          </a:solidFill>
                          <a:effectLst/>
                          <a:latin typeface="Arial Mon"/>
                        </a:rPr>
                        <a:t>02.   ÑÎÃÒÓÓÐÓÓËÀÕ ÓÍÄÀÀ, ÒÀÌÕÈ, ÌÀÍÑÓÓÐÓÓËÀÕ ÁÎÄÈÑ</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102.3</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100.2</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98.3</a:t>
                      </a:r>
                    </a:p>
                  </a:txBody>
                  <a:tcPr marL="0" marR="0" marT="0" marB="0" anchor="b">
                    <a:lnL>
                      <a:noFill/>
                    </a:lnL>
                    <a:lnR>
                      <a:noFill/>
                    </a:lnR>
                    <a:lnT>
                      <a:noFill/>
                    </a:lnT>
                    <a:lnB>
                      <a:noFill/>
                    </a:lnB>
                  </a:tcPr>
                </a:tc>
              </a:tr>
              <a:tr h="203200">
                <a:tc gridSpan="4">
                  <a:txBody>
                    <a:bodyPr/>
                    <a:lstStyle/>
                    <a:p>
                      <a:pPr algn="l" fontAlgn="b"/>
                      <a:r>
                        <a:rPr lang="en-US" sz="1000" b="1" i="0" u="none" strike="noStrike">
                          <a:solidFill>
                            <a:srgbClr val="000000"/>
                          </a:solidFill>
                          <a:effectLst/>
                          <a:latin typeface="Arial Mon"/>
                        </a:rPr>
                        <a:t>03.    ÕÓÂÖÀÑ, ÁªÑ ÁÀÐÀÀ, ÃÓÒÀË</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US" sz="1000" b="1" i="0" u="none" strike="noStrike">
                          <a:solidFill>
                            <a:srgbClr val="000000"/>
                          </a:solidFill>
                          <a:effectLst/>
                          <a:latin typeface="Arial Mon"/>
                        </a:rPr>
                        <a:t> 105.6</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102.9</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101.0</a:t>
                      </a:r>
                    </a:p>
                  </a:txBody>
                  <a:tcPr marL="0" marR="0" marT="0" marB="0" anchor="b">
                    <a:lnL>
                      <a:noFill/>
                    </a:lnL>
                    <a:lnR>
                      <a:noFill/>
                    </a:lnR>
                    <a:lnT>
                      <a:noFill/>
                    </a:lnT>
                    <a:lnB>
                      <a:noFill/>
                    </a:lnB>
                  </a:tcPr>
                </a:tc>
              </a:tr>
              <a:tr h="203200">
                <a:tc gridSpan="5">
                  <a:txBody>
                    <a:bodyPr/>
                    <a:lstStyle/>
                    <a:p>
                      <a:pPr algn="l" fontAlgn="b"/>
                      <a:r>
                        <a:rPr lang="en-US" sz="1000" b="1" i="0" u="none" strike="noStrike">
                          <a:solidFill>
                            <a:srgbClr val="000000"/>
                          </a:solidFill>
                          <a:effectLst/>
                          <a:latin typeface="Arial Mon"/>
                        </a:rPr>
                        <a:t>04.    ÎÐÎÍ ÑÓÓÖ, ÓÑ, ÖÀÕÈËÃÀÀÍ, ÕÈÉÍ ÁÎËÎÍ ÁÓÑÀÄ ÒYËØ</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104.9</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104.2</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203200">
                <a:tc gridSpan="5">
                  <a:txBody>
                    <a:bodyPr/>
                    <a:lstStyle/>
                    <a:p>
                      <a:pPr algn="l" fontAlgn="b"/>
                      <a:r>
                        <a:rPr lang="en-US" sz="1000" b="1" i="0" u="none" strike="noStrike">
                          <a:solidFill>
                            <a:srgbClr val="000000"/>
                          </a:solidFill>
                          <a:effectLst/>
                          <a:latin typeface="Arial Mon"/>
                        </a:rPr>
                        <a:t>05.    ÃÝÐ ÀÕÓÉÍ ÒÀÂÈËÃÀ, ÃÝÐ ÀÕÓÉÍ ÁÀÐÀÀ</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105.0</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103.4</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100.4</a:t>
                      </a:r>
                    </a:p>
                  </a:txBody>
                  <a:tcPr marL="0" marR="0" marT="0" marB="0" anchor="b">
                    <a:lnL>
                      <a:noFill/>
                    </a:lnL>
                    <a:lnR>
                      <a:noFill/>
                    </a:lnR>
                    <a:lnT>
                      <a:noFill/>
                    </a:lnT>
                    <a:lnB>
                      <a:noFill/>
                    </a:lnB>
                  </a:tcPr>
                </a:tc>
              </a:tr>
              <a:tr h="203200">
                <a:tc gridSpan="5">
                  <a:txBody>
                    <a:bodyPr/>
                    <a:lstStyle/>
                    <a:p>
                      <a:pPr algn="l" fontAlgn="b"/>
                      <a:r>
                        <a:rPr lang="en-US" sz="1000" b="1" i="0" u="none" strike="noStrike">
                          <a:solidFill>
                            <a:srgbClr val="000000"/>
                          </a:solidFill>
                          <a:effectLst/>
                          <a:latin typeface="Arial Mon"/>
                        </a:rPr>
                        <a:t>06.    ÝÌ, ÒÀÐÈÀ, ÝÌÍÝËÃÈÉÍ YÉË×ÈËÃÝÝ</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100.4</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102.1</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203200">
                <a:tc gridSpan="2">
                  <a:txBody>
                    <a:bodyPr/>
                    <a:lstStyle/>
                    <a:p>
                      <a:pPr algn="l" fontAlgn="b"/>
                      <a:r>
                        <a:rPr lang="en-US" sz="1000" b="1" i="0" u="none" strike="noStrike">
                          <a:solidFill>
                            <a:srgbClr val="000000"/>
                          </a:solidFill>
                          <a:effectLst/>
                          <a:latin typeface="Arial Mon"/>
                        </a:rPr>
                        <a:t>07.    ÒÝÝÂÝÐ</a:t>
                      </a:r>
                    </a:p>
                  </a:txBody>
                  <a:tcPr marL="0" marR="0" marT="0" marB="0" anchor="b">
                    <a:lnL>
                      <a:noFill/>
                    </a:lnL>
                    <a:lnR>
                      <a:noFill/>
                    </a:lnR>
                    <a:lnT>
                      <a:noFill/>
                    </a:lnT>
                    <a:lnB>
                      <a:noFill/>
                    </a:lnB>
                  </a:tcPr>
                </a:tc>
                <a:tc hMerge="1">
                  <a:txBody>
                    <a:bodyPr/>
                    <a:lstStyle/>
                    <a:p>
                      <a:endParaRPr lang="en-US"/>
                    </a:p>
                  </a:txBody>
                  <a:tcPr/>
                </a:tc>
                <a:tc>
                  <a:txBody>
                    <a:bodyPr/>
                    <a:lstStyle/>
                    <a:p>
                      <a:pPr algn="l" fontAlgn="t"/>
                      <a:endParaRPr lang="en-US" sz="900" b="0" i="0" u="none" strike="noStrike">
                        <a:solidFill>
                          <a:srgbClr val="000000"/>
                        </a:solidFill>
                        <a:effectLst/>
                        <a:latin typeface="Arial Mon"/>
                      </a:endParaRPr>
                    </a:p>
                  </a:txBody>
                  <a:tcPr marL="0" marR="0" marT="0" marB="0">
                    <a:lnL>
                      <a:noFill/>
                    </a:lnL>
                    <a:lnR>
                      <a:noFill/>
                    </a:lnR>
                    <a:lnT>
                      <a:noFill/>
                    </a:lnT>
                    <a:lnB>
                      <a:noFill/>
                    </a:lnB>
                  </a:tcPr>
                </a:tc>
                <a:tc>
                  <a:txBody>
                    <a:bodyPr/>
                    <a:lstStyle/>
                    <a:p>
                      <a:pPr algn="ctr" fontAlgn="b"/>
                      <a:endParaRPr lang="en-US" sz="900" b="0" i="1" u="none" strike="noStrike">
                        <a:solidFill>
                          <a:srgbClr val="000000"/>
                        </a:solidFill>
                        <a:effectLst/>
                        <a:latin typeface="Arial Mon"/>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US" sz="1000" b="1" i="0" u="none" strike="noStrike">
                          <a:solidFill>
                            <a:srgbClr val="000000"/>
                          </a:solidFill>
                          <a:effectLst/>
                          <a:latin typeface="Arial Mon"/>
                        </a:rPr>
                        <a:t> 96.8</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96.8</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100.3</a:t>
                      </a:r>
                    </a:p>
                  </a:txBody>
                  <a:tcPr marL="0" marR="0" marT="0" marB="0" anchor="b">
                    <a:lnL>
                      <a:noFill/>
                    </a:lnL>
                    <a:lnR>
                      <a:noFill/>
                    </a:lnR>
                    <a:lnT>
                      <a:noFill/>
                    </a:lnT>
                    <a:lnB>
                      <a:noFill/>
                    </a:lnB>
                  </a:tcPr>
                </a:tc>
              </a:tr>
              <a:tr h="203200">
                <a:tc gridSpan="5">
                  <a:txBody>
                    <a:bodyPr/>
                    <a:lstStyle/>
                    <a:p>
                      <a:pPr algn="l" fontAlgn="b"/>
                      <a:r>
                        <a:rPr lang="en-US" sz="1000" b="1" i="0" u="none" strike="noStrike" dirty="0">
                          <a:solidFill>
                            <a:srgbClr val="000000"/>
                          </a:solidFill>
                          <a:effectLst/>
                          <a:latin typeface="Arial Mon"/>
                        </a:rPr>
                        <a:t>08.    ÕÎËÁÎÎÍÛ ÕÝÐÝÃÑÝË, ØÓÓÄÀÍÃÈÉÍ YÉË×ÈËÃÝÝ</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100.1</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203200">
                <a:tc gridSpan="5">
                  <a:txBody>
                    <a:bodyPr/>
                    <a:lstStyle/>
                    <a:p>
                      <a:pPr algn="l" fontAlgn="b"/>
                      <a:r>
                        <a:rPr lang="en-US" sz="1000" b="1" i="0" u="none" strike="noStrike">
                          <a:solidFill>
                            <a:srgbClr val="000000"/>
                          </a:solidFill>
                          <a:effectLst/>
                          <a:latin typeface="Arial Mon"/>
                        </a:rPr>
                        <a:t>09.    ÀÌÐÀËÒ, ×ªËªªÒ ÖÀÃ, ÑÎ¨ËÛÍ ÁÀÐÀÀ, YÉË×ÈËÃÝÝ</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103.5</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99.5</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100.2</a:t>
                      </a:r>
                    </a:p>
                  </a:txBody>
                  <a:tcPr marL="0" marR="0" marT="0" marB="0" anchor="b">
                    <a:lnL>
                      <a:noFill/>
                    </a:lnL>
                    <a:lnR>
                      <a:noFill/>
                    </a:lnR>
                    <a:lnT>
                      <a:noFill/>
                    </a:lnT>
                    <a:lnB>
                      <a:noFill/>
                    </a:lnB>
                  </a:tcPr>
                </a:tc>
              </a:tr>
              <a:tr h="203200">
                <a:tc gridSpan="4">
                  <a:txBody>
                    <a:bodyPr/>
                    <a:lstStyle/>
                    <a:p>
                      <a:pPr algn="l" fontAlgn="b"/>
                      <a:r>
                        <a:rPr lang="en-US" sz="1000" b="1" i="0" u="none" strike="noStrike">
                          <a:solidFill>
                            <a:srgbClr val="000000"/>
                          </a:solidFill>
                          <a:effectLst/>
                          <a:latin typeface="Arial Mon"/>
                        </a:rPr>
                        <a:t>10.    ÁÎËÎÂÑÐÎËÛÍ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US" sz="1000" b="1" i="0" u="none" strike="noStrike">
                          <a:solidFill>
                            <a:srgbClr val="000000"/>
                          </a:solidFill>
                          <a:effectLst/>
                          <a:latin typeface="Arial Mon"/>
                        </a:rPr>
                        <a:t> 104.3</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203200">
                <a:tc gridSpan="5">
                  <a:txBody>
                    <a:bodyPr/>
                    <a:lstStyle/>
                    <a:p>
                      <a:pPr algn="l" fontAlgn="b"/>
                      <a:r>
                        <a:rPr lang="en-US" sz="1000" b="1" i="0" u="none" strike="noStrike">
                          <a:solidFill>
                            <a:srgbClr val="000000"/>
                          </a:solidFill>
                          <a:effectLst/>
                          <a:latin typeface="Arial Mon"/>
                        </a:rPr>
                        <a:t>11.    ÇÎ×ÈÄ ÁÓÓÄÀË, ÍÈÉÒÈÉÍ ÕÎÎË, ÄÎÒÓÓÐ ÁÀÉÐÍÛ YÉË×ÈËÃÝÝ</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101.2</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100.9</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100.1</a:t>
                      </a:r>
                    </a:p>
                  </a:txBody>
                  <a:tcPr marL="0" marR="0" marT="0" marB="0" anchor="b">
                    <a:lnL>
                      <a:noFill/>
                    </a:lnL>
                    <a:lnR>
                      <a:noFill/>
                    </a:lnR>
                    <a:lnT>
                      <a:noFill/>
                    </a:lnT>
                    <a:lnB>
                      <a:noFill/>
                    </a:lnB>
                  </a:tcPr>
                </a:tc>
              </a:tr>
              <a:tr h="203200">
                <a:tc gridSpan="4">
                  <a:txBody>
                    <a:bodyPr/>
                    <a:lstStyle/>
                    <a:p>
                      <a:pPr algn="l" fontAlgn="b"/>
                      <a:r>
                        <a:rPr lang="en-US" sz="1000" b="1" i="0" u="none" strike="noStrike">
                          <a:solidFill>
                            <a:srgbClr val="000000"/>
                          </a:solidFill>
                          <a:effectLst/>
                          <a:latin typeface="Arial Mon"/>
                        </a:rPr>
                        <a:t>12.    ÁÓÑÀÄ ÁÀÐÀÀ,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US" sz="1000" b="1" i="0" u="none" strike="noStrike">
                          <a:solidFill>
                            <a:srgbClr val="000000"/>
                          </a:solidFill>
                          <a:effectLst/>
                          <a:latin typeface="Arial Mon"/>
                        </a:rPr>
                        <a:t> 101.6</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Arial Mon"/>
                        </a:rPr>
                        <a:t> 100.8</a:t>
                      </a:r>
                    </a:p>
                  </a:txBody>
                  <a:tcPr marL="0" marR="0" marT="0" marB="0" anchor="b">
                    <a:lnL>
                      <a:noFill/>
                    </a:lnL>
                    <a:lnR>
                      <a:noFill/>
                    </a:lnR>
                    <a:lnT>
                      <a:noFill/>
                    </a:lnT>
                    <a:lnB>
                      <a:noFill/>
                    </a:lnB>
                  </a:tcPr>
                </a:tc>
                <a:tc>
                  <a:txBody>
                    <a:bodyPr/>
                    <a:lstStyle/>
                    <a:p>
                      <a:pPr algn="r" fontAlgn="b"/>
                      <a:r>
                        <a:rPr lang="en-US" sz="1000" b="1" i="0" u="none" strike="noStrike" dirty="0">
                          <a:solidFill>
                            <a:srgbClr val="000000"/>
                          </a:solidFill>
                          <a:effectLst/>
                          <a:latin typeface="Arial Mon"/>
                        </a:rPr>
                        <a:t> 101.8</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543404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6"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49" name="Rectangle 1"/>
          <p:cNvSpPr>
            <a:spLocks noChangeArrowheads="1"/>
          </p:cNvSpPr>
          <p:nvPr/>
        </p:nvSpPr>
        <p:spPr bwMode="auto">
          <a:xfrm>
            <a:off x="1752600" y="1046440"/>
            <a:ext cx="6629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mn-MN" sz="1600" dirty="0">
                <a:latin typeface="Arial"/>
                <a:ea typeface="Times New Roman"/>
                <a:cs typeface="Times New Roman"/>
              </a:rPr>
              <a:t>Нийгмийн даатгалын шимтгэлийн орлого 2016 оны эхний </a:t>
            </a:r>
            <a:r>
              <a:rPr lang="en-US" sz="1600" dirty="0">
                <a:latin typeface="Arial"/>
                <a:ea typeface="Times New Roman"/>
                <a:cs typeface="Times New Roman"/>
              </a:rPr>
              <a:t>5</a:t>
            </a:r>
            <a:r>
              <a:rPr lang="mn-MN" sz="1600" dirty="0">
                <a:latin typeface="Arial"/>
                <a:ea typeface="Times New Roman"/>
                <a:cs typeface="Times New Roman"/>
              </a:rPr>
              <a:t> дугаар сарын  байдлаар </a:t>
            </a:r>
            <a:r>
              <a:rPr lang="en-US" sz="1600" dirty="0">
                <a:latin typeface="Arial"/>
                <a:ea typeface="Times New Roman"/>
                <a:cs typeface="Times New Roman"/>
              </a:rPr>
              <a:t>8762.8 </a:t>
            </a:r>
            <a:r>
              <a:rPr lang="mn-MN" sz="1600" dirty="0">
                <a:latin typeface="Arial"/>
                <a:ea typeface="Times New Roman"/>
                <a:cs typeface="Times New Roman"/>
              </a:rPr>
              <a:t> сая төгрөг болж өнгөрсөн оны мөн үетэй харьцуулахад </a:t>
            </a:r>
            <a:r>
              <a:rPr lang="en-US" sz="1600" dirty="0">
                <a:latin typeface="Arial"/>
                <a:ea typeface="Times New Roman"/>
                <a:cs typeface="Times New Roman"/>
              </a:rPr>
              <a:t>1842.0</a:t>
            </a:r>
            <a:r>
              <a:rPr lang="mn-MN" sz="1600" dirty="0">
                <a:latin typeface="Arial"/>
                <a:ea typeface="Times New Roman"/>
                <a:cs typeface="Times New Roman"/>
              </a:rPr>
              <a:t> сая төгрөг буюу </a:t>
            </a:r>
            <a:r>
              <a:rPr lang="en-US" sz="1600" dirty="0">
                <a:latin typeface="Arial"/>
                <a:ea typeface="Times New Roman"/>
                <a:cs typeface="Times New Roman"/>
              </a:rPr>
              <a:t>26.6</a:t>
            </a:r>
            <a:r>
              <a:rPr lang="mn-MN" sz="1600" dirty="0">
                <a:latin typeface="Arial"/>
                <a:ea typeface="Times New Roman"/>
                <a:cs typeface="Times New Roman"/>
              </a:rPr>
              <a:t> хувиар өссөн байна. </a:t>
            </a:r>
            <a:endParaRPr lang="en-US" sz="1600" dirty="0">
              <a:latin typeface="Arial Mon"/>
              <a:ea typeface="Times New Roman"/>
              <a:cs typeface="Times New Roman"/>
            </a:endParaRPr>
          </a:p>
          <a:p>
            <a:pPr indent="457200" algn="just"/>
            <a:r>
              <a:rPr lang="mn-MN" sz="1600" dirty="0">
                <a:latin typeface="Arial"/>
                <a:ea typeface="Times New Roman"/>
                <a:cs typeface="Times New Roman"/>
              </a:rPr>
              <a:t> </a:t>
            </a:r>
            <a:endParaRPr lang="en-US" sz="1600" dirty="0">
              <a:effectLst/>
              <a:latin typeface="Arial Mon"/>
              <a:ea typeface="Times New Roman"/>
              <a:cs typeface="Times New Roman"/>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smtClean="0">
                <a:solidFill>
                  <a:schemeClr val="bg1"/>
                </a:solidFill>
                <a:latin typeface="Arial Unicode MS" pitchFamily="34" charset="-128"/>
                <a:ea typeface="Arial Unicode MS" pitchFamily="34" charset="-128"/>
                <a:cs typeface="Arial Unicode MS" pitchFamily="34" charset="-128"/>
              </a:rPr>
              <a:t>НИЙГМИЙН СТАТИСТИК ҮЗҮҮЛЭЛТ</a:t>
            </a:r>
            <a:r>
              <a:rPr lang="en-US" sz="2000" b="1" dirty="0" smtClean="0">
                <a:solidFill>
                  <a:schemeClr val="bg1"/>
                </a:solidFill>
                <a:latin typeface="Arial Unicode MS" pitchFamily="34" charset="-128"/>
                <a:ea typeface="Arial Unicode MS" pitchFamily="34" charset="-128"/>
                <a:cs typeface="Arial Unicode MS" pitchFamily="34" charset="-128"/>
              </a:rPr>
              <a:t> </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Нийгмийн даатгал</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p:cNvGraphicFramePr>
          <p:nvPr>
            <p:extLst>
              <p:ext uri="{D42A27DB-BD31-4B8C-83A1-F6EECF244321}">
                <p14:modId xmlns:p14="http://schemas.microsoft.com/office/powerpoint/2010/main" val="3853381332"/>
              </p:ext>
            </p:extLst>
          </p:nvPr>
        </p:nvGraphicFramePr>
        <p:xfrm>
          <a:off x="1752600" y="2369878"/>
          <a:ext cx="6096000" cy="2964121"/>
        </p:xfrm>
        <a:graphic>
          <a:graphicData uri="http://schemas.openxmlformats.org/presentationml/2006/ole">
            <mc:AlternateContent xmlns:mc="http://schemas.openxmlformats.org/markup-compatibility/2006">
              <mc:Choice xmlns:v="urn:schemas-microsoft-com:vml" Requires="v">
                <p:oleObj spid="_x0000_s4143" name="Chart" r:id="rId7" imgW="4400550" imgH="2095679" progId="Excel.Chart.8">
                  <p:embed/>
                </p:oleObj>
              </mc:Choice>
              <mc:Fallback>
                <p:oleObj name="Chart" r:id="rId7" imgW="4400550" imgH="2095679" progId="Excel.Chart.8">
                  <p:embed/>
                  <p:pic>
                    <p:nvPicPr>
                      <p:cNvPr id="0" name="Object 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369878"/>
                        <a:ext cx="6096000" cy="2964121"/>
                      </a:xfrm>
                      <a:prstGeom prst="rect">
                        <a:avLst/>
                      </a:prstGeom>
                      <a:noFill/>
                    </p:spPr>
                  </p:pic>
                </p:oleObj>
              </mc:Fallback>
            </mc:AlternateContent>
          </a:graphicData>
        </a:graphic>
      </p:graphicFrame>
    </p:spTree>
    <p:extLst>
      <p:ext uri="{BB962C8B-B14F-4D97-AF65-F5344CB8AC3E}">
        <p14:creationId xmlns:p14="http://schemas.microsoft.com/office/powerpoint/2010/main" val="304563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6152"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6149" name="Rectangle 1"/>
          <p:cNvSpPr>
            <a:spLocks noChangeArrowheads="1"/>
          </p:cNvSpPr>
          <p:nvPr/>
        </p:nvSpPr>
        <p:spPr bwMode="auto">
          <a:xfrm>
            <a:off x="1380478" y="1371600"/>
            <a:ext cx="7010400" cy="1815882"/>
          </a:xfrm>
          <a:prstGeom prst="rect">
            <a:avLst/>
          </a:prstGeom>
          <a:noFill/>
          <a:ln w="9525">
            <a:noFill/>
            <a:miter lim="800000"/>
            <a:headEnd/>
            <a:tailEnd/>
          </a:ln>
        </p:spPr>
        <p:txBody>
          <a:bodyPr wrap="square" anchor="ctr">
            <a:spAutoFit/>
          </a:bodyPr>
          <a:lstStyle/>
          <a:p>
            <a:r>
              <a:rPr lang="mn-MN" sz="1400" b="1" dirty="0">
                <a:solidFill>
                  <a:srgbClr val="558ED5"/>
                </a:solidFill>
                <a:ea typeface="Calibri" pitchFamily="34" charset="0"/>
                <a:cs typeface="Times New Roman" pitchFamily="18" charset="0"/>
              </a:rPr>
              <a:t>Оны эхний хээлтэгч – </a:t>
            </a:r>
            <a:r>
              <a:rPr lang="mn-MN" sz="1400" b="1" dirty="0" smtClean="0">
                <a:solidFill>
                  <a:srgbClr val="558ED5"/>
                </a:solidFill>
                <a:ea typeface="Calibri" pitchFamily="34" charset="0"/>
                <a:cs typeface="Times New Roman" pitchFamily="18" charset="0"/>
              </a:rPr>
              <a:t>1941663                               </a:t>
            </a:r>
            <a:endParaRPr lang="en-US" sz="1400" b="1" dirty="0">
              <a:solidFill>
                <a:srgbClr val="558ED5"/>
              </a:solidFill>
              <a:ea typeface="Calibri" pitchFamily="34" charset="0"/>
              <a:cs typeface="Times New Roman" pitchFamily="18" charset="0"/>
            </a:endParaRPr>
          </a:p>
          <a:p>
            <a:endParaRPr lang="en-US" sz="1400" b="1" dirty="0">
              <a:solidFill>
                <a:srgbClr val="558ED5"/>
              </a:solidFill>
              <a:ea typeface="Calibri" pitchFamily="34" charset="0"/>
              <a:cs typeface="Times New Roman" pitchFamily="18" charset="0"/>
            </a:endParaRPr>
          </a:p>
          <a:p>
            <a:pPr eaLnBrk="0" hangingPunct="0"/>
            <a:r>
              <a:rPr lang="mn-MN" sz="1400" b="1" dirty="0">
                <a:solidFill>
                  <a:srgbClr val="558ED5"/>
                </a:solidFill>
                <a:ea typeface="Calibri" pitchFamily="34" charset="0"/>
                <a:cs typeface="Times New Roman" pitchFamily="18" charset="0"/>
              </a:rPr>
              <a:t>Төллөсөн эх  - </a:t>
            </a:r>
            <a:r>
              <a:rPr lang="en-US" sz="1400" b="1" dirty="0" smtClean="0">
                <a:solidFill>
                  <a:srgbClr val="558ED5"/>
                </a:solidFill>
                <a:ea typeface="Calibri" pitchFamily="34" charset="0"/>
                <a:cs typeface="Times New Roman" pitchFamily="18" charset="0"/>
              </a:rPr>
              <a:t>1590357                                              </a:t>
            </a:r>
            <a:r>
              <a:rPr lang="mn-MN" sz="1400" b="1" dirty="0" smtClean="0">
                <a:solidFill>
                  <a:srgbClr val="1F497D">
                    <a:lumMod val="60000"/>
                    <a:lumOff val="40000"/>
                  </a:srgbClr>
                </a:solidFill>
                <a:ea typeface="Calibri" pitchFamily="34" charset="0"/>
                <a:cs typeface="Times New Roman" pitchFamily="18" charset="0"/>
              </a:rPr>
              <a:t>Төллөсөн эхийн хувь  - </a:t>
            </a:r>
            <a:r>
              <a:rPr lang="en-US" sz="1400" b="1" dirty="0" smtClean="0">
                <a:solidFill>
                  <a:srgbClr val="1F497D">
                    <a:lumMod val="60000"/>
                    <a:lumOff val="40000"/>
                  </a:srgbClr>
                </a:solidFill>
                <a:ea typeface="Calibri" pitchFamily="34" charset="0"/>
                <a:cs typeface="Times New Roman" pitchFamily="18" charset="0"/>
              </a:rPr>
              <a:t>81.9</a:t>
            </a:r>
            <a:r>
              <a:rPr lang="mn-MN" sz="1400" b="1" dirty="0" smtClean="0">
                <a:solidFill>
                  <a:srgbClr val="1F497D">
                    <a:lumMod val="60000"/>
                    <a:lumOff val="40000"/>
                  </a:srgbClr>
                </a:solidFill>
                <a:ea typeface="Calibri" pitchFamily="34" charset="0"/>
                <a:cs typeface="Times New Roman" pitchFamily="18" charset="0"/>
              </a:rPr>
              <a:t>%</a:t>
            </a:r>
            <a:endParaRPr lang="en-US" sz="1400" b="1" dirty="0">
              <a:solidFill>
                <a:srgbClr val="1F497D">
                  <a:lumMod val="60000"/>
                  <a:lumOff val="40000"/>
                </a:srgbClr>
              </a:solidFill>
              <a:ea typeface="Calibri" pitchFamily="34" charset="0"/>
              <a:cs typeface="Times New Roman" pitchFamily="18" charset="0"/>
            </a:endParaRPr>
          </a:p>
          <a:p>
            <a:pPr eaLnBrk="0" hangingPunct="0"/>
            <a:endParaRPr lang="en-US" sz="1400" b="1" dirty="0">
              <a:solidFill>
                <a:srgbClr val="558ED5"/>
              </a:solidFill>
            </a:endParaRPr>
          </a:p>
          <a:p>
            <a:pPr eaLnBrk="0" hangingPunct="0"/>
            <a:r>
              <a:rPr lang="mn-MN" sz="1400" b="1" dirty="0" smtClean="0">
                <a:solidFill>
                  <a:srgbClr val="FF0000"/>
                </a:solidFill>
                <a:cs typeface="Calibri" pitchFamily="34" charset="0"/>
              </a:rPr>
              <a:t>Гарсан төл – </a:t>
            </a:r>
            <a:r>
              <a:rPr lang="en-US" sz="1400" b="1" dirty="0" smtClean="0">
                <a:solidFill>
                  <a:srgbClr val="FF0000"/>
                </a:solidFill>
                <a:cs typeface="Calibri" pitchFamily="34" charset="0"/>
              </a:rPr>
              <a:t>1590413</a:t>
            </a:r>
            <a:r>
              <a:rPr lang="mn-MN" sz="1400" b="1" dirty="0" smtClean="0">
                <a:solidFill>
                  <a:srgbClr val="FF0000"/>
                </a:solidFill>
                <a:cs typeface="Calibri" pitchFamily="34" charset="0"/>
              </a:rPr>
              <a:t>                                                 </a:t>
            </a:r>
            <a:r>
              <a:rPr lang="mn-MN" sz="1400" b="1" dirty="0" smtClean="0">
                <a:solidFill>
                  <a:srgbClr val="558ED5"/>
                </a:solidFill>
                <a:cs typeface="Calibri" pitchFamily="34" charset="0"/>
              </a:rPr>
              <a:t>Бойжиж буй төл - </a:t>
            </a:r>
            <a:r>
              <a:rPr lang="en-US" sz="1400" b="1" dirty="0" smtClean="0">
                <a:solidFill>
                  <a:srgbClr val="558ED5"/>
                </a:solidFill>
                <a:cs typeface="Calibri" pitchFamily="34" charset="0"/>
              </a:rPr>
              <a:t> 1574008</a:t>
            </a:r>
            <a:endParaRPr lang="mn-MN" sz="1400" b="1" dirty="0" smtClean="0">
              <a:solidFill>
                <a:srgbClr val="558ED5"/>
              </a:solidFill>
            </a:endParaRPr>
          </a:p>
          <a:p>
            <a:pPr eaLnBrk="0" hangingPunct="0"/>
            <a:endParaRPr lang="mn-MN" sz="1400" b="1" dirty="0" smtClean="0">
              <a:solidFill>
                <a:srgbClr val="558ED5"/>
              </a:solidFill>
              <a:cs typeface="Calibri" pitchFamily="34" charset="0"/>
            </a:endParaRPr>
          </a:p>
          <a:p>
            <a:pPr eaLnBrk="0" hangingPunct="0"/>
            <a:r>
              <a:rPr lang="mn-MN" sz="1400" b="1" dirty="0" smtClean="0">
                <a:solidFill>
                  <a:srgbClr val="558ED5"/>
                </a:solidFill>
                <a:cs typeface="Calibri" pitchFamily="34" charset="0"/>
              </a:rPr>
              <a:t>Хорогдсон </a:t>
            </a:r>
            <a:r>
              <a:rPr lang="mn-MN" sz="1400" b="1" dirty="0">
                <a:solidFill>
                  <a:srgbClr val="558ED5"/>
                </a:solidFill>
                <a:cs typeface="Calibri" pitchFamily="34" charset="0"/>
              </a:rPr>
              <a:t>төл – </a:t>
            </a:r>
            <a:r>
              <a:rPr lang="en-US" sz="1400" b="1" dirty="0" smtClean="0">
                <a:solidFill>
                  <a:srgbClr val="558ED5"/>
                </a:solidFill>
                <a:cs typeface="Calibri" pitchFamily="34" charset="0"/>
              </a:rPr>
              <a:t>16405</a:t>
            </a:r>
            <a:r>
              <a:rPr lang="mn-MN" sz="1400" b="1" dirty="0" smtClean="0">
                <a:solidFill>
                  <a:srgbClr val="558ED5"/>
                </a:solidFill>
                <a:cs typeface="Calibri" pitchFamily="34" charset="0"/>
              </a:rPr>
              <a:t> </a:t>
            </a:r>
            <a:r>
              <a:rPr lang="en-US" sz="1400" b="1" dirty="0" smtClean="0">
                <a:solidFill>
                  <a:srgbClr val="558ED5"/>
                </a:solidFill>
                <a:cs typeface="Calibri" pitchFamily="34" charset="0"/>
              </a:rPr>
              <a:t>  </a:t>
            </a:r>
            <a:r>
              <a:rPr lang="mn-MN" sz="1400" b="1" dirty="0" smtClean="0">
                <a:solidFill>
                  <a:srgbClr val="558ED5"/>
                </a:solidFill>
                <a:cs typeface="Calibri" pitchFamily="34" charset="0"/>
              </a:rPr>
              <a:t>                                         </a:t>
            </a:r>
            <a:r>
              <a:rPr lang="en-US" sz="1400" b="1" dirty="0" smtClean="0">
                <a:solidFill>
                  <a:srgbClr val="558ED5"/>
                </a:solidFill>
                <a:cs typeface="Calibri" pitchFamily="34" charset="0"/>
              </a:rPr>
              <a:t>  </a:t>
            </a:r>
            <a:r>
              <a:rPr lang="mn-MN" sz="1400" b="1" dirty="0" smtClean="0">
                <a:solidFill>
                  <a:srgbClr val="558ED5"/>
                </a:solidFill>
                <a:cs typeface="Calibri" pitchFamily="34" charset="0"/>
              </a:rPr>
              <a:t>Бойжилтын хувь – 9</a:t>
            </a:r>
            <a:r>
              <a:rPr lang="en-US" sz="1400" b="1" dirty="0" smtClean="0">
                <a:solidFill>
                  <a:srgbClr val="558ED5"/>
                </a:solidFill>
                <a:cs typeface="Calibri" pitchFamily="34" charset="0"/>
              </a:rPr>
              <a:t>8.9</a:t>
            </a:r>
            <a:r>
              <a:rPr lang="mn-MN" sz="1400" b="1" dirty="0" smtClean="0">
                <a:solidFill>
                  <a:srgbClr val="558ED5"/>
                </a:solidFill>
                <a:ea typeface="Calibri" pitchFamily="34" charset="0"/>
                <a:cs typeface="Times New Roman" pitchFamily="18" charset="0"/>
              </a:rPr>
              <a:t> </a:t>
            </a:r>
            <a:r>
              <a:rPr lang="mn-MN" sz="1400" b="1" dirty="0">
                <a:solidFill>
                  <a:srgbClr val="558ED5"/>
                </a:solidFill>
                <a:ea typeface="Calibri" pitchFamily="34" charset="0"/>
                <a:cs typeface="Times New Roman" pitchFamily="18" charset="0"/>
              </a:rPr>
              <a:t>%</a:t>
            </a:r>
            <a:endParaRPr lang="en-US" sz="1400" b="1" dirty="0">
              <a:solidFill>
                <a:srgbClr val="558ED5"/>
              </a:solidFill>
            </a:endParaRPr>
          </a:p>
          <a:p>
            <a:pPr eaLnBrk="0" hangingPunct="0"/>
            <a:endParaRPr lang="mn-MN" sz="1400" b="1" dirty="0">
              <a:solidFill>
                <a:srgbClr val="558ED5"/>
              </a:solidFill>
            </a:endParaRPr>
          </a:p>
        </p:txBody>
      </p:sp>
      <p:sp>
        <p:nvSpPr>
          <p:cNvPr id="13" name="Rectangle 12"/>
          <p:cNvSpPr>
            <a:spLocks noChangeArrowheads="1"/>
          </p:cNvSpPr>
          <p:nvPr/>
        </p:nvSpPr>
        <p:spPr bwMode="auto">
          <a:xfrm>
            <a:off x="1143000" y="8382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608428162"/>
              </p:ext>
            </p:extLst>
          </p:nvPr>
        </p:nvGraphicFramePr>
        <p:xfrm>
          <a:off x="1524000" y="3276599"/>
          <a:ext cx="6934202" cy="2867024"/>
        </p:xfrm>
        <a:graphic>
          <a:graphicData uri="http://schemas.openxmlformats.org/drawingml/2006/table">
            <a:tbl>
              <a:tblPr/>
              <a:tblGrid>
                <a:gridCol w="770467"/>
                <a:gridCol w="770467"/>
                <a:gridCol w="770467"/>
                <a:gridCol w="770467"/>
                <a:gridCol w="770467"/>
                <a:gridCol w="770467"/>
                <a:gridCol w="1155700"/>
                <a:gridCol w="1155700"/>
              </a:tblGrid>
              <a:tr h="528137">
                <a:tc>
                  <a:txBody>
                    <a:bodyPr/>
                    <a:lstStyle/>
                    <a:p>
                      <a:pPr algn="l" fontAlgn="b"/>
                      <a:r>
                        <a:rPr lang="en-US" sz="1000" b="0" i="0" u="none" strike="noStrike" dirty="0">
                          <a:solidFill>
                            <a:srgbClr val="000000"/>
                          </a:solidFill>
                          <a:effectLst/>
                          <a:latin typeface="Arial Mon"/>
                        </a:rPr>
                        <a:t> </a:t>
                      </a:r>
                    </a:p>
                  </a:txBody>
                  <a:tcPr marL="9525" marR="9525" marT="9525" marB="0" anchor="b">
                    <a:lnL>
                      <a:noFill/>
                    </a:lnL>
                    <a:lnR>
                      <a:noFill/>
                    </a:lnR>
                    <a:lnT>
                      <a:noFill/>
                    </a:lnT>
                    <a:lnB>
                      <a:noFill/>
                    </a:lnB>
                    <a:solidFill>
                      <a:srgbClr val="8DB4E2"/>
                    </a:solidFill>
                  </a:tcPr>
                </a:tc>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dirty="0" err="1">
                          <a:solidFill>
                            <a:srgbClr val="000000"/>
                          </a:solidFill>
                          <a:effectLst/>
                          <a:latin typeface="Arial Mon"/>
                        </a:rPr>
                        <a:t>Ýõíèé</a:t>
                      </a:r>
                      <a:r>
                        <a:rPr lang="en-US" sz="1200" b="0" i="0" u="none" strike="noStrike" dirty="0">
                          <a:solidFill>
                            <a:srgbClr val="000000"/>
                          </a:solidFill>
                          <a:effectLst/>
                          <a:latin typeface="Arial Mon"/>
                        </a:rPr>
                        <a:t> 06 </a:t>
                      </a:r>
                      <a:r>
                        <a:rPr lang="en-US" sz="1200" b="0" i="0" u="none" strike="noStrike" dirty="0" err="1">
                          <a:solidFill>
                            <a:srgbClr val="000000"/>
                          </a:solidFill>
                          <a:effectLst/>
                          <a:latin typeface="Arial Mon"/>
                        </a:rPr>
                        <a:t>ñàð</a:t>
                      </a:r>
                      <a:endParaRPr lang="en-US" sz="1200" b="0" i="0" u="none" strike="noStrike" dirty="0">
                        <a:solidFill>
                          <a:srgbClr val="000000"/>
                        </a:solidFill>
                        <a:effectLst/>
                        <a:latin typeface="Arial Mon"/>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Mon"/>
                        </a:rPr>
                        <a:t>Äóíäæààñ</a:t>
                      </a:r>
                    </a:p>
                  </a:txBody>
                  <a:tcPr marL="9525" marR="9525" marT="9525" marB="0" anchor="ctr">
                    <a:lnL>
                      <a:noFill/>
                    </a:lnL>
                    <a:lnR>
                      <a:noFill/>
                    </a:lnR>
                    <a:lnT>
                      <a:noFill/>
                    </a:lnT>
                    <a:lnB>
                      <a:noFill/>
                    </a:lnB>
                    <a:solidFill>
                      <a:srgbClr val="8DB4E2"/>
                    </a:solidFill>
                  </a:tcPr>
                </a:tc>
              </a:tr>
              <a:tr h="540711">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Mon"/>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254008">
                <a:tc gridSpan="2">
                  <a:txBody>
                    <a:bodyPr/>
                    <a:lstStyle/>
                    <a:p>
                      <a:pPr algn="ctr" fontAlgn="b"/>
                      <a:r>
                        <a:rPr lang="en-US" sz="1000" b="0" i="0" u="none" strike="noStrike">
                          <a:solidFill>
                            <a:srgbClr val="000000"/>
                          </a:solidFill>
                          <a:effectLst/>
                          <a:latin typeface="Arial Mon"/>
                        </a:rPr>
                        <a:t>Áîéæñîí òºë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64068">
                <a:tc>
                  <a:txBody>
                    <a:bodyPr/>
                    <a:lstStyle/>
                    <a:p>
                      <a:pPr algn="l" fontAlgn="b"/>
                      <a:r>
                        <a:rPr lang="en-US" sz="1000" b="1" i="0" u="none" strike="noStrike">
                          <a:solidFill>
                            <a:srgbClr val="000000"/>
                          </a:solidFill>
                          <a:effectLst/>
                          <a:latin typeface="Arial Mon"/>
                        </a:rPr>
                        <a:t> </a:t>
                      </a:r>
                    </a:p>
                  </a:txBody>
                  <a:tcPr marL="9525" marR="9525" marT="9525" marB="0" anchor="b">
                    <a:lnL>
                      <a:noFill/>
                    </a:lnL>
                    <a:lnR>
                      <a:noFill/>
                    </a:lnR>
                    <a:lnT>
                      <a:noFill/>
                    </a:lnT>
                    <a:lnB>
                      <a:noFill/>
                    </a:lnB>
                    <a:solidFill>
                      <a:srgbClr val="FFFFFF"/>
                    </a:solidFill>
                  </a:tcPr>
                </a:tc>
                <a:tc>
                  <a:txBody>
                    <a:bodyPr/>
                    <a:lstStyle/>
                    <a:p>
                      <a:pPr algn="l" fontAlgn="b"/>
                      <a:r>
                        <a:rPr lang="mn-MN" sz="1000" b="1" i="0" u="none" strike="noStrike">
                          <a:solidFill>
                            <a:srgbClr val="000000"/>
                          </a:solidFill>
                          <a:effectLst/>
                          <a:latin typeface="Arial Mon"/>
                        </a:rPr>
                        <a:t>Бүгд</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1126.4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1276.9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1384.3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1262.5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1574.0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311.5</a:t>
                      </a:r>
                    </a:p>
                  </a:txBody>
                  <a:tcPr marL="9525" marR="9525" marT="9525" marB="0" anchor="ctr">
                    <a:lnL>
                      <a:noFill/>
                    </a:lnL>
                    <a:lnR>
                      <a:noFill/>
                    </a:lnR>
                    <a:lnT>
                      <a:noFill/>
                    </a:lnT>
                    <a:lnB>
                      <a:noFill/>
                    </a:lnB>
                    <a:solidFill>
                      <a:srgbClr val="FFFFFF"/>
                    </a:solidFill>
                  </a:tcPr>
                </a:tc>
              </a:tr>
              <a:tr h="254008">
                <a:tc rowSpan="5">
                  <a:txBody>
                    <a:bodyPr/>
                    <a:lstStyle/>
                    <a:p>
                      <a:pPr algn="ctr" fontAlgn="ctr"/>
                      <a:r>
                        <a:rPr lang="mn-MN" sz="1000" b="0" i="0" u="none" strike="noStrike" dirty="0">
                          <a:solidFill>
                            <a:srgbClr val="000000"/>
                          </a:solidFill>
                          <a:effectLst/>
                          <a:latin typeface="Arial Mon"/>
                        </a:rPr>
                        <a:t>Үүнээс</a:t>
                      </a:r>
                    </a:p>
                  </a:txBody>
                  <a:tcPr marL="9525" marR="9525" marT="9525" marB="0" vert="vert270" anchor="ctr">
                    <a:lnL>
                      <a:noFill/>
                    </a:lnL>
                    <a:lnR>
                      <a:noFill/>
                    </a:lnR>
                    <a:lnT>
                      <a:noFill/>
                    </a:lnT>
                    <a:lnB>
                      <a:noFill/>
                    </a:lnB>
                  </a:tcPr>
                </a:tc>
                <a:tc>
                  <a:txBody>
                    <a:bodyPr/>
                    <a:lstStyle/>
                    <a:p>
                      <a:pPr algn="l" fontAlgn="b"/>
                      <a:r>
                        <a:rPr lang="en-US" sz="1000" b="0" i="0" u="none" strike="noStrike">
                          <a:solidFill>
                            <a:srgbClr val="000000"/>
                          </a:solidFill>
                          <a:effectLst/>
                          <a:latin typeface="Arial Mon"/>
                        </a:rPr>
                        <a:t>Áîòãî</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0.1</a:t>
                      </a:r>
                    </a:p>
                  </a:txBody>
                  <a:tcPr marL="9525" marR="9525" marT="9525" marB="0" anchor="ctr">
                    <a:lnL>
                      <a:noFill/>
                    </a:lnL>
                    <a:lnR>
                      <a:noFill/>
                    </a:lnR>
                    <a:lnT>
                      <a:noFill/>
                    </a:lnT>
                    <a:lnB>
                      <a:noFill/>
                    </a:lnB>
                    <a:solidFill>
                      <a:srgbClr val="FFFFFF"/>
                    </a:solidFill>
                  </a:tcPr>
                </a:tc>
              </a:tr>
              <a:tr h="254008">
                <a:tc vMerge="1">
                  <a:txBody>
                    <a:bodyPr/>
                    <a:lstStyle/>
                    <a:p>
                      <a:endParaRPr lang="en-US"/>
                    </a:p>
                  </a:txBody>
                  <a:tcPr/>
                </a:tc>
                <a:tc>
                  <a:txBody>
                    <a:bodyPr/>
                    <a:lstStyle/>
                    <a:p>
                      <a:pPr algn="l" fontAlgn="b"/>
                      <a:r>
                        <a:rPr lang="en-US" sz="1000" b="0" i="0" u="none" strike="noStrike">
                          <a:solidFill>
                            <a:srgbClr val="000000"/>
                          </a:solidFill>
                          <a:effectLst/>
                          <a:latin typeface="Arial Mon"/>
                        </a:rPr>
                        <a:t>Óíàãà</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25.6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28.1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29.8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27.8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34.2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6.4</a:t>
                      </a:r>
                    </a:p>
                  </a:txBody>
                  <a:tcPr marL="9525" marR="9525" marT="9525" marB="0" anchor="ctr">
                    <a:lnL>
                      <a:noFill/>
                    </a:lnL>
                    <a:lnR>
                      <a:noFill/>
                    </a:lnR>
                    <a:lnT>
                      <a:noFill/>
                    </a:lnT>
                    <a:lnB>
                      <a:noFill/>
                    </a:lnB>
                    <a:solidFill>
                      <a:srgbClr val="FFFFFF"/>
                    </a:solidFill>
                  </a:tcPr>
                </a:tc>
              </a:tr>
              <a:tr h="254008">
                <a:tc vMerge="1">
                  <a:txBody>
                    <a:bodyPr/>
                    <a:lstStyle/>
                    <a:p>
                      <a:endParaRPr lang="en-US"/>
                    </a:p>
                  </a:txBody>
                  <a:tcPr/>
                </a:tc>
                <a:tc>
                  <a:txBody>
                    <a:bodyPr/>
                    <a:lstStyle/>
                    <a:p>
                      <a:pPr algn="l" fontAlgn="b"/>
                      <a:r>
                        <a:rPr lang="en-US" sz="1000" b="0" i="0" u="none" strike="noStrike">
                          <a:solidFill>
                            <a:srgbClr val="000000"/>
                          </a:solidFill>
                          <a:effectLst/>
                          <a:latin typeface="Arial Mon"/>
                        </a:rPr>
                        <a:t>Òóãàë</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74.5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74.3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85.7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78.2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96.8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18.6</a:t>
                      </a:r>
                    </a:p>
                  </a:txBody>
                  <a:tcPr marL="9525" marR="9525" marT="9525" marB="0" anchor="ctr">
                    <a:lnL>
                      <a:noFill/>
                    </a:lnL>
                    <a:lnR>
                      <a:noFill/>
                    </a:lnR>
                    <a:lnT>
                      <a:noFill/>
                    </a:lnT>
                    <a:lnB>
                      <a:noFill/>
                    </a:lnB>
                    <a:solidFill>
                      <a:srgbClr val="FFFFFF"/>
                    </a:solidFill>
                  </a:tcPr>
                </a:tc>
              </a:tr>
              <a:tr h="254008">
                <a:tc vMerge="1">
                  <a:txBody>
                    <a:bodyPr/>
                    <a:lstStyle/>
                    <a:p>
                      <a:endParaRPr lang="en-US"/>
                    </a:p>
                  </a:txBody>
                  <a:tcPr/>
                </a:tc>
                <a:tc>
                  <a:txBody>
                    <a:bodyPr/>
                    <a:lstStyle/>
                    <a:p>
                      <a:pPr algn="l" fontAlgn="b"/>
                      <a:r>
                        <a:rPr lang="en-US" sz="1000" b="0" i="0" u="none" strike="noStrike">
                          <a:solidFill>
                            <a:srgbClr val="000000"/>
                          </a:solidFill>
                          <a:effectLst/>
                          <a:latin typeface="Arial Mon"/>
                        </a:rPr>
                        <a:t>Õóðãà</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592.4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677.4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752.9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674.2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845.0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170.8</a:t>
                      </a:r>
                    </a:p>
                  </a:txBody>
                  <a:tcPr marL="9525" marR="9525" marT="9525" marB="0" anchor="ctr">
                    <a:lnL>
                      <a:noFill/>
                    </a:lnL>
                    <a:lnR>
                      <a:noFill/>
                    </a:lnR>
                    <a:lnT>
                      <a:noFill/>
                    </a:lnT>
                    <a:lnB>
                      <a:noFill/>
                    </a:lnB>
                    <a:solidFill>
                      <a:srgbClr val="FFFFFF"/>
                    </a:solidFill>
                  </a:tcPr>
                </a:tc>
              </a:tr>
              <a:tr h="264068">
                <a:tc vMerge="1">
                  <a:txBody>
                    <a:bodyPr/>
                    <a:lstStyle/>
                    <a:p>
                      <a:endParaRPr lang="en-US"/>
                    </a:p>
                  </a:txBody>
                  <a:tcPr/>
                </a:tc>
                <a:tc>
                  <a:txBody>
                    <a:bodyPr/>
                    <a:lstStyle/>
                    <a:p>
                      <a:pPr algn="l" fontAlgn="b"/>
                      <a:r>
                        <a:rPr lang="en-US" sz="1000" b="0" i="0" u="none" strike="noStrike">
                          <a:solidFill>
                            <a:srgbClr val="000000"/>
                          </a:solidFill>
                          <a:effectLst/>
                          <a:latin typeface="Arial Mon"/>
                        </a:rPr>
                        <a:t>Èøèã</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433.8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497.1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515.5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482.1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597.7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Arial"/>
                        </a:rPr>
                        <a:t>115.6</a:t>
                      </a:r>
                    </a:p>
                  </a:txBody>
                  <a:tcPr marL="9525" marR="9525" marT="9525"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4039183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7176"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20" name="Chart 19"/>
          <p:cNvGraphicFramePr>
            <a:graphicFrameLocks/>
          </p:cNvGraphicFramePr>
          <p:nvPr>
            <p:extLst>
              <p:ext uri="{D42A27DB-BD31-4B8C-83A1-F6EECF244321}">
                <p14:modId xmlns:p14="http://schemas.microsoft.com/office/powerpoint/2010/main" val="1565244729"/>
              </p:ext>
            </p:extLst>
          </p:nvPr>
        </p:nvGraphicFramePr>
        <p:xfrm>
          <a:off x="1324253" y="1057367"/>
          <a:ext cx="3095348" cy="51910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3157593066"/>
              </p:ext>
            </p:extLst>
          </p:nvPr>
        </p:nvGraphicFramePr>
        <p:xfrm>
          <a:off x="5257800" y="1066800"/>
          <a:ext cx="3057525" cy="50768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15659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Aft>
                      <a:spcPts val="0"/>
                    </a:spcAft>
                    <a:defRPr/>
                  </a:pPr>
                  <a:endParaRPr lang="en-US" sz="4400" dirty="0">
                    <a:latin typeface="CMs Huree" pitchFamily="2" charset="0"/>
                    <a:ea typeface="+mj-ea"/>
                    <a:cs typeface="+mj-cs"/>
                  </a:endParaRPr>
                </a:p>
                <a:p>
                  <a:pPr fontAlgn="auto">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8200"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8197" name="Rectangle 1"/>
          <p:cNvSpPr>
            <a:spLocks noChangeArrowheads="1"/>
          </p:cNvSpPr>
          <p:nvPr/>
        </p:nvSpPr>
        <p:spPr bwMode="auto">
          <a:xfrm>
            <a:off x="1143000" y="1219200"/>
            <a:ext cx="7391400" cy="1169988"/>
          </a:xfrm>
          <a:prstGeom prst="rect">
            <a:avLst/>
          </a:prstGeom>
          <a:noFill/>
          <a:ln w="9525">
            <a:noFill/>
            <a:miter lim="800000"/>
            <a:headEnd/>
            <a:tailEnd/>
          </a:ln>
        </p:spPr>
        <p:txBody>
          <a:bodyPr anchor="ctr">
            <a:spAutoFit/>
          </a:bodyPr>
          <a:lstStyle/>
          <a:p>
            <a:r>
              <a:rPr lang="mn-MN" sz="1400" b="1" dirty="0">
                <a:solidFill>
                  <a:srgbClr val="558ED5"/>
                </a:solidFill>
                <a:latin typeface="Calibri" pitchFamily="34" charset="0"/>
                <a:ea typeface="Calibri" pitchFamily="34" charset="0"/>
                <a:cs typeface="Times New Roman" pitchFamily="18" charset="0"/>
              </a:rPr>
              <a:t>Оны эхний мал – </a:t>
            </a:r>
            <a:r>
              <a:rPr lang="mn-MN" sz="1400" b="1" dirty="0" smtClean="0">
                <a:solidFill>
                  <a:srgbClr val="558ED5"/>
                </a:solidFill>
                <a:latin typeface="Calibri" pitchFamily="34" charset="0"/>
                <a:ea typeface="Calibri" pitchFamily="34" charset="0"/>
                <a:cs typeface="Times New Roman" pitchFamily="18" charset="0"/>
              </a:rPr>
              <a:t>4398064                                        </a:t>
            </a:r>
            <a:endParaRPr lang="en-US" sz="1400" b="1" dirty="0">
              <a:solidFill>
                <a:srgbClr val="558ED5"/>
              </a:solidFill>
              <a:latin typeface="Calibri" pitchFamily="34" charset="0"/>
              <a:ea typeface="Calibri" pitchFamily="34" charset="0"/>
              <a:cs typeface="Times New Roman" pitchFamily="18" charset="0"/>
            </a:endParaRPr>
          </a:p>
          <a:p>
            <a:endParaRPr lang="en-US" sz="1400" b="1" dirty="0">
              <a:solidFill>
                <a:srgbClr val="558ED5"/>
              </a:solidFill>
              <a:ea typeface="Calibri" pitchFamily="34" charset="0"/>
              <a:cs typeface="Times New Roman" pitchFamily="18" charset="0"/>
            </a:endParaRPr>
          </a:p>
          <a:p>
            <a:pPr eaLnBrk="0" hangingPunct="0"/>
            <a:r>
              <a:rPr lang="mn-MN" sz="1400" b="1" dirty="0">
                <a:solidFill>
                  <a:srgbClr val="558ED5"/>
                </a:solidFill>
                <a:latin typeface="Calibri" pitchFamily="34" charset="0"/>
                <a:ea typeface="Calibri" pitchFamily="34" charset="0"/>
                <a:cs typeface="Times New Roman" pitchFamily="18" charset="0"/>
              </a:rPr>
              <a:t>Хорогдсон том мал – </a:t>
            </a:r>
            <a:r>
              <a:rPr lang="en-US" sz="1400" b="1" dirty="0" smtClean="0">
                <a:solidFill>
                  <a:srgbClr val="558ED5"/>
                </a:solidFill>
                <a:latin typeface="Calibri" pitchFamily="34" charset="0"/>
                <a:ea typeface="Calibri" pitchFamily="34" charset="0"/>
                <a:cs typeface="Times New Roman" pitchFamily="18" charset="0"/>
              </a:rPr>
              <a:t>25921</a:t>
            </a:r>
            <a:endParaRPr lang="en-US" sz="1400" b="1" dirty="0">
              <a:solidFill>
                <a:srgbClr val="558ED5"/>
              </a:solidFill>
              <a:latin typeface="Calibri" pitchFamily="34" charset="0"/>
              <a:ea typeface="Calibri" pitchFamily="34" charset="0"/>
              <a:cs typeface="Times New Roman" pitchFamily="18" charset="0"/>
            </a:endParaRPr>
          </a:p>
          <a:p>
            <a:pPr eaLnBrk="0" hangingPunct="0"/>
            <a:endParaRPr lang="en-US" sz="1400" b="1" dirty="0">
              <a:solidFill>
                <a:srgbClr val="558ED5"/>
              </a:solidFill>
            </a:endParaRPr>
          </a:p>
          <a:p>
            <a:pPr eaLnBrk="0" hangingPunct="0"/>
            <a:r>
              <a:rPr lang="mn-MN" sz="1400" b="1" dirty="0">
                <a:solidFill>
                  <a:srgbClr val="558ED5"/>
                </a:solidFill>
                <a:latin typeface="Calibri" pitchFamily="34" charset="0"/>
                <a:cs typeface="Calibri" pitchFamily="34" charset="0"/>
              </a:rPr>
              <a:t>Оны эхний малд  эзлэх хувь – </a:t>
            </a:r>
            <a:r>
              <a:rPr lang="mn-MN" sz="1400" b="1" dirty="0" smtClean="0">
                <a:solidFill>
                  <a:srgbClr val="558ED5"/>
                </a:solidFill>
                <a:latin typeface="Calibri" pitchFamily="34" charset="0"/>
                <a:cs typeface="Calibri" pitchFamily="34" charset="0"/>
              </a:rPr>
              <a:t>0.5</a:t>
            </a:r>
            <a:r>
              <a:rPr lang="en-US" sz="1400" b="1" dirty="0" smtClean="0">
                <a:solidFill>
                  <a:srgbClr val="558ED5"/>
                </a:solidFill>
                <a:latin typeface="Calibri" pitchFamily="34" charset="0"/>
                <a:cs typeface="Calibri" pitchFamily="34" charset="0"/>
              </a:rPr>
              <a:t>8</a:t>
            </a:r>
            <a:endParaRPr lang="mn-MN" sz="1400" b="1" dirty="0">
              <a:solidFill>
                <a:srgbClr val="558ED5"/>
              </a:solidFill>
            </a:endParaRPr>
          </a:p>
        </p:txBody>
      </p:sp>
      <p:sp>
        <p:nvSpPr>
          <p:cNvPr id="13" name="Rectangle 12"/>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Хөдөө аж ахуй</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784007208"/>
              </p:ext>
            </p:extLst>
          </p:nvPr>
        </p:nvGraphicFramePr>
        <p:xfrm>
          <a:off x="1295401" y="2743199"/>
          <a:ext cx="6857998" cy="3086884"/>
        </p:xfrm>
        <a:graphic>
          <a:graphicData uri="http://schemas.openxmlformats.org/drawingml/2006/table">
            <a:tbl>
              <a:tblPr/>
              <a:tblGrid>
                <a:gridCol w="709448"/>
                <a:gridCol w="709448"/>
                <a:gridCol w="709448"/>
                <a:gridCol w="709448"/>
                <a:gridCol w="709448"/>
                <a:gridCol w="709448"/>
                <a:gridCol w="1300655"/>
                <a:gridCol w="1300655"/>
              </a:tblGrid>
              <a:tr h="626325">
                <a:tc>
                  <a:txBody>
                    <a:bodyPr/>
                    <a:lstStyle/>
                    <a:p>
                      <a:pPr algn="l" rtl="0" fontAlgn="b"/>
                      <a:r>
                        <a:rPr lang="en-US" sz="1200" b="0" i="0" u="none" strike="noStrike" dirty="0">
                          <a:solidFill>
                            <a:srgbClr val="000000"/>
                          </a:solidFill>
                          <a:effectLst/>
                          <a:latin typeface="Arial Mon"/>
                        </a:rPr>
                        <a:t> </a:t>
                      </a:r>
                    </a:p>
                  </a:txBody>
                  <a:tcPr marL="9525" marR="9525" marT="9525" marB="0" anchor="b">
                    <a:lnL>
                      <a:noFill/>
                    </a:lnL>
                    <a:lnR>
                      <a:noFill/>
                    </a:lnR>
                    <a:lnT>
                      <a:noFill/>
                    </a:lnT>
                    <a:lnB>
                      <a:noFill/>
                    </a:lnB>
                    <a:solidFill>
                      <a:srgbClr val="8DB4E2"/>
                    </a:solidFill>
                  </a:tcPr>
                </a:tc>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dirty="0" err="1">
                          <a:solidFill>
                            <a:srgbClr val="000000"/>
                          </a:solidFill>
                          <a:effectLst/>
                          <a:latin typeface="Arial Mon"/>
                        </a:rPr>
                        <a:t>Ýõíèé</a:t>
                      </a:r>
                      <a:r>
                        <a:rPr lang="en-US" sz="1200" b="0" i="0" u="none" strike="noStrike" dirty="0">
                          <a:solidFill>
                            <a:srgbClr val="000000"/>
                          </a:solidFill>
                          <a:effectLst/>
                          <a:latin typeface="Arial Mon"/>
                        </a:rPr>
                        <a:t> 06 </a:t>
                      </a:r>
                      <a:r>
                        <a:rPr lang="en-US" sz="1200" b="0" i="0" u="none" strike="noStrike" dirty="0" err="1">
                          <a:solidFill>
                            <a:srgbClr val="000000"/>
                          </a:solidFill>
                          <a:effectLst/>
                          <a:latin typeface="Arial Mon"/>
                        </a:rPr>
                        <a:t>ñàð</a:t>
                      </a:r>
                      <a:endParaRPr lang="en-US" sz="1200" b="0" i="0" u="none" strike="noStrike" dirty="0">
                        <a:solidFill>
                          <a:srgbClr val="000000"/>
                        </a:solidFill>
                        <a:effectLst/>
                        <a:latin typeface="Arial Mon"/>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Mon"/>
                        </a:rPr>
                        <a:t>Äóíäæààñ</a:t>
                      </a:r>
                    </a:p>
                  </a:txBody>
                  <a:tcPr marL="9525" marR="9525" marT="9525" marB="0" anchor="ctr">
                    <a:lnL>
                      <a:noFill/>
                    </a:lnL>
                    <a:lnR>
                      <a:noFill/>
                    </a:lnR>
                    <a:lnT>
                      <a:noFill/>
                    </a:lnT>
                    <a:lnB>
                      <a:noFill/>
                    </a:lnB>
                    <a:solidFill>
                      <a:srgbClr val="8DB4E2"/>
                    </a:solidFill>
                  </a:tcPr>
                </a:tc>
              </a:tr>
              <a:tr h="641237">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dirty="0">
                          <a:solidFill>
                            <a:srgbClr val="000000"/>
                          </a:solidFill>
                          <a:effectLst/>
                          <a:latin typeface="Arial Mon"/>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Mon"/>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301232">
                <a:tc gridSpan="2">
                  <a:txBody>
                    <a:bodyPr/>
                    <a:lstStyle/>
                    <a:p>
                      <a:pPr algn="ctr" fontAlgn="b"/>
                      <a:r>
                        <a:rPr lang="en-US" sz="1200" b="0" i="0" u="none" strike="noStrike">
                          <a:solidFill>
                            <a:srgbClr val="000000"/>
                          </a:solidFill>
                          <a:effectLst/>
                          <a:latin typeface="Arial"/>
                        </a:rPr>
                        <a:t>Õîðîãäñîí á¿ãä</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200" b="0" i="0" u="none" strike="noStrike">
                          <a:solidFill>
                            <a:srgbClr val="000000"/>
                          </a:solidFill>
                          <a:effectLst/>
                          <a:latin typeface="Arial"/>
                        </a:rPr>
                        <a:t>84.6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12.7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19.5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38.9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25.9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-19.4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13162">
                <a:tc rowSpan="5">
                  <a:txBody>
                    <a:bodyPr/>
                    <a:lstStyle/>
                    <a:p>
                      <a:pPr algn="ctr" fontAlgn="ctr"/>
                      <a:r>
                        <a:rPr lang="mn-MN" sz="1200" b="0" i="0" u="none" strike="noStrike">
                          <a:solidFill>
                            <a:srgbClr val="000000"/>
                          </a:solidFill>
                          <a:effectLst/>
                          <a:latin typeface="Arial"/>
                        </a:rPr>
                        <a:t>Үүнээс</a:t>
                      </a:r>
                    </a:p>
                  </a:txBody>
                  <a:tcPr marL="9525" marR="9525" marT="9525" marB="0" vert="vert270" anchor="ctr">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Arial"/>
                        </a:rPr>
                        <a:t>Òýìýý</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0.0</a:t>
                      </a:r>
                    </a:p>
                  </a:txBody>
                  <a:tcPr marL="9525" marR="9525" marT="9525" marB="0" anchor="ctr">
                    <a:lnL>
                      <a:noFill/>
                    </a:lnL>
                    <a:lnR>
                      <a:noFill/>
                    </a:lnR>
                    <a:lnT>
                      <a:noFill/>
                    </a:lnT>
                    <a:lnB>
                      <a:noFill/>
                    </a:lnB>
                    <a:solidFill>
                      <a:srgbClr val="FFFFFF"/>
                    </a:solidFill>
                  </a:tcPr>
                </a:tc>
              </a:tr>
              <a:tr h="301232">
                <a:tc vMerge="1">
                  <a:txBody>
                    <a:bodyPr/>
                    <a:lstStyle/>
                    <a:p>
                      <a:endParaRPr lang="en-US"/>
                    </a:p>
                  </a:txBody>
                  <a:tcPr/>
                </a:tc>
                <a:tc>
                  <a:txBody>
                    <a:bodyPr/>
                    <a:lstStyle/>
                    <a:p>
                      <a:pPr algn="l" fontAlgn="b"/>
                      <a:r>
                        <a:rPr lang="en-US" sz="1200" b="0" i="0" u="none" strike="noStrike">
                          <a:solidFill>
                            <a:srgbClr val="000000"/>
                          </a:solidFill>
                          <a:effectLst/>
                          <a:latin typeface="Arial"/>
                        </a:rPr>
                        <a:t>Àäóó</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2.6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-0.3</a:t>
                      </a:r>
                    </a:p>
                  </a:txBody>
                  <a:tcPr marL="9525" marR="9525" marT="9525" marB="0" anchor="ctr">
                    <a:lnL>
                      <a:noFill/>
                    </a:lnL>
                    <a:lnR>
                      <a:noFill/>
                    </a:lnR>
                    <a:lnT>
                      <a:noFill/>
                    </a:lnT>
                    <a:lnB>
                      <a:noFill/>
                    </a:lnB>
                    <a:solidFill>
                      <a:srgbClr val="FFFFFF"/>
                    </a:solidFill>
                  </a:tcPr>
                </a:tc>
              </a:tr>
              <a:tr h="301232">
                <a:tc vMerge="1">
                  <a:txBody>
                    <a:bodyPr/>
                    <a:lstStyle/>
                    <a:p>
                      <a:endParaRPr lang="en-US"/>
                    </a:p>
                  </a:txBody>
                  <a:tcPr/>
                </a:tc>
                <a:tc>
                  <a:txBody>
                    <a:bodyPr/>
                    <a:lstStyle/>
                    <a:p>
                      <a:pPr algn="l" fontAlgn="b"/>
                      <a:r>
                        <a:rPr lang="en-US" sz="1200" b="0" i="0" u="none" strike="noStrike">
                          <a:solidFill>
                            <a:srgbClr val="000000"/>
                          </a:solidFill>
                          <a:effectLst/>
                          <a:latin typeface="Arial"/>
                        </a:rPr>
                        <a:t>¯õýð</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15.3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2.5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6.5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3.4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-4.8</a:t>
                      </a:r>
                    </a:p>
                  </a:txBody>
                  <a:tcPr marL="9525" marR="9525" marT="9525" marB="0" anchor="ctr">
                    <a:lnL>
                      <a:noFill/>
                    </a:lnL>
                    <a:lnR>
                      <a:noFill/>
                    </a:lnR>
                    <a:lnT>
                      <a:noFill/>
                    </a:lnT>
                    <a:lnB>
                      <a:noFill/>
                    </a:lnB>
                    <a:solidFill>
                      <a:srgbClr val="FFFFFF"/>
                    </a:solidFill>
                  </a:tcPr>
                </a:tc>
              </a:tr>
              <a:tr h="301232">
                <a:tc vMerge="1">
                  <a:txBody>
                    <a:bodyPr/>
                    <a:lstStyle/>
                    <a:p>
                      <a:endParaRPr lang="en-US"/>
                    </a:p>
                  </a:txBody>
                  <a:tcPr/>
                </a:tc>
                <a:tc>
                  <a:txBody>
                    <a:bodyPr/>
                    <a:lstStyle/>
                    <a:p>
                      <a:pPr algn="l" fontAlgn="b"/>
                      <a:r>
                        <a:rPr lang="en-US" sz="1200" b="0" i="0" u="none" strike="noStrike">
                          <a:solidFill>
                            <a:srgbClr val="000000"/>
                          </a:solidFill>
                          <a:effectLst/>
                          <a:latin typeface="Arial"/>
                        </a:rPr>
                        <a:t>Õîíü</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32.3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5.5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7.1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15.0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-7.9</a:t>
                      </a:r>
                    </a:p>
                  </a:txBody>
                  <a:tcPr marL="9525" marR="9525" marT="9525" marB="0" anchor="ctr">
                    <a:lnL>
                      <a:noFill/>
                    </a:lnL>
                    <a:lnR>
                      <a:noFill/>
                    </a:lnR>
                    <a:lnT>
                      <a:noFill/>
                    </a:lnT>
                    <a:lnB>
                      <a:noFill/>
                    </a:lnB>
                    <a:solidFill>
                      <a:srgbClr val="FFFFFF"/>
                    </a:solidFill>
                  </a:tcPr>
                </a:tc>
              </a:tr>
              <a:tr h="301232">
                <a:tc vMerge="1">
                  <a:txBody>
                    <a:bodyPr/>
                    <a:lstStyle/>
                    <a:p>
                      <a:endParaRPr lang="en-US"/>
                    </a:p>
                  </a:txBody>
                  <a:tcPr/>
                </a:tc>
                <a:tc>
                  <a:txBody>
                    <a:bodyPr/>
                    <a:lstStyle/>
                    <a:p>
                      <a:pPr algn="l" fontAlgn="b"/>
                      <a:r>
                        <a:rPr lang="en-US" sz="1200" b="0" i="0" u="none" strike="noStrike">
                          <a:solidFill>
                            <a:srgbClr val="000000"/>
                          </a:solidFill>
                          <a:effectLst/>
                          <a:latin typeface="Arial"/>
                        </a:rPr>
                        <a:t>ßìàà</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34.5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4.0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9.3</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15.9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11.0</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Arial"/>
                        </a:rPr>
                        <a:t>-6.6</a:t>
                      </a:r>
                    </a:p>
                  </a:txBody>
                  <a:tcPr marL="9525" marR="9525" marT="9525"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296853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1143</TotalTime>
  <Words>986</Words>
  <Application>Microsoft Office PowerPoint</Application>
  <PresentationFormat>On-screen Show (4:3)</PresentationFormat>
  <Paragraphs>310</Paragraphs>
  <Slides>13</Slides>
  <Notes>13</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13</vt:i4>
      </vt:variant>
    </vt:vector>
  </HeadingPairs>
  <TitlesOfParts>
    <vt:vector size="18" baseType="lpstr">
      <vt:lpstr>Office Theme</vt:lpstr>
      <vt:lpstr>2_Office Theme</vt:lpstr>
      <vt:lpstr>1_Office Theme</vt:lpstr>
      <vt:lpstr>Chart</vt:lpstr>
      <vt:lpstr>Microsoft Excel Chart</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                          ХӨВСГӨЛ АЙМГИЙН СТАТИСТИКИЙН ХЭЛТЭС</vt:lpstr>
      <vt:lpstr>ХӨВСГӨЛ АЙМГИЙН СТАТИСТИКИЙН ХЭЛТЭС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Sarmandakh</dc:creator>
  <cp:lastModifiedBy>Sarmandakh</cp:lastModifiedBy>
  <cp:revision>180</cp:revision>
  <dcterms:created xsi:type="dcterms:W3CDTF">2006-08-16T00:00:00Z</dcterms:created>
  <dcterms:modified xsi:type="dcterms:W3CDTF">2016-07-09T05:35:44Z</dcterms:modified>
</cp:coreProperties>
</file>