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14"/>
  </p:notesMasterIdLst>
  <p:sldIdLst>
    <p:sldId id="257" r:id="rId3"/>
    <p:sldId id="371" r:id="rId4"/>
    <p:sldId id="372" r:id="rId5"/>
    <p:sldId id="326" r:id="rId6"/>
    <p:sldId id="327" r:id="rId7"/>
    <p:sldId id="381" r:id="rId8"/>
    <p:sldId id="382" r:id="rId9"/>
    <p:sldId id="383" r:id="rId10"/>
    <p:sldId id="361" r:id="rId11"/>
    <p:sldId id="384" r:id="rId12"/>
    <p:sldId id="3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9" autoAdjust="0"/>
    <p:restoredTop sz="94660"/>
  </p:normalViewPr>
  <p:slideViewPr>
    <p:cSldViewPr>
      <p:cViewPr varScale="1">
        <p:scale>
          <a:sx n="87" d="100"/>
          <a:sy n="87" d="100"/>
        </p:scale>
        <p:origin x="10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24"/>
            </a:pPr>
            <a:r>
              <a:rPr lang="mn-MN" sz="1324">
                <a:latin typeface="Arial" pitchFamily="34" charset="0"/>
                <a:cs typeface="Arial" pitchFamily="34" charset="0"/>
              </a:rPr>
              <a:t>Аж</a:t>
            </a:r>
            <a:r>
              <a:rPr lang="mn-MN" sz="1324" baseline="0">
                <a:latin typeface="Arial" pitchFamily="34" charset="0"/>
                <a:cs typeface="Arial" pitchFamily="34" charset="0"/>
              </a:rPr>
              <a:t> үйлдвэрийн салбарын нийт үйлдвэрлэлт /сая.төг/</a:t>
            </a:r>
            <a:endParaRPr lang="en-US" sz="1000">
              <a:latin typeface="Arial" pitchFamily="34" charset="0"/>
              <a:cs typeface="Arial" pitchFamily="34" charset="0"/>
            </a:endParaRPr>
          </a:p>
        </c:rich>
      </c:tx>
      <c:layout>
        <c:manualLayout>
          <c:xMode val="edge"/>
          <c:yMode val="edge"/>
          <c:x val="9.8173566613830615E-2"/>
          <c:y val="2.7777744393794265E-2"/>
        </c:manualLayout>
      </c:layout>
      <c:overlay val="1"/>
    </c:title>
    <c:autoTitleDeleted val="0"/>
    <c:plotArea>
      <c:layout>
        <c:manualLayout>
          <c:layoutTarget val="inner"/>
          <c:xMode val="edge"/>
          <c:yMode val="edge"/>
          <c:x val="3.0555555555555565E-2"/>
          <c:y val="0.17592592592592593"/>
          <c:w val="0.93888888888888922"/>
          <c:h val="0.69684784193642468"/>
        </c:manualLayout>
      </c:layout>
      <c:barChart>
        <c:barDir val="col"/>
        <c:grouping val="clustered"/>
        <c:varyColors val="0"/>
        <c:ser>
          <c:idx val="0"/>
          <c:order val="0"/>
          <c:spPr>
            <a:solidFill>
              <a:schemeClr val="accent4">
                <a:lumMod val="60000"/>
                <a:lumOff val="40000"/>
              </a:schemeClr>
            </a:solidFill>
          </c:spPr>
          <c:invertIfNegative val="0"/>
          <c:dLbls>
            <c:spPr>
              <a:noFill/>
              <a:ln>
                <a:noFill/>
              </a:ln>
              <a:effectLst/>
            </c:spPr>
            <c:txPr>
              <a:bodyPr/>
              <a:lstStyle/>
              <a:p>
                <a:pPr>
                  <a:defRPr sz="1192"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Sheet1!$B$4:$B$5</c:f>
              <c:strCache>
                <c:ptCount val="2"/>
                <c:pt idx="0">
                  <c:v>2015 /XI/</c:v>
                </c:pt>
                <c:pt idx="1">
                  <c:v>2016 /IX/</c:v>
                </c:pt>
              </c:strCache>
            </c:strRef>
          </c:cat>
          <c:val>
            <c:numRef>
              <c:f>Sheet1!$C$4:$C$5</c:f>
              <c:numCache>
                <c:formatCode>0.0</c:formatCode>
                <c:ptCount val="2"/>
                <c:pt idx="0">
                  <c:v>10389</c:v>
                </c:pt>
                <c:pt idx="1">
                  <c:v>10638</c:v>
                </c:pt>
              </c:numCache>
            </c:numRef>
          </c:val>
        </c:ser>
        <c:dLbls>
          <c:showLegendKey val="0"/>
          <c:showVal val="0"/>
          <c:showCatName val="0"/>
          <c:showSerName val="0"/>
          <c:showPercent val="0"/>
          <c:showBubbleSize val="0"/>
        </c:dLbls>
        <c:gapWidth val="150"/>
        <c:overlap val="-25"/>
        <c:axId val="246806240"/>
        <c:axId val="246808200"/>
      </c:barChart>
      <c:catAx>
        <c:axId val="246806240"/>
        <c:scaling>
          <c:orientation val="minMax"/>
        </c:scaling>
        <c:delete val="0"/>
        <c:axPos val="b"/>
        <c:numFmt formatCode="General" sourceLinked="1"/>
        <c:majorTickMark val="none"/>
        <c:minorTickMark val="none"/>
        <c:tickLblPos val="nextTo"/>
        <c:txPr>
          <a:bodyPr/>
          <a:lstStyle/>
          <a:p>
            <a:pPr>
              <a:defRPr sz="1324" b="1">
                <a:latin typeface="Arial" pitchFamily="34" charset="0"/>
                <a:cs typeface="Arial" pitchFamily="34" charset="0"/>
              </a:defRPr>
            </a:pPr>
            <a:endParaRPr lang="en-US"/>
          </a:p>
        </c:txPr>
        <c:crossAx val="246808200"/>
        <c:crosses val="autoZero"/>
        <c:auto val="1"/>
        <c:lblAlgn val="ctr"/>
        <c:lblOffset val="100"/>
        <c:noMultiLvlLbl val="0"/>
      </c:catAx>
      <c:valAx>
        <c:axId val="246808200"/>
        <c:scaling>
          <c:orientation val="minMax"/>
        </c:scaling>
        <c:delete val="1"/>
        <c:axPos val="l"/>
        <c:numFmt formatCode="0.0" sourceLinked="1"/>
        <c:majorTickMark val="out"/>
        <c:minorTickMark val="none"/>
        <c:tickLblPos val="nextTo"/>
        <c:crossAx val="246806240"/>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'[2016_tanil 11.xlsx]ervvl mend'!$L$9</c:f>
              <c:strCache>
                <c:ptCount val="1"/>
                <c:pt idx="0">
                  <c:v>Àìüä òºðñºí õ¿¿õýä</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'[2016_tanil 11.xlsx]ervvl mend'!$M$8:$Q$8</c:f>
              <c:numCache>
                <c:formatCode>General</c:formatCode>
                <c:ptCount val="5"/>
                <c:pt idx="0">
                  <c:v>2012</c:v>
                </c:pt>
                <c:pt idx="1">
                  <c:v>2013</c:v>
                </c:pt>
                <c:pt idx="2">
                  <c:v>2014</c:v>
                </c:pt>
                <c:pt idx="3">
                  <c:v>2015</c:v>
                </c:pt>
                <c:pt idx="4">
                  <c:v>2016</c:v>
                </c:pt>
              </c:numCache>
            </c:numRef>
          </c:cat>
          <c:val>
            <c:numRef>
              <c:f>'[2016_tanil 11.xlsx]ervvl mend'!$M$9:$Q$9</c:f>
              <c:numCache>
                <c:formatCode>General</c:formatCode>
                <c:ptCount val="5"/>
                <c:pt idx="0">
                  <c:v>3745</c:v>
                </c:pt>
                <c:pt idx="1">
                  <c:v>2820</c:v>
                </c:pt>
                <c:pt idx="2">
                  <c:v>2808</c:v>
                </c:pt>
                <c:pt idx="3">
                  <c:v>2615</c:v>
                </c:pt>
                <c:pt idx="4">
                  <c:v>2472</c:v>
                </c:pt>
              </c:numCache>
            </c:numRef>
          </c:val>
        </c:ser>
        <c:ser>
          <c:idx val="1"/>
          <c:order val="1"/>
          <c:tx>
            <c:strRef>
              <c:f>'[2016_tanil 11.xlsx]ervvl mend'!$L$10</c:f>
              <c:strCache>
                <c:ptCount val="1"/>
                <c:pt idx="0">
                  <c:v>Нас баралт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'[2016_tanil 11.xlsx]ervvl mend'!$M$8:$Q$8</c:f>
              <c:numCache>
                <c:formatCode>General</c:formatCode>
                <c:ptCount val="5"/>
                <c:pt idx="0">
                  <c:v>2012</c:v>
                </c:pt>
                <c:pt idx="1">
                  <c:v>2013</c:v>
                </c:pt>
                <c:pt idx="2">
                  <c:v>2014</c:v>
                </c:pt>
                <c:pt idx="3">
                  <c:v>2015</c:v>
                </c:pt>
                <c:pt idx="4">
                  <c:v>2016</c:v>
                </c:pt>
              </c:numCache>
            </c:numRef>
          </c:cat>
          <c:val>
            <c:numRef>
              <c:f>'[2016_tanil 11.xlsx]ervvl mend'!$M$10:$Q$10</c:f>
              <c:numCache>
                <c:formatCode>General</c:formatCode>
                <c:ptCount val="5"/>
                <c:pt idx="0">
                  <c:v>704</c:v>
                </c:pt>
                <c:pt idx="1">
                  <c:v>688</c:v>
                </c:pt>
                <c:pt idx="2">
                  <c:v>700</c:v>
                </c:pt>
                <c:pt idx="3">
                  <c:v>667</c:v>
                </c:pt>
                <c:pt idx="4">
                  <c:v>661</c:v>
                </c:pt>
              </c:numCache>
            </c:numRef>
          </c:val>
        </c:ser>
        <c:dLbls>
          <c:showLegendKey val="0"/>
          <c:showVal val="1"/>
          <c:showCatName val="0"/>
          <c:showSerName val="0"/>
          <c:showPercent val="0"/>
          <c:showBubbleSize val="0"/>
        </c:dLbls>
        <c:gapWidth val="150"/>
        <c:overlap val="-25"/>
        <c:axId val="241531312"/>
        <c:axId val="241531704"/>
      </c:barChart>
      <c:catAx>
        <c:axId val="241531312"/>
        <c:scaling>
          <c:orientation val="minMax"/>
        </c:scaling>
        <c:delete val="0"/>
        <c:axPos val="b"/>
        <c:numFmt formatCode="General" sourceLinked="1"/>
        <c:majorTickMark val="none"/>
        <c:minorTickMark val="none"/>
        <c:tickLblPos val="nextTo"/>
        <c:crossAx val="241531704"/>
        <c:crosses val="autoZero"/>
        <c:auto val="1"/>
        <c:lblAlgn val="ctr"/>
        <c:lblOffset val="100"/>
        <c:noMultiLvlLbl val="0"/>
      </c:catAx>
      <c:valAx>
        <c:axId val="241531704"/>
        <c:scaling>
          <c:orientation val="minMax"/>
        </c:scaling>
        <c:delete val="1"/>
        <c:axPos val="l"/>
        <c:numFmt formatCode="General" sourceLinked="1"/>
        <c:majorTickMark val="none"/>
        <c:minorTickMark val="none"/>
        <c:tickLblPos val="nextTo"/>
        <c:crossAx val="241531312"/>
        <c:crosses val="autoZero"/>
        <c:crossBetween val="between"/>
      </c:valAx>
    </c:plotArea>
    <c:legend>
      <c:legendPos val="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mn-MN" sz="1200"/>
              <a:t>Аж</a:t>
            </a:r>
            <a:r>
              <a:rPr lang="mn-MN" sz="1200" baseline="0"/>
              <a:t> үйлдвэрий салбарын нийт борлуулалт /сая.төг/</a:t>
            </a:r>
            <a:endParaRPr lang="en-US" sz="1200"/>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888888888888884E-2"/>
          <c:y val="0.19120370370370371"/>
          <c:w val="0.90555555555555556"/>
          <c:h val="0.70999198016914555"/>
        </c:manualLayout>
      </c:layout>
      <c:barChart>
        <c:barDir val="col"/>
        <c:grouping val="clustered"/>
        <c:varyColors val="0"/>
        <c:ser>
          <c:idx val="0"/>
          <c:order val="0"/>
          <c:spPr>
            <a:solidFill>
              <a:schemeClr val="accent1"/>
            </a:solidFill>
            <a:ln>
              <a:noFill/>
            </a:ln>
            <a:effectLst/>
          </c:spPr>
          <c:invertIfNegative val="0"/>
          <c:dLbls>
            <c:dLbl>
              <c:idx val="0"/>
              <c:layout>
                <c:manualLayout>
                  <c:x val="-5.555555555555555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Sheet1!$K$15:$K$16</c:f>
              <c:strCache>
                <c:ptCount val="2"/>
                <c:pt idx="0">
                  <c:v>2015 XI</c:v>
                </c:pt>
                <c:pt idx="1">
                  <c:v>2016 XI</c:v>
                </c:pt>
              </c:strCache>
            </c:strRef>
          </c:cat>
          <c:val>
            <c:numRef>
              <c:f>Sheet1!$L$15:$L$16</c:f>
              <c:numCache>
                <c:formatCode>General</c:formatCode>
                <c:ptCount val="2"/>
                <c:pt idx="0">
                  <c:v>9796</c:v>
                </c:pt>
                <c:pt idx="1">
                  <c:v>10203</c:v>
                </c:pt>
              </c:numCache>
            </c:numRef>
          </c:val>
        </c:ser>
        <c:dLbls>
          <c:dLblPos val="outEnd"/>
          <c:showLegendKey val="0"/>
          <c:showVal val="1"/>
          <c:showCatName val="0"/>
          <c:showSerName val="0"/>
          <c:showPercent val="0"/>
          <c:showBubbleSize val="0"/>
        </c:dLbls>
        <c:gapWidth val="444"/>
        <c:overlap val="-90"/>
        <c:axId val="99310944"/>
        <c:axId val="99315256"/>
      </c:barChart>
      <c:catAx>
        <c:axId val="99310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9315256"/>
        <c:crosses val="autoZero"/>
        <c:auto val="1"/>
        <c:lblAlgn val="ctr"/>
        <c:lblOffset val="100"/>
        <c:noMultiLvlLbl val="0"/>
      </c:catAx>
      <c:valAx>
        <c:axId val="99315256"/>
        <c:scaling>
          <c:orientation val="minMax"/>
        </c:scaling>
        <c:delete val="1"/>
        <c:axPos val="l"/>
        <c:numFmt formatCode="General" sourceLinked="1"/>
        <c:majorTickMark val="none"/>
        <c:minorTickMark val="none"/>
        <c:tickLblPos val="nextTo"/>
        <c:crossAx val="99310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latin typeface="Arial" pitchFamily="34" charset="0"/>
                <a:cs typeface="Arial" pitchFamily="34" charset="0"/>
              </a:defRPr>
            </a:pPr>
            <a:r>
              <a:rPr lang="mn-MN" sz="800">
                <a:latin typeface="Arial" pitchFamily="34" charset="0"/>
                <a:cs typeface="Arial" pitchFamily="34" charset="0"/>
              </a:rPr>
              <a:t>Хэрэглээний бараа үйлчилгээний үнийн өөрчлөлтийн хувь,        </a:t>
            </a:r>
            <a:r>
              <a:rPr lang="mn-MN" sz="800" baseline="0">
                <a:latin typeface="Arial" pitchFamily="34" charset="0"/>
                <a:cs typeface="Arial" pitchFamily="34" charset="0"/>
              </a:rPr>
              <a:t>         </a:t>
            </a:r>
            <a:r>
              <a:rPr lang="mn-MN" sz="800">
                <a:latin typeface="Arial" pitchFamily="34" charset="0"/>
                <a:cs typeface="Arial" pitchFamily="34" charset="0"/>
              </a:rPr>
              <a:t>өмнөх онтой харьцуулсанаар</a:t>
            </a:r>
          </a:p>
        </c:rich>
      </c:tx>
      <c:layout/>
      <c:overlay val="0"/>
    </c:title>
    <c:autoTitleDeleted val="0"/>
    <c:plotArea>
      <c:layout/>
      <c:pieChart>
        <c:varyColors val="1"/>
        <c:ser>
          <c:idx val="0"/>
          <c:order val="0"/>
          <c:tx>
            <c:strRef>
              <c:f>'une (3)'!$AR$6</c:f>
              <c:strCache>
                <c:ptCount val="1"/>
                <c:pt idx="0">
                  <c:v>Хэрэглээний бараа үйлчилгээний үнийн өөрчлөлтийн хувь, өмнөх онтой харьцуулсанаар</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multiLvlStrRef>
              <c:f>'une (3)'!$AQ$7:$AQ$18</c:f>
            </c:multiLvlStrRef>
          </c:cat>
          <c:val>
            <c:numRef>
              <c:f>'une (3)'!$AR$7:$AR$18</c:f>
            </c:numRef>
          </c:val>
        </c:ser>
        <c:dLbls>
          <c:showLegendKey val="0"/>
          <c:showVal val="0"/>
          <c:showCatName val="0"/>
          <c:showSerName val="0"/>
          <c:showPercent val="1"/>
          <c:showBubbleSize val="0"/>
          <c:showLeaderLines val="0"/>
        </c:dLbls>
        <c:firstSliceAng val="0"/>
      </c:pieChart>
    </c:plotArea>
    <c:legend>
      <c:legendPos val="r"/>
      <c:layout/>
      <c:overlay val="0"/>
      <c:txPr>
        <a:bodyPr/>
        <a:lstStyle/>
        <a:p>
          <a:pPr>
            <a:defRPr sz="6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007092198581561E-2"/>
          <c:y val="0.18116283120626839"/>
          <c:w val="0.92198581560283688"/>
          <c:h val="0.73205810467796051"/>
        </c:manualLayout>
      </c:layout>
      <c:barChart>
        <c:barDir val="col"/>
        <c:grouping val="clustered"/>
        <c:varyColors val="0"/>
        <c:ser>
          <c:idx val="0"/>
          <c:order val="0"/>
          <c:tx>
            <c:strRef>
              <c:f>'ND1'!$E$43</c:f>
              <c:strCache>
                <c:ptCount val="1"/>
                <c:pt idx="0">
                  <c:v>Төлөвлөгөө</c:v>
                </c:pt>
              </c:strCache>
            </c:strRef>
          </c:tx>
          <c:invertIfNegative val="0"/>
          <c:dLbls>
            <c:spPr>
              <a:noFill/>
              <a:ln>
                <a:noFill/>
              </a:ln>
              <a:effectLst/>
            </c:spPr>
            <c:txPr>
              <a:bodyPr/>
              <a:lstStyle/>
              <a:p>
                <a:pPr>
                  <a:defRPr>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'ND1'!$F$42:$G$42</c:f>
              <c:numCache>
                <c:formatCode>General</c:formatCode>
                <c:ptCount val="2"/>
                <c:pt idx="0">
                  <c:v>2015</c:v>
                </c:pt>
                <c:pt idx="1">
                  <c:v>2016</c:v>
                </c:pt>
              </c:numCache>
            </c:numRef>
          </c:cat>
          <c:val>
            <c:numRef>
              <c:f>'ND1'!$F$43:$G$43</c:f>
              <c:numCache>
                <c:formatCode>General</c:formatCode>
                <c:ptCount val="2"/>
                <c:pt idx="0">
                  <c:v>17643.599999999999</c:v>
                </c:pt>
                <c:pt idx="1">
                  <c:v>17732.400000000001</c:v>
                </c:pt>
              </c:numCache>
            </c:numRef>
          </c:val>
        </c:ser>
        <c:ser>
          <c:idx val="1"/>
          <c:order val="1"/>
          <c:tx>
            <c:strRef>
              <c:f>'ND1'!$E$44</c:f>
              <c:strCache>
                <c:ptCount val="1"/>
                <c:pt idx="0">
                  <c:v>Гүйцэтгэл</c:v>
                </c:pt>
              </c:strCache>
            </c:strRef>
          </c:tx>
          <c:invertIfNegative val="0"/>
          <c:dLbls>
            <c:spPr>
              <a:noFill/>
              <a:ln>
                <a:noFill/>
              </a:ln>
              <a:effectLst/>
            </c:spPr>
            <c:txPr>
              <a:bodyPr/>
              <a:lstStyle/>
              <a:p>
                <a:pPr>
                  <a:defRPr>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'ND1'!$F$42:$G$42</c:f>
              <c:numCache>
                <c:formatCode>General</c:formatCode>
                <c:ptCount val="2"/>
                <c:pt idx="0">
                  <c:v>2015</c:v>
                </c:pt>
                <c:pt idx="1">
                  <c:v>2016</c:v>
                </c:pt>
              </c:numCache>
            </c:numRef>
          </c:cat>
          <c:val>
            <c:numRef>
              <c:f>'ND1'!$F$44:$G$44</c:f>
              <c:numCache>
                <c:formatCode>General</c:formatCode>
                <c:ptCount val="2"/>
                <c:pt idx="0">
                  <c:v>15578.2</c:v>
                </c:pt>
                <c:pt idx="1">
                  <c:v>18390</c:v>
                </c:pt>
              </c:numCache>
            </c:numRef>
          </c:val>
        </c:ser>
        <c:dLbls>
          <c:dLblPos val="outEnd"/>
          <c:showLegendKey val="0"/>
          <c:showVal val="1"/>
          <c:showCatName val="0"/>
          <c:showSerName val="0"/>
          <c:showPercent val="0"/>
          <c:showBubbleSize val="0"/>
        </c:dLbls>
        <c:gapWidth val="75"/>
        <c:overlap val="-25"/>
        <c:axId val="131742592"/>
        <c:axId val="131746512"/>
      </c:barChart>
      <c:catAx>
        <c:axId val="131742592"/>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131746512"/>
        <c:crosses val="autoZero"/>
        <c:auto val="1"/>
        <c:lblAlgn val="ctr"/>
        <c:lblOffset val="100"/>
        <c:noMultiLvlLbl val="0"/>
      </c:catAx>
      <c:valAx>
        <c:axId val="131746512"/>
        <c:scaling>
          <c:orientation val="minMax"/>
        </c:scaling>
        <c:delete val="1"/>
        <c:axPos val="l"/>
        <c:numFmt formatCode="General" sourceLinked="1"/>
        <c:majorTickMark val="none"/>
        <c:minorTickMark val="none"/>
        <c:tickLblPos val="nextTo"/>
        <c:crossAx val="131742592"/>
        <c:crosses val="autoZero"/>
        <c:crossBetween val="between"/>
      </c:valAx>
    </c:plotArea>
    <c:legend>
      <c:legendPos val="b"/>
      <c:layout/>
      <c:overlay val="0"/>
      <c:txPr>
        <a:bodyPr/>
        <a:lstStyle/>
        <a:p>
          <a:pPr>
            <a:defRPr>
              <a:latin typeface="Arial" pitchFamily="34" charset="0"/>
              <a:cs typeface="Arial"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Бойжсон төл</a:t>
            </a:r>
            <a:r>
              <a:rPr lang="mn-MN" sz="1200" baseline="0"/>
              <a:t>, сумаар, толгойгоор</a:t>
            </a:r>
            <a:endParaRPr lang="en-US" sz="1200"/>
          </a:p>
        </c:rich>
      </c:tx>
      <c:layout/>
      <c:overlay val="0"/>
    </c:title>
    <c:autoTitleDeleted val="0"/>
    <c:plotArea>
      <c:layout/>
      <c:barChart>
        <c:barDir val="bar"/>
        <c:grouping val="clustered"/>
        <c:varyColors val="0"/>
        <c:ser>
          <c:idx val="0"/>
          <c:order val="0"/>
          <c:invertIfNegative val="0"/>
          <c:dLbls>
            <c:dLbl>
              <c:idx val="15"/>
              <c:layout>
                <c:manualLayout>
                  <c:x val="0"/>
                  <c:y val="-2.62295081967213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 (2)'!$B$19:$B$41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(2)'!$C$19:$C$41</c:f>
              <c:numCache>
                <c:formatCode>General</c:formatCode>
                <c:ptCount val="23"/>
                <c:pt idx="0">
                  <c:v>73177</c:v>
                </c:pt>
                <c:pt idx="1">
                  <c:v>94963</c:v>
                </c:pt>
                <c:pt idx="2">
                  <c:v>70684</c:v>
                </c:pt>
                <c:pt idx="3">
                  <c:v>116378</c:v>
                </c:pt>
                <c:pt idx="4">
                  <c:v>124506</c:v>
                </c:pt>
                <c:pt idx="5">
                  <c:v>82693</c:v>
                </c:pt>
                <c:pt idx="6">
                  <c:v>81548</c:v>
                </c:pt>
                <c:pt idx="7">
                  <c:v>76748</c:v>
                </c:pt>
                <c:pt idx="8">
                  <c:v>41549</c:v>
                </c:pt>
                <c:pt idx="9">
                  <c:v>68233</c:v>
                </c:pt>
                <c:pt idx="10">
                  <c:v>106367</c:v>
                </c:pt>
                <c:pt idx="11">
                  <c:v>100898</c:v>
                </c:pt>
                <c:pt idx="12">
                  <c:v>57910</c:v>
                </c:pt>
                <c:pt idx="13">
                  <c:v>39945</c:v>
                </c:pt>
                <c:pt idx="14">
                  <c:v>11909</c:v>
                </c:pt>
                <c:pt idx="15">
                  <c:v>139917</c:v>
                </c:pt>
                <c:pt idx="16">
                  <c:v>7056</c:v>
                </c:pt>
                <c:pt idx="17">
                  <c:v>95029</c:v>
                </c:pt>
                <c:pt idx="18">
                  <c:v>12042</c:v>
                </c:pt>
                <c:pt idx="19">
                  <c:v>67844</c:v>
                </c:pt>
                <c:pt idx="20">
                  <c:v>86562</c:v>
                </c:pt>
                <c:pt idx="21">
                  <c:v>22069</c:v>
                </c:pt>
                <c:pt idx="22">
                  <c:v>2800</c:v>
                </c:pt>
              </c:numCache>
            </c:numRef>
          </c:val>
        </c:ser>
        <c:dLbls>
          <c:showLegendKey val="0"/>
          <c:showVal val="0"/>
          <c:showCatName val="0"/>
          <c:showSerName val="0"/>
          <c:showPercent val="0"/>
          <c:showBubbleSize val="0"/>
        </c:dLbls>
        <c:gapWidth val="150"/>
        <c:overlap val="-25"/>
        <c:axId val="239754896"/>
        <c:axId val="239755288"/>
      </c:barChart>
      <c:catAx>
        <c:axId val="239754896"/>
        <c:scaling>
          <c:orientation val="minMax"/>
        </c:scaling>
        <c:delete val="0"/>
        <c:axPos val="l"/>
        <c:numFmt formatCode="General" sourceLinked="1"/>
        <c:majorTickMark val="none"/>
        <c:minorTickMark val="none"/>
        <c:tickLblPos val="nextTo"/>
        <c:crossAx val="239755288"/>
        <c:crosses val="autoZero"/>
        <c:auto val="1"/>
        <c:lblAlgn val="ctr"/>
        <c:lblOffset val="100"/>
        <c:noMultiLvlLbl val="0"/>
      </c:catAx>
      <c:valAx>
        <c:axId val="239755288"/>
        <c:scaling>
          <c:orientation val="minMax"/>
        </c:scaling>
        <c:delete val="1"/>
        <c:axPos val="b"/>
        <c:numFmt formatCode="General" sourceLinked="1"/>
        <c:majorTickMark val="out"/>
        <c:minorTickMark val="none"/>
        <c:tickLblPos val="nextTo"/>
        <c:crossAx val="239754896"/>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Бойжилтын хувь, сумаар</a:t>
            </a:r>
            <a:endParaRPr lang="en-US" sz="1200"/>
          </a:p>
        </c:rich>
      </c:tx>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 (2)'!$K$19:$K$41</c:f>
              <c:strCache>
                <c:ptCount val="23"/>
                <c:pt idx="0">
                  <c:v>Àëàã  Ýðäýíý</c:v>
                </c:pt>
                <c:pt idx="1">
                  <c:v>Àðáóëàã</c:v>
                </c:pt>
                <c:pt idx="2">
                  <c:v>Баянзүрх</c:v>
                </c:pt>
                <c:pt idx="3">
                  <c:v>Á¿ðýíòîãòîõ</c:v>
                </c:pt>
                <c:pt idx="4">
                  <c:v>Ãàëò</c:v>
                </c:pt>
                <c:pt idx="5">
                  <c:v>Æàðãàëàíò</c:v>
                </c:pt>
                <c:pt idx="6">
                  <c:v>Их-Уул</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(2)'!$L$19:$L$41</c:f>
              <c:numCache>
                <c:formatCode>General</c:formatCode>
                <c:ptCount val="23"/>
                <c:pt idx="0">
                  <c:v>99.6</c:v>
                </c:pt>
                <c:pt idx="1">
                  <c:v>99.5</c:v>
                </c:pt>
                <c:pt idx="2">
                  <c:v>99.9</c:v>
                </c:pt>
                <c:pt idx="3">
                  <c:v>98.3</c:v>
                </c:pt>
                <c:pt idx="4">
                  <c:v>99.2</c:v>
                </c:pt>
                <c:pt idx="5">
                  <c:v>99.1</c:v>
                </c:pt>
                <c:pt idx="6">
                  <c:v>100</c:v>
                </c:pt>
                <c:pt idx="7">
                  <c:v>99.6</c:v>
                </c:pt>
                <c:pt idx="8">
                  <c:v>99.8</c:v>
                </c:pt>
                <c:pt idx="9">
                  <c:v>99.7</c:v>
                </c:pt>
                <c:pt idx="10">
                  <c:v>97.1</c:v>
                </c:pt>
                <c:pt idx="11">
                  <c:v>98.5</c:v>
                </c:pt>
                <c:pt idx="12">
                  <c:v>99.6</c:v>
                </c:pt>
                <c:pt idx="13">
                  <c:v>98.3</c:v>
                </c:pt>
                <c:pt idx="14">
                  <c:v>98.9</c:v>
                </c:pt>
                <c:pt idx="15">
                  <c:v>98.5</c:v>
                </c:pt>
                <c:pt idx="16">
                  <c:v>97.2</c:v>
                </c:pt>
                <c:pt idx="17">
                  <c:v>98.2</c:v>
                </c:pt>
                <c:pt idx="18">
                  <c:v>98.2</c:v>
                </c:pt>
                <c:pt idx="19">
                  <c:v>99</c:v>
                </c:pt>
                <c:pt idx="20">
                  <c:v>99.2</c:v>
                </c:pt>
                <c:pt idx="21">
                  <c:v>99.1</c:v>
                </c:pt>
                <c:pt idx="22">
                  <c:v>99.8</c:v>
                </c:pt>
              </c:numCache>
            </c:numRef>
          </c:val>
        </c:ser>
        <c:dLbls>
          <c:showLegendKey val="0"/>
          <c:showVal val="0"/>
          <c:showCatName val="0"/>
          <c:showSerName val="0"/>
          <c:showPercent val="0"/>
          <c:showBubbleSize val="0"/>
        </c:dLbls>
        <c:gapWidth val="150"/>
        <c:overlap val="-25"/>
        <c:axId val="239756072"/>
        <c:axId val="239756464"/>
      </c:barChart>
      <c:catAx>
        <c:axId val="239756072"/>
        <c:scaling>
          <c:orientation val="minMax"/>
        </c:scaling>
        <c:delete val="0"/>
        <c:axPos val="l"/>
        <c:numFmt formatCode="General" sourceLinked="1"/>
        <c:majorTickMark val="none"/>
        <c:minorTickMark val="none"/>
        <c:tickLblPos val="nextTo"/>
        <c:crossAx val="239756464"/>
        <c:crosses val="autoZero"/>
        <c:auto val="1"/>
        <c:lblAlgn val="ctr"/>
        <c:lblOffset val="100"/>
        <c:noMultiLvlLbl val="0"/>
      </c:catAx>
      <c:valAx>
        <c:axId val="239756464"/>
        <c:scaling>
          <c:orientation val="minMax"/>
        </c:scaling>
        <c:delete val="1"/>
        <c:axPos val="b"/>
        <c:numFmt formatCode="General" sourceLinked="1"/>
        <c:majorTickMark val="out"/>
        <c:minorTickMark val="none"/>
        <c:tickLblPos val="nextTo"/>
        <c:crossAx val="239756072"/>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Хорогдсон</a:t>
            </a:r>
            <a:r>
              <a:rPr lang="mn-MN" sz="1200" baseline="0"/>
              <a:t> мал, сумаар, толгойгоор</a:t>
            </a:r>
            <a:endParaRPr lang="en-US" sz="1200"/>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Sheet2!$C$19:$C$41</c:f>
              <c:numCache>
                <c:formatCode>0</c:formatCode>
                <c:ptCount val="23"/>
                <c:pt idx="0">
                  <c:v>835</c:v>
                </c:pt>
                <c:pt idx="1">
                  <c:v>394</c:v>
                </c:pt>
                <c:pt idx="2">
                  <c:v>150</c:v>
                </c:pt>
                <c:pt idx="3">
                  <c:v>1268</c:v>
                </c:pt>
                <c:pt idx="4">
                  <c:v>5303</c:v>
                </c:pt>
                <c:pt idx="5">
                  <c:v>5345</c:v>
                </c:pt>
                <c:pt idx="6">
                  <c:v>772</c:v>
                </c:pt>
                <c:pt idx="7">
                  <c:v>742</c:v>
                </c:pt>
                <c:pt idx="8">
                  <c:v>298</c:v>
                </c:pt>
                <c:pt idx="9">
                  <c:v>561</c:v>
                </c:pt>
                <c:pt idx="10">
                  <c:v>826</c:v>
                </c:pt>
                <c:pt idx="11">
                  <c:v>697</c:v>
                </c:pt>
                <c:pt idx="12">
                  <c:v>319</c:v>
                </c:pt>
                <c:pt idx="13">
                  <c:v>1343</c:v>
                </c:pt>
                <c:pt idx="14">
                  <c:v>1268</c:v>
                </c:pt>
                <c:pt idx="15">
                  <c:v>931</c:v>
                </c:pt>
                <c:pt idx="16" formatCode="General">
                  <c:v>187</c:v>
                </c:pt>
                <c:pt idx="17">
                  <c:v>2389</c:v>
                </c:pt>
                <c:pt idx="18">
                  <c:v>265</c:v>
                </c:pt>
                <c:pt idx="19">
                  <c:v>1133</c:v>
                </c:pt>
                <c:pt idx="20">
                  <c:v>306</c:v>
                </c:pt>
                <c:pt idx="21">
                  <c:v>470</c:v>
                </c:pt>
                <c:pt idx="22">
                  <c:v>119</c:v>
                </c:pt>
              </c:numCache>
            </c:numRef>
          </c:val>
        </c:ser>
        <c:dLbls>
          <c:showLegendKey val="0"/>
          <c:showVal val="0"/>
          <c:showCatName val="0"/>
          <c:showSerName val="0"/>
          <c:showPercent val="0"/>
          <c:showBubbleSize val="0"/>
        </c:dLbls>
        <c:gapWidth val="150"/>
        <c:overlap val="-25"/>
        <c:axId val="239758032"/>
        <c:axId val="239758424"/>
      </c:barChart>
      <c:catAx>
        <c:axId val="239758032"/>
        <c:scaling>
          <c:orientation val="minMax"/>
        </c:scaling>
        <c:delete val="0"/>
        <c:axPos val="l"/>
        <c:numFmt formatCode="General" sourceLinked="1"/>
        <c:majorTickMark val="none"/>
        <c:minorTickMark val="none"/>
        <c:tickLblPos val="nextTo"/>
        <c:crossAx val="239758424"/>
        <c:crosses val="autoZero"/>
        <c:auto val="1"/>
        <c:lblAlgn val="ctr"/>
        <c:lblOffset val="100"/>
        <c:noMultiLvlLbl val="0"/>
      </c:catAx>
      <c:valAx>
        <c:axId val="239758424"/>
        <c:scaling>
          <c:orientation val="minMax"/>
        </c:scaling>
        <c:delete val="1"/>
        <c:axPos val="b"/>
        <c:numFmt formatCode="0" sourceLinked="1"/>
        <c:majorTickMark val="out"/>
        <c:minorTickMark val="none"/>
        <c:tickLblPos val="nextTo"/>
        <c:crossAx val="239758032"/>
        <c:crosses val="autoZero"/>
        <c:crossBetween val="between"/>
      </c:val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Оны</a:t>
            </a:r>
            <a:r>
              <a:rPr lang="mn-MN" sz="1200" baseline="0"/>
              <a:t> эхний малд эзлэх хувь</a:t>
            </a:r>
            <a:endParaRPr lang="en-US" sz="1200"/>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Sheet2!$K$19:$K$41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Sheet2!$L$19:$L$41</c:f>
              <c:numCache>
                <c:formatCode>General</c:formatCode>
                <c:ptCount val="23"/>
                <c:pt idx="0">
                  <c:v>0.5</c:v>
                </c:pt>
                <c:pt idx="1">
                  <c:v>0.1</c:v>
                </c:pt>
                <c:pt idx="2">
                  <c:v>0.1</c:v>
                </c:pt>
                <c:pt idx="3">
                  <c:v>0.4</c:v>
                </c:pt>
                <c:pt idx="4">
                  <c:v>1.6</c:v>
                </c:pt>
                <c:pt idx="5">
                  <c:v>2.5</c:v>
                </c:pt>
                <c:pt idx="6">
                  <c:v>0.3</c:v>
                </c:pt>
                <c:pt idx="7">
                  <c:v>0.4</c:v>
                </c:pt>
                <c:pt idx="8">
                  <c:v>0.2</c:v>
                </c:pt>
                <c:pt idx="9">
                  <c:v>0.3</c:v>
                </c:pt>
                <c:pt idx="10">
                  <c:v>0.3</c:v>
                </c:pt>
                <c:pt idx="11">
                  <c:v>0.3</c:v>
                </c:pt>
                <c:pt idx="12">
                  <c:v>0.2</c:v>
                </c:pt>
                <c:pt idx="13">
                  <c:v>0.9</c:v>
                </c:pt>
                <c:pt idx="14">
                  <c:v>3.5</c:v>
                </c:pt>
                <c:pt idx="15">
                  <c:v>0.3</c:v>
                </c:pt>
                <c:pt idx="16">
                  <c:v>0.7</c:v>
                </c:pt>
                <c:pt idx="17">
                  <c:v>0.9</c:v>
                </c:pt>
                <c:pt idx="18">
                  <c:v>0.5</c:v>
                </c:pt>
                <c:pt idx="19">
                  <c:v>0.6</c:v>
                </c:pt>
                <c:pt idx="20">
                  <c:v>0.2</c:v>
                </c:pt>
                <c:pt idx="21">
                  <c:v>0.7</c:v>
                </c:pt>
                <c:pt idx="22">
                  <c:v>0.9</c:v>
                </c:pt>
              </c:numCache>
            </c:numRef>
          </c:val>
        </c:ser>
        <c:dLbls>
          <c:showLegendKey val="0"/>
          <c:showVal val="0"/>
          <c:showCatName val="0"/>
          <c:showSerName val="0"/>
          <c:showPercent val="0"/>
          <c:showBubbleSize val="0"/>
        </c:dLbls>
        <c:gapWidth val="150"/>
        <c:overlap val="-25"/>
        <c:axId val="241530136"/>
        <c:axId val="241529352"/>
      </c:barChart>
      <c:catAx>
        <c:axId val="241530136"/>
        <c:scaling>
          <c:orientation val="minMax"/>
        </c:scaling>
        <c:delete val="0"/>
        <c:axPos val="l"/>
        <c:numFmt formatCode="General" sourceLinked="1"/>
        <c:majorTickMark val="none"/>
        <c:minorTickMark val="none"/>
        <c:tickLblPos val="nextTo"/>
        <c:crossAx val="241529352"/>
        <c:crosses val="autoZero"/>
        <c:auto val="1"/>
        <c:lblAlgn val="ctr"/>
        <c:lblOffset val="100"/>
        <c:noMultiLvlLbl val="0"/>
      </c:catAx>
      <c:valAx>
        <c:axId val="241529352"/>
        <c:scaling>
          <c:orientation val="minMax"/>
        </c:scaling>
        <c:delete val="1"/>
        <c:axPos val="b"/>
        <c:numFmt formatCode="General" sourceLinked="1"/>
        <c:majorTickMark val="out"/>
        <c:minorTickMark val="none"/>
        <c:tickLblPos val="nextTo"/>
        <c:crossAx val="241530136"/>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a:solidFill>
                  <a:schemeClr val="bg1"/>
                </a:solidFill>
                <a:latin typeface="Arial" panose="020B0604020202020204" pitchFamily="34" charset="0"/>
                <a:cs typeface="Arial" panose="020B0604020202020204" pitchFamily="34" charset="0"/>
              </a:defRPr>
            </a:pPr>
            <a:r>
              <a:rPr lang="mn-MN" sz="1400">
                <a:solidFill>
                  <a:schemeClr val="bg1"/>
                </a:solidFill>
                <a:latin typeface="Arial" panose="020B0604020202020204" pitchFamily="34" charset="0"/>
                <a:cs typeface="Arial" panose="020B0604020202020204" pitchFamily="34" charset="0"/>
              </a:rPr>
              <a:t>Бүртгэгдсэн гэмт хэргийн</a:t>
            </a:r>
            <a:r>
              <a:rPr lang="mn-MN" sz="1400" baseline="0">
                <a:solidFill>
                  <a:schemeClr val="bg1"/>
                </a:solidFill>
                <a:latin typeface="Arial" panose="020B0604020202020204" pitchFamily="34" charset="0"/>
                <a:cs typeface="Arial" panose="020B0604020202020204" pitchFamily="34" charset="0"/>
              </a:rPr>
              <a:t> тоо</a:t>
            </a:r>
            <a:endParaRPr lang="en-US" sz="1400">
              <a:solidFill>
                <a:schemeClr val="bg1"/>
              </a:solidFill>
              <a:latin typeface="Arial" panose="020B0604020202020204" pitchFamily="34" charset="0"/>
              <a:cs typeface="Arial" panose="020B0604020202020204" pitchFamily="34" charset="0"/>
            </a:endParaRPr>
          </a:p>
        </c:rich>
      </c:tx>
      <c:layout>
        <c:manualLayout>
          <c:xMode val="edge"/>
          <c:yMode val="edge"/>
          <c:x val="0.28175103112110989"/>
          <c:y val="5.5325034578146614E-3"/>
        </c:manualLayout>
      </c:layout>
      <c:overlay val="0"/>
    </c:title>
    <c:autoTitleDeleted val="0"/>
    <c:plotArea>
      <c:layout/>
      <c:barChart>
        <c:barDir val="col"/>
        <c:grouping val="clustered"/>
        <c:varyColors val="0"/>
        <c:ser>
          <c:idx val="0"/>
          <c:order val="0"/>
          <c:tx>
            <c:strRef>
              <c:f>'[2016_tanil 11.xlsx]gemt hereg'!$D$33</c:f>
              <c:strCache>
                <c:ptCount val="1"/>
                <c:pt idx="0">
                  <c:v>Íèéò ãýìò õýðýã</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'[2016_tanil 11.xlsx]gemt hereg'!$B$34:$C$39</c:f>
              <c:numCache>
                <c:formatCode>General</c:formatCode>
                <c:ptCount val="5"/>
                <c:pt idx="0">
                  <c:v>2012</c:v>
                </c:pt>
                <c:pt idx="1">
                  <c:v>2013</c:v>
                </c:pt>
                <c:pt idx="2">
                  <c:v>2014</c:v>
                </c:pt>
                <c:pt idx="3">
                  <c:v>2015</c:v>
                </c:pt>
                <c:pt idx="4">
                  <c:v>2016</c:v>
                </c:pt>
              </c:numCache>
            </c:numRef>
          </c:cat>
          <c:val>
            <c:numRef>
              <c:f>'[2016_tanil 11.xlsx]gemt hereg'!$D$34:$D$39</c:f>
              <c:numCache>
                <c:formatCode>General</c:formatCode>
                <c:ptCount val="5"/>
                <c:pt idx="0">
                  <c:v>413</c:v>
                </c:pt>
                <c:pt idx="1">
                  <c:v>448</c:v>
                </c:pt>
                <c:pt idx="2">
                  <c:v>586</c:v>
                </c:pt>
                <c:pt idx="3">
                  <c:v>642</c:v>
                </c:pt>
                <c:pt idx="4">
                  <c:v>607</c:v>
                </c:pt>
              </c:numCache>
            </c:numRef>
          </c:val>
        </c:ser>
        <c:ser>
          <c:idx val="1"/>
          <c:order val="1"/>
          <c:tx>
            <c:strRef>
              <c:f>'[2016_tanil 11.xlsx]gemt hereg'!$E$33</c:f>
              <c:strCache>
                <c:ptCount val="1"/>
                <c:pt idx="0">
                  <c:v>Ãýìò õýðýãò õîëáîãäñîí õ¿í</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'[2016_tanil 11.xlsx]gemt hereg'!$B$34:$C$39</c:f>
              <c:numCache>
                <c:formatCode>General</c:formatCode>
                <c:ptCount val="5"/>
                <c:pt idx="0">
                  <c:v>2012</c:v>
                </c:pt>
                <c:pt idx="1">
                  <c:v>2013</c:v>
                </c:pt>
                <c:pt idx="2">
                  <c:v>2014</c:v>
                </c:pt>
                <c:pt idx="3">
                  <c:v>2015</c:v>
                </c:pt>
                <c:pt idx="4">
                  <c:v>2016</c:v>
                </c:pt>
              </c:numCache>
            </c:numRef>
          </c:cat>
          <c:val>
            <c:numRef>
              <c:f>'[2016_tanil 11.xlsx]gemt hereg'!$E$34:$E$39</c:f>
              <c:numCache>
                <c:formatCode>General</c:formatCode>
                <c:ptCount val="5"/>
                <c:pt idx="0">
                  <c:v>392</c:v>
                </c:pt>
                <c:pt idx="1">
                  <c:v>420</c:v>
                </c:pt>
                <c:pt idx="2">
                  <c:v>523</c:v>
                </c:pt>
                <c:pt idx="3">
                  <c:v>650</c:v>
                </c:pt>
                <c:pt idx="4">
                  <c:v>545</c:v>
                </c:pt>
              </c:numCache>
            </c:numRef>
          </c:val>
        </c:ser>
        <c:dLbls>
          <c:showLegendKey val="0"/>
          <c:showVal val="1"/>
          <c:showCatName val="0"/>
          <c:showSerName val="0"/>
          <c:showPercent val="0"/>
          <c:showBubbleSize val="0"/>
        </c:dLbls>
        <c:gapWidth val="151"/>
        <c:overlap val="-25"/>
        <c:axId val="241529744"/>
        <c:axId val="241530528"/>
      </c:barChart>
      <c:catAx>
        <c:axId val="241529744"/>
        <c:scaling>
          <c:orientation val="minMax"/>
        </c:scaling>
        <c:delete val="0"/>
        <c:axPos val="b"/>
        <c:numFmt formatCode="General" sourceLinked="1"/>
        <c:majorTickMark val="none"/>
        <c:minorTickMark val="none"/>
        <c:tickLblPos val="nextTo"/>
        <c:crossAx val="241530528"/>
        <c:crosses val="autoZero"/>
        <c:auto val="1"/>
        <c:lblAlgn val="ctr"/>
        <c:lblOffset val="100"/>
        <c:noMultiLvlLbl val="0"/>
      </c:catAx>
      <c:valAx>
        <c:axId val="241530528"/>
        <c:scaling>
          <c:orientation val="minMax"/>
        </c:scaling>
        <c:delete val="1"/>
        <c:axPos val="l"/>
        <c:numFmt formatCode="General" sourceLinked="1"/>
        <c:majorTickMark val="none"/>
        <c:minorTickMark val="none"/>
        <c:tickLblPos val="nextTo"/>
        <c:crossAx val="241529744"/>
        <c:crosses val="autoZero"/>
        <c:crossBetween val="between"/>
      </c:valAx>
    </c:plotArea>
    <c:legend>
      <c:legendPos val="t"/>
      <c:layout>
        <c:manualLayout>
          <c:xMode val="edge"/>
          <c:yMode val="edge"/>
          <c:x val="0.19470250701420944"/>
          <c:y val="0.19843993968839002"/>
          <c:w val="0.61059480495972485"/>
          <c:h val="0.10816016083095996"/>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0EA24-C1F8-43A1-BFAD-9A918E6740C5}" type="datetimeFigureOut">
              <a:rPr lang="en-US" smtClean="0"/>
              <a:pPr/>
              <a:t>12/13/2016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9D6F0-4C31-46CC-BF6B-AF7C7B532C0B}" type="slidenum">
              <a:rPr lang="en-GB" smtClean="0"/>
              <a:pPr/>
              <a:t>‹#›</a:t>
            </a:fld>
            <a:endParaRPr lang="en-GB"/>
          </a:p>
        </p:txBody>
      </p:sp>
    </p:spTree>
    <p:extLst>
      <p:ext uri="{BB962C8B-B14F-4D97-AF65-F5344CB8AC3E}">
        <p14:creationId xmlns:p14="http://schemas.microsoft.com/office/powerpoint/2010/main" val="31702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extLst>
      <p:ext uri="{BB962C8B-B14F-4D97-AF65-F5344CB8AC3E}">
        <p14:creationId xmlns:p14="http://schemas.microsoft.com/office/powerpoint/2010/main" val="164134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sz="1200" kern="1200" dirty="0" smtClean="0">
                <a:solidFill>
                  <a:srgbClr val="000000"/>
                </a:solidFill>
                <a:effectLst/>
                <a:latin typeface="Arial"/>
                <a:ea typeface="Times New Roman"/>
              </a:rPr>
              <a:t>Аймгийн хэмжээнд 201</a:t>
            </a:r>
            <a:r>
              <a:rPr lang="en-US" sz="1200" kern="1200" dirty="0" smtClean="0">
                <a:solidFill>
                  <a:srgbClr val="000000"/>
                </a:solidFill>
                <a:effectLst/>
                <a:latin typeface="Arial"/>
                <a:ea typeface="Times New Roman"/>
              </a:rPr>
              <a:t>6</a:t>
            </a:r>
            <a:r>
              <a:rPr lang="mn-MN" sz="1200" kern="1200" dirty="0" smtClean="0">
                <a:solidFill>
                  <a:srgbClr val="000000"/>
                </a:solidFill>
                <a:effectLst/>
                <a:latin typeface="Arial"/>
                <a:ea typeface="Times New Roman"/>
              </a:rPr>
              <a:t> оны эхний 5</a:t>
            </a:r>
            <a:r>
              <a:rPr lang="en-US" sz="1200" kern="1200" dirty="0" smtClean="0">
                <a:solidFill>
                  <a:srgbClr val="000000"/>
                </a:solidFill>
                <a:effectLst/>
                <a:latin typeface="Arial"/>
                <a:ea typeface="Times New Roman"/>
              </a:rPr>
              <a:t> </a:t>
            </a:r>
            <a:r>
              <a:rPr lang="mn-MN" sz="1200" kern="1200" dirty="0" smtClean="0">
                <a:solidFill>
                  <a:srgbClr val="000000"/>
                </a:solidFill>
                <a:effectLst/>
                <a:latin typeface="Arial"/>
                <a:ea typeface="Times New Roman"/>
              </a:rPr>
              <a:t>сарын байдлаар </a:t>
            </a:r>
            <a:r>
              <a:rPr lang="en-US" sz="1200" kern="1200" dirty="0" smtClean="0">
                <a:solidFill>
                  <a:srgbClr val="000000"/>
                </a:solidFill>
                <a:effectLst/>
                <a:latin typeface="Arial"/>
                <a:ea typeface="Times New Roman"/>
              </a:rPr>
              <a:t>2</a:t>
            </a:r>
            <a:r>
              <a:rPr lang="mn-MN" sz="1200" kern="1200" dirty="0" smtClean="0">
                <a:solidFill>
                  <a:srgbClr val="000000"/>
                </a:solidFill>
                <a:effectLst/>
                <a:latin typeface="Arial"/>
                <a:ea typeface="Times New Roman"/>
              </a:rPr>
              <a:t>4974 толгой мал хорогдсоны </a:t>
            </a:r>
            <a:r>
              <a:rPr lang="en-US" sz="1200" kern="1200" dirty="0" smtClean="0">
                <a:solidFill>
                  <a:srgbClr val="000000"/>
                </a:solidFill>
                <a:effectLst/>
                <a:latin typeface="Arial"/>
                <a:ea typeface="Times New Roman"/>
              </a:rPr>
              <a:t>3</a:t>
            </a:r>
            <a:r>
              <a:rPr lang="mn-MN" sz="1200" kern="1200" dirty="0" smtClean="0">
                <a:solidFill>
                  <a:srgbClr val="000000"/>
                </a:solidFill>
                <a:effectLst/>
                <a:latin typeface="Arial"/>
                <a:ea typeface="Times New Roman"/>
              </a:rPr>
              <a:t>.7 хувь буюу 925 толгой мал өвчнөөр хорогдсон байна. Хамгийн их хорогдолтой Жаргалант </a:t>
            </a:r>
            <a:r>
              <a:rPr lang="en-US" sz="1200" kern="1200" dirty="0" smtClean="0">
                <a:solidFill>
                  <a:srgbClr val="000000"/>
                </a:solidFill>
                <a:effectLst/>
                <a:latin typeface="Arial"/>
                <a:ea typeface="Times New Roman"/>
              </a:rPr>
              <a:t>5</a:t>
            </a:r>
            <a:r>
              <a:rPr lang="mn-MN" sz="1200" kern="1200" dirty="0" smtClean="0">
                <a:solidFill>
                  <a:srgbClr val="000000"/>
                </a:solidFill>
                <a:effectLst/>
                <a:latin typeface="Arial"/>
                <a:ea typeface="Times New Roman"/>
              </a:rPr>
              <a:t>345, </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Галт </a:t>
            </a:r>
            <a:r>
              <a:rPr kumimoji="0" lang="en-US" sz="1200" b="0" i="0" u="none" strike="noStrike" kern="1200" cap="none" spc="0" normalizeH="0" baseline="0" noProof="0" dirty="0" smtClean="0">
                <a:ln>
                  <a:noFill/>
                </a:ln>
                <a:solidFill>
                  <a:srgbClr val="000000"/>
                </a:solidFill>
                <a:effectLst/>
                <a:uLnTx/>
                <a:uFillTx/>
                <a:latin typeface="Arial"/>
                <a:ea typeface="Times New Roman"/>
                <a:cs typeface="+mn-cs"/>
              </a:rPr>
              <a:t>4</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988, Цэцэрлэг</a:t>
            </a:r>
            <a:r>
              <a:rPr lang="mn-MN" sz="1200" kern="1200" dirty="0" smtClean="0">
                <a:solidFill>
                  <a:srgbClr val="000000"/>
                </a:solidFill>
                <a:effectLst/>
                <a:latin typeface="Arial"/>
                <a:ea typeface="Times New Roman"/>
              </a:rPr>
              <a:t> 2389 толгой мал хорогдсон байна.</a:t>
            </a:r>
            <a:endParaRPr lang="en-GB" dirty="0"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extLst>
      <p:ext uri="{BB962C8B-B14F-4D97-AF65-F5344CB8AC3E}">
        <p14:creationId xmlns:p14="http://schemas.microsoft.com/office/powerpoint/2010/main" val="283572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90724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305332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257071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extLst>
      <p:ext uri="{BB962C8B-B14F-4D97-AF65-F5344CB8AC3E}">
        <p14:creationId xmlns:p14="http://schemas.microsoft.com/office/powerpoint/2010/main" val="416197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extLst>
      <p:ext uri="{BB962C8B-B14F-4D97-AF65-F5344CB8AC3E}">
        <p14:creationId xmlns:p14="http://schemas.microsoft.com/office/powerpoint/2010/main" val="120142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346061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225397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extLst>
      <p:ext uri="{BB962C8B-B14F-4D97-AF65-F5344CB8AC3E}">
        <p14:creationId xmlns:p14="http://schemas.microsoft.com/office/powerpoint/2010/main" val="358877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sz="1200" kern="1200" dirty="0" smtClean="0">
                <a:solidFill>
                  <a:srgbClr val="000000"/>
                </a:solidFill>
                <a:effectLst/>
                <a:latin typeface="Arial"/>
                <a:ea typeface="Times New Roman"/>
              </a:rPr>
              <a:t>Аймгийн хэмжээнд 201</a:t>
            </a:r>
            <a:r>
              <a:rPr lang="en-US" sz="1200" kern="1200" dirty="0" smtClean="0">
                <a:solidFill>
                  <a:srgbClr val="000000"/>
                </a:solidFill>
                <a:effectLst/>
                <a:latin typeface="Arial"/>
                <a:ea typeface="Times New Roman"/>
              </a:rPr>
              <a:t>6</a:t>
            </a:r>
            <a:r>
              <a:rPr lang="mn-MN" sz="1200" kern="1200" dirty="0" smtClean="0">
                <a:solidFill>
                  <a:srgbClr val="000000"/>
                </a:solidFill>
                <a:effectLst/>
                <a:latin typeface="Arial"/>
                <a:ea typeface="Times New Roman"/>
              </a:rPr>
              <a:t> оны эхний 5</a:t>
            </a:r>
            <a:r>
              <a:rPr lang="en-US" sz="1200" kern="1200" dirty="0" smtClean="0">
                <a:solidFill>
                  <a:srgbClr val="000000"/>
                </a:solidFill>
                <a:effectLst/>
                <a:latin typeface="Arial"/>
                <a:ea typeface="Times New Roman"/>
              </a:rPr>
              <a:t> </a:t>
            </a:r>
            <a:r>
              <a:rPr lang="mn-MN" sz="1200" kern="1200" dirty="0" smtClean="0">
                <a:solidFill>
                  <a:srgbClr val="000000"/>
                </a:solidFill>
                <a:effectLst/>
                <a:latin typeface="Arial"/>
                <a:ea typeface="Times New Roman"/>
              </a:rPr>
              <a:t>сарын байдлаар </a:t>
            </a:r>
            <a:r>
              <a:rPr lang="en-US" sz="1200" kern="1200" dirty="0" smtClean="0">
                <a:solidFill>
                  <a:srgbClr val="000000"/>
                </a:solidFill>
                <a:effectLst/>
                <a:latin typeface="Arial"/>
                <a:ea typeface="Times New Roman"/>
              </a:rPr>
              <a:t>2</a:t>
            </a:r>
            <a:r>
              <a:rPr lang="mn-MN" sz="1200" kern="1200" dirty="0" smtClean="0">
                <a:solidFill>
                  <a:srgbClr val="000000"/>
                </a:solidFill>
                <a:effectLst/>
                <a:latin typeface="Arial"/>
                <a:ea typeface="Times New Roman"/>
              </a:rPr>
              <a:t>4974 толгой мал хорогдсоны </a:t>
            </a:r>
            <a:r>
              <a:rPr lang="en-US" sz="1200" kern="1200" dirty="0" smtClean="0">
                <a:solidFill>
                  <a:srgbClr val="000000"/>
                </a:solidFill>
                <a:effectLst/>
                <a:latin typeface="Arial"/>
                <a:ea typeface="Times New Roman"/>
              </a:rPr>
              <a:t>3</a:t>
            </a:r>
            <a:r>
              <a:rPr lang="mn-MN" sz="1200" kern="1200" dirty="0" smtClean="0">
                <a:solidFill>
                  <a:srgbClr val="000000"/>
                </a:solidFill>
                <a:effectLst/>
                <a:latin typeface="Arial"/>
                <a:ea typeface="Times New Roman"/>
              </a:rPr>
              <a:t>.7 хувь буюу 925 толгой мал өвчнөөр хорогдсон байна. Хамгийн их хорогдолтой Жаргалант </a:t>
            </a:r>
            <a:r>
              <a:rPr lang="en-US" sz="1200" kern="1200" dirty="0" smtClean="0">
                <a:solidFill>
                  <a:srgbClr val="000000"/>
                </a:solidFill>
                <a:effectLst/>
                <a:latin typeface="Arial"/>
                <a:ea typeface="Times New Roman"/>
              </a:rPr>
              <a:t>5</a:t>
            </a:r>
            <a:r>
              <a:rPr lang="mn-MN" sz="1200" kern="1200" dirty="0" smtClean="0">
                <a:solidFill>
                  <a:srgbClr val="000000"/>
                </a:solidFill>
                <a:effectLst/>
                <a:latin typeface="Arial"/>
                <a:ea typeface="Times New Roman"/>
              </a:rPr>
              <a:t>345, </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Галт </a:t>
            </a:r>
            <a:r>
              <a:rPr kumimoji="0" lang="en-US" sz="1200" b="0" i="0" u="none" strike="noStrike" kern="1200" cap="none" spc="0" normalizeH="0" baseline="0" noProof="0" dirty="0" smtClean="0">
                <a:ln>
                  <a:noFill/>
                </a:ln>
                <a:solidFill>
                  <a:srgbClr val="000000"/>
                </a:solidFill>
                <a:effectLst/>
                <a:uLnTx/>
                <a:uFillTx/>
                <a:latin typeface="Arial"/>
                <a:ea typeface="Times New Roman"/>
                <a:cs typeface="+mn-cs"/>
              </a:rPr>
              <a:t>4</a:t>
            </a:r>
            <a:r>
              <a:rPr kumimoji="0" lang="mn-MN" sz="1200" b="0" i="0" u="none" strike="noStrike" kern="1200" cap="none" spc="0" normalizeH="0" baseline="0" noProof="0" dirty="0" smtClean="0">
                <a:ln>
                  <a:noFill/>
                </a:ln>
                <a:solidFill>
                  <a:srgbClr val="000000"/>
                </a:solidFill>
                <a:effectLst/>
                <a:uLnTx/>
                <a:uFillTx/>
                <a:latin typeface="Arial"/>
                <a:ea typeface="Times New Roman"/>
                <a:cs typeface="+mn-cs"/>
              </a:rPr>
              <a:t>988, Цэцэрлэг</a:t>
            </a:r>
            <a:r>
              <a:rPr lang="mn-MN" sz="1200" kern="1200" dirty="0" smtClean="0">
                <a:solidFill>
                  <a:srgbClr val="000000"/>
                </a:solidFill>
                <a:effectLst/>
                <a:latin typeface="Arial"/>
                <a:ea typeface="Times New Roman"/>
              </a:rPr>
              <a:t> 2389 толгой мал хорогдсон байна.</a:t>
            </a:r>
            <a:endParaRPr lang="en-GB" dirty="0"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t>хөвсгөл аймгийн статистикийн хэлтэс</a:t>
            </a:r>
            <a:endParaRPr lang="en-US" smtClean="0"/>
          </a:p>
        </p:txBody>
      </p:sp>
    </p:spTree>
    <p:extLst>
      <p:ext uri="{BB962C8B-B14F-4D97-AF65-F5344CB8AC3E}">
        <p14:creationId xmlns:p14="http://schemas.microsoft.com/office/powerpoint/2010/main" val="132640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25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0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93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53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42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3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76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49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7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33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47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284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Content Placeholder 16"/>
          <p:cNvSpPr>
            <a:spLocks noGrp="1"/>
          </p:cNvSpPr>
          <p:nvPr>
            <p:ph sz="half" idx="1"/>
          </p:nvPr>
        </p:nvSpPr>
        <p:spPr>
          <a:xfrm>
            <a:off x="838200" y="2667000"/>
            <a:ext cx="8001000" cy="2590800"/>
          </a:xfrm>
        </p:spPr>
        <p:txBody>
          <a:bodyPr>
            <a:normAutofit/>
          </a:bodyPr>
          <a:lstStyle/>
          <a:p>
            <a:pPr algn="ctr">
              <a:buNone/>
            </a:pPr>
            <a:r>
              <a:rPr lang="mn-MN" sz="3200" b="1" dirty="0" smtClean="0">
                <a:latin typeface="Arial" pitchFamily="34" charset="0"/>
                <a:cs typeface="Arial" pitchFamily="34" charset="0"/>
              </a:rPr>
              <a:t>ХӨВСГӨЛ АЙМГИЙН  НИЙГЭМ, ЭДИЙН ЗАСГИЙН БАЙДАЛ </a:t>
            </a:r>
            <a:r>
              <a:rPr lang="en-US" sz="3200" b="1" dirty="0" smtClean="0">
                <a:latin typeface="Arial" pitchFamily="34" charset="0"/>
                <a:cs typeface="Arial" pitchFamily="34" charset="0"/>
              </a:rPr>
              <a:t>                      </a:t>
            </a:r>
            <a:r>
              <a:rPr lang="mn-MN" sz="3200" b="1" dirty="0" smtClean="0">
                <a:latin typeface="Arial" pitchFamily="34" charset="0"/>
                <a:cs typeface="Arial" pitchFamily="34" charset="0"/>
              </a:rPr>
              <a:t>  </a:t>
            </a:r>
            <a:r>
              <a:rPr lang="en-US" sz="3200" dirty="0" smtClean="0">
                <a:latin typeface="Arial" pitchFamily="34" charset="0"/>
                <a:cs typeface="Arial" pitchFamily="34" charset="0"/>
              </a:rPr>
              <a:t>(</a:t>
            </a:r>
            <a:r>
              <a:rPr lang="mn-MN" sz="3200" dirty="0" smtClean="0">
                <a:latin typeface="Arial" pitchFamily="34" charset="0"/>
                <a:cs typeface="Arial" pitchFamily="34" charset="0"/>
              </a:rPr>
              <a:t>201</a:t>
            </a:r>
            <a:r>
              <a:rPr lang="en-US" sz="3200" dirty="0">
                <a:latin typeface="Arial" pitchFamily="34" charset="0"/>
                <a:cs typeface="Arial" pitchFamily="34" charset="0"/>
              </a:rPr>
              <a:t>6</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оны  </a:t>
            </a:r>
            <a:r>
              <a:rPr lang="en-US" sz="3200" dirty="0" smtClean="0">
                <a:latin typeface="Arial" pitchFamily="34" charset="0"/>
                <a:cs typeface="Arial" pitchFamily="34" charset="0"/>
              </a:rPr>
              <a:t>11 </a:t>
            </a:r>
            <a:r>
              <a:rPr lang="mn-MN" sz="3200" dirty="0" smtClean="0">
                <a:latin typeface="Arial" pitchFamily="34" charset="0"/>
                <a:cs typeface="Arial" pitchFamily="34" charset="0"/>
              </a:rPr>
              <a:t>дугаар сарын байдлаар</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20"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pic>
        <p:nvPicPr>
          <p:cNvPr id="8" name="Picture 7"/>
          <p:cNvPicPr>
            <a:picLocks noChangeAspect="1" noChangeArrowheads="1"/>
          </p:cNvPicPr>
          <p:nvPr/>
        </p:nvPicPr>
        <p:blipFill>
          <a:blip r:embed="rId3" cstate="print"/>
          <a:stretch>
            <a:fillRect/>
          </a:stretch>
        </p:blipFill>
        <p:spPr bwMode="auto">
          <a:xfrm>
            <a:off x="146071" y="381000"/>
            <a:ext cx="854998" cy="83256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1" name="Rectangle 20"/>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23"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pic>
        <p:nvPicPr>
          <p:cNvPr id="10" name="Picture 9"/>
          <p:cNvPicPr>
            <a:picLocks noChangeAspect="1" noChangeArrowheads="1"/>
          </p:cNvPicPr>
          <p:nvPr/>
        </p:nvPicPr>
        <p:blipFill>
          <a:blip r:embed="rId3" cstate="print"/>
          <a:stretch>
            <a:fillRect/>
          </a:stretch>
        </p:blipFill>
        <p:spPr bwMode="auto">
          <a:xfrm>
            <a:off x="146140" y="357188"/>
            <a:ext cx="854998" cy="832565"/>
          </a:xfrm>
          <a:prstGeom prst="rect">
            <a:avLst/>
          </a:prstGeom>
          <a:solidFill>
            <a:schemeClr val="bg1"/>
          </a:solidFill>
          <a:ln w="9525">
            <a:noFill/>
            <a:miter lim="800000"/>
            <a:headEnd/>
            <a:tailEnd/>
          </a:ln>
        </p:spPr>
      </p:pic>
      <p:sp>
        <p:nvSpPr>
          <p:cNvPr id="13" name="Rectangle 12"/>
          <p:cNvSpPr/>
          <p:nvPr/>
        </p:nvSpPr>
        <p:spPr>
          <a:xfrm>
            <a:off x="1295400" y="1372472"/>
            <a:ext cx="7086600" cy="954107"/>
          </a:xfrm>
          <a:prstGeom prst="rect">
            <a:avLst/>
          </a:prstGeom>
        </p:spPr>
        <p:txBody>
          <a:bodyPr wrap="square">
            <a:spAutoFit/>
          </a:bodyPr>
          <a:lstStyle/>
          <a:p>
            <a:pPr algn="just"/>
            <a:r>
              <a:rPr lang="en-US" sz="1400" dirty="0" smtClean="0">
                <a:solidFill>
                  <a:srgbClr val="000000"/>
                </a:solidFill>
                <a:latin typeface="Arial"/>
                <a:ea typeface="Times New Roman"/>
              </a:rPr>
              <a:t>	</a:t>
            </a:r>
            <a:r>
              <a:rPr lang="mn-MN" sz="1400" dirty="0" smtClean="0">
                <a:solidFill>
                  <a:srgbClr val="000000"/>
                </a:solidFill>
                <a:latin typeface="Arial"/>
                <a:ea typeface="Times New Roman"/>
              </a:rPr>
              <a:t>Аймгийн </a:t>
            </a:r>
            <a:r>
              <a:rPr lang="mn-MN" sz="1400" dirty="0">
                <a:solidFill>
                  <a:srgbClr val="000000"/>
                </a:solidFill>
                <a:latin typeface="Arial"/>
                <a:ea typeface="Times New Roman"/>
              </a:rPr>
              <a:t>хэмжээнд 2016 оны эхний </a:t>
            </a:r>
            <a:r>
              <a:rPr lang="en-US" sz="1400" dirty="0" smtClean="0">
                <a:solidFill>
                  <a:srgbClr val="000000"/>
                </a:solidFill>
                <a:latin typeface="Arial"/>
                <a:ea typeface="Times New Roman"/>
              </a:rPr>
              <a:t>10</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сарын байдлаар өвс бэлтгэх албан даалгаврын </a:t>
            </a:r>
            <a:r>
              <a:rPr lang="mn-MN" sz="1400" dirty="0" smtClean="0">
                <a:solidFill>
                  <a:srgbClr val="000000"/>
                </a:solidFill>
                <a:latin typeface="Arial"/>
                <a:ea typeface="Times New Roman"/>
              </a:rPr>
              <a:t>1</a:t>
            </a:r>
            <a:r>
              <a:rPr lang="en-US" sz="1400" dirty="0" smtClean="0">
                <a:solidFill>
                  <a:srgbClr val="000000"/>
                </a:solidFill>
                <a:latin typeface="Arial"/>
                <a:ea typeface="Times New Roman"/>
              </a:rPr>
              <a:t>116</a:t>
            </a:r>
            <a:r>
              <a:rPr lang="mn-MN" sz="1400" dirty="0" smtClean="0">
                <a:solidFill>
                  <a:srgbClr val="000000"/>
                </a:solidFill>
                <a:latin typeface="Arial"/>
                <a:ea typeface="Times New Roman"/>
              </a:rPr>
              <a:t>.</a:t>
            </a:r>
            <a:r>
              <a:rPr lang="en-US" sz="1400" dirty="0" smtClean="0">
                <a:solidFill>
                  <a:srgbClr val="000000"/>
                </a:solidFill>
                <a:latin typeface="Arial"/>
                <a:ea typeface="Times New Roman"/>
              </a:rPr>
              <a:t>4</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хувь буюу </a:t>
            </a:r>
            <a:r>
              <a:rPr lang="en-US" sz="1400" dirty="0" smtClean="0">
                <a:solidFill>
                  <a:srgbClr val="000000"/>
                </a:solidFill>
                <a:latin typeface="Arial"/>
                <a:ea typeface="Times New Roman"/>
              </a:rPr>
              <a:t>209285.0</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тн өвс, </a:t>
            </a:r>
            <a:r>
              <a:rPr lang="en-US" sz="1400" dirty="0" smtClean="0">
                <a:solidFill>
                  <a:srgbClr val="000000"/>
                </a:solidFill>
                <a:latin typeface="Arial"/>
                <a:ea typeface="Times New Roman"/>
              </a:rPr>
              <a:t>9</a:t>
            </a:r>
            <a:r>
              <a:rPr lang="mn-MN" sz="1400" dirty="0" smtClean="0">
                <a:solidFill>
                  <a:srgbClr val="000000"/>
                </a:solidFill>
                <a:latin typeface="Arial"/>
                <a:ea typeface="Times New Roman"/>
              </a:rPr>
              <a:t>3.</a:t>
            </a:r>
            <a:r>
              <a:rPr lang="en-US" sz="1400" dirty="0" smtClean="0">
                <a:solidFill>
                  <a:srgbClr val="000000"/>
                </a:solidFill>
                <a:latin typeface="Arial"/>
                <a:ea typeface="Times New Roman"/>
              </a:rPr>
              <a:t>8</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хувь буюу </a:t>
            </a:r>
            <a:r>
              <a:rPr lang="en-US" sz="1400" dirty="0" smtClean="0">
                <a:solidFill>
                  <a:srgbClr val="000000"/>
                </a:solidFill>
                <a:latin typeface="Arial"/>
                <a:ea typeface="Times New Roman"/>
              </a:rPr>
              <a:t>343</a:t>
            </a:r>
            <a:r>
              <a:rPr lang="mn-MN" sz="1400" dirty="0" smtClean="0">
                <a:solidFill>
                  <a:srgbClr val="000000"/>
                </a:solidFill>
                <a:latin typeface="Arial"/>
                <a:ea typeface="Times New Roman"/>
              </a:rPr>
              <a:t>.</a:t>
            </a:r>
            <a:r>
              <a:rPr lang="en-US" sz="1400" dirty="0" smtClean="0">
                <a:solidFill>
                  <a:srgbClr val="000000"/>
                </a:solidFill>
                <a:latin typeface="Arial"/>
                <a:ea typeface="Times New Roman"/>
              </a:rPr>
              <a:t>28</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тн гар тэжээл бэлтгэсэн нь өнгөрсөн оны мөн үетэй харьцуулахад </a:t>
            </a:r>
            <a:r>
              <a:rPr lang="en-US" sz="1400" dirty="0" smtClean="0">
                <a:solidFill>
                  <a:srgbClr val="000000"/>
                </a:solidFill>
                <a:latin typeface="Arial"/>
                <a:ea typeface="Times New Roman"/>
              </a:rPr>
              <a:t>62</a:t>
            </a:r>
            <a:r>
              <a:rPr lang="mn-MN" sz="1400" dirty="0" smtClean="0">
                <a:solidFill>
                  <a:srgbClr val="000000"/>
                </a:solidFill>
                <a:latin typeface="Arial"/>
                <a:ea typeface="Times New Roman"/>
              </a:rPr>
              <a:t>.</a:t>
            </a:r>
            <a:r>
              <a:rPr lang="en-US" sz="1400" dirty="0" smtClean="0">
                <a:solidFill>
                  <a:srgbClr val="000000"/>
                </a:solidFill>
                <a:latin typeface="Arial"/>
                <a:ea typeface="Times New Roman"/>
              </a:rPr>
              <a:t>4</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хувь буюу </a:t>
            </a:r>
            <a:r>
              <a:rPr lang="en-US" sz="1400" dirty="0" smtClean="0">
                <a:solidFill>
                  <a:srgbClr val="000000"/>
                </a:solidFill>
                <a:latin typeface="Arial"/>
                <a:ea typeface="Times New Roman"/>
              </a:rPr>
              <a:t>78600</a:t>
            </a:r>
            <a:r>
              <a:rPr lang="mn-MN" sz="1400" dirty="0" smtClean="0">
                <a:solidFill>
                  <a:srgbClr val="000000"/>
                </a:solidFill>
                <a:latin typeface="Arial"/>
                <a:ea typeface="Times New Roman"/>
              </a:rPr>
              <a:t>.</a:t>
            </a:r>
            <a:r>
              <a:rPr lang="en-US" sz="1400" dirty="0" smtClean="0">
                <a:solidFill>
                  <a:srgbClr val="000000"/>
                </a:solidFill>
                <a:latin typeface="Arial"/>
                <a:ea typeface="Times New Roman"/>
              </a:rPr>
              <a:t>4</a:t>
            </a:r>
            <a:r>
              <a:rPr lang="mn-MN" sz="1400" dirty="0" smtClean="0">
                <a:solidFill>
                  <a:srgbClr val="000000"/>
                </a:solidFill>
                <a:latin typeface="Arial"/>
                <a:ea typeface="Times New Roman"/>
              </a:rPr>
              <a:t> </a:t>
            </a:r>
            <a:r>
              <a:rPr lang="mn-MN" sz="1400" dirty="0">
                <a:solidFill>
                  <a:srgbClr val="000000"/>
                </a:solidFill>
                <a:latin typeface="Arial"/>
                <a:ea typeface="Times New Roman"/>
              </a:rPr>
              <a:t>тн-оор их өвс бэлтгэсэн байна.</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4272193074"/>
              </p:ext>
            </p:extLst>
          </p:nvPr>
        </p:nvGraphicFramePr>
        <p:xfrm>
          <a:off x="1470212" y="2590800"/>
          <a:ext cx="7010399" cy="2998311"/>
        </p:xfrm>
        <a:graphic>
          <a:graphicData uri="http://schemas.openxmlformats.org/drawingml/2006/table">
            <a:tbl>
              <a:tblPr/>
              <a:tblGrid>
                <a:gridCol w="2599736"/>
                <a:gridCol w="1066559"/>
                <a:gridCol w="1110998"/>
                <a:gridCol w="1116553"/>
                <a:gridCol w="1116553"/>
              </a:tblGrid>
              <a:tr h="258387">
                <a:tc gridSpan="5">
                  <a:txBody>
                    <a:bodyPr/>
                    <a:lstStyle/>
                    <a:p>
                      <a:pPr algn="l" fontAlgn="b"/>
                      <a:r>
                        <a:rPr lang="ru-RU" sz="1200" b="0" i="0" u="none" strike="noStrike" dirty="0">
                          <a:solidFill>
                            <a:srgbClr val="000000"/>
                          </a:solidFill>
                          <a:effectLst/>
                          <a:latin typeface="Arial"/>
                        </a:rPr>
                        <a:t>ТАРИАЛСАН ТАЛБАЙ, ургамлын төрлөөр, га-аар</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620">
                <a:tc>
                  <a:txBody>
                    <a:bodyPr/>
                    <a:lstStyle/>
                    <a:p>
                      <a:pPr algn="l" fontAlgn="b"/>
                      <a:r>
                        <a:rPr lang="en-US" sz="1200" b="0" i="0" u="none" strike="noStrike" dirty="0">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639571">
                <a:tc rowSpan="2">
                  <a:txBody>
                    <a:bodyPr/>
                    <a:lstStyle/>
                    <a:p>
                      <a:pPr algn="ctr" rtl="0" fontAlgn="ctr"/>
                      <a:r>
                        <a:rPr lang="mn-MN" sz="1200" b="0" i="0" u="none" strike="noStrike" dirty="0">
                          <a:solidFill>
                            <a:srgbClr val="000000"/>
                          </a:solidFill>
                          <a:effectLst/>
                          <a:latin typeface="Arial"/>
                        </a:rPr>
                        <a:t>Төрөл</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gridSpan="4">
                  <a:txBody>
                    <a:bodyPr/>
                    <a:lstStyle/>
                    <a:p>
                      <a:pPr algn="ctr" rtl="0" fontAlgn="ctr"/>
                      <a:r>
                        <a:rPr lang="mn-MN" sz="1200" b="0" i="0" u="none" strike="noStrike" dirty="0" smtClean="0">
                          <a:solidFill>
                            <a:srgbClr val="000000"/>
                          </a:solidFill>
                          <a:effectLst/>
                          <a:latin typeface="Arial"/>
                        </a:rPr>
                        <a:t>Эхний</a:t>
                      </a:r>
                      <a:r>
                        <a:rPr lang="en-US" sz="1200" b="0" i="0" u="none" strike="noStrike" baseline="0" dirty="0" smtClean="0">
                          <a:solidFill>
                            <a:srgbClr val="000000"/>
                          </a:solidFill>
                          <a:effectLst/>
                          <a:latin typeface="Arial"/>
                        </a:rPr>
                        <a:t> 10</a:t>
                      </a:r>
                      <a:r>
                        <a:rPr lang="mn-MN" sz="1200" b="0" i="0" u="none" strike="noStrike" dirty="0" smtClean="0">
                          <a:solidFill>
                            <a:srgbClr val="000000"/>
                          </a:solidFill>
                          <a:effectLst/>
                          <a:latin typeface="Arial"/>
                        </a:rPr>
                        <a:t> </a:t>
                      </a:r>
                      <a:r>
                        <a:rPr lang="mn-MN" sz="1200" b="0" i="0" u="none" strike="noStrike" dirty="0">
                          <a:solidFill>
                            <a:srgbClr val="000000"/>
                          </a:solidFill>
                          <a:effectLst/>
                          <a:latin typeface="Arial"/>
                        </a:rPr>
                        <a:t>сарын байдлаар</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1411">
                <a:tc vMerge="1">
                  <a:txBody>
                    <a:bodyPr/>
                    <a:lstStyle/>
                    <a:p>
                      <a:endParaRPr lang="en-US"/>
                    </a:p>
                  </a:txBody>
                  <a:tcPr/>
                </a:tc>
                <a:tc>
                  <a:txBody>
                    <a:bodyPr/>
                    <a:lstStyle/>
                    <a:p>
                      <a:pPr algn="ctr" rtl="0" fontAlgn="b"/>
                      <a:r>
                        <a:rPr lang="en-US" sz="1200" b="0" i="0" u="none" strike="noStrike" dirty="0">
                          <a:solidFill>
                            <a:srgbClr val="000000"/>
                          </a:solidFill>
                          <a:effectLst/>
                          <a:latin typeface="Arial"/>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b"/>
                      <a:r>
                        <a:rPr lang="en-US" sz="1200" b="0" i="0" u="none" strike="noStrike" dirty="0">
                          <a:solidFill>
                            <a:srgbClr val="000000"/>
                          </a:solidFill>
                          <a:effectLst/>
                          <a:latin typeface="Arial"/>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b"/>
                      <a:r>
                        <a:rPr lang="en-US" sz="1200" b="0" i="0" u="none" strike="noStrike" dirty="0">
                          <a:solidFill>
                            <a:srgbClr val="000000"/>
                          </a:solidFill>
                          <a:effectLst/>
                          <a:latin typeface="Arial"/>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b"/>
                      <a:r>
                        <a:rPr lang="en-US" sz="1200" b="0" i="0" u="none" strike="noStrike" dirty="0">
                          <a:solidFill>
                            <a:srgbClr val="000000"/>
                          </a:solidFill>
                          <a:effectLst/>
                          <a:latin typeface="Arial"/>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58387">
                <a:tc>
                  <a:txBody>
                    <a:bodyPr/>
                    <a:lstStyle/>
                    <a:p>
                      <a:pPr algn="l" fontAlgn="b"/>
                      <a:r>
                        <a:rPr lang="mn-MN" sz="1200" b="0" i="0" u="none" strike="noStrike">
                          <a:solidFill>
                            <a:srgbClr val="000000"/>
                          </a:solidFill>
                          <a:effectLst/>
                          <a:latin typeface="Arial"/>
                        </a:rPr>
                        <a:t>Үр тариа</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Arial"/>
                        </a:rPr>
                        <a:t>14930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a:rPr>
                        <a:t>14779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a:rPr>
                        <a:t>15330.2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a:rPr>
                        <a:t>15953.8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58387">
                <a:tc>
                  <a:txBody>
                    <a:bodyPr/>
                    <a:lstStyle/>
                    <a:p>
                      <a:pPr algn="l" fontAlgn="b"/>
                      <a:r>
                        <a:rPr lang="mn-MN" sz="1200" b="0" i="0" u="none" strike="noStrike">
                          <a:solidFill>
                            <a:srgbClr val="000000"/>
                          </a:solidFill>
                          <a:effectLst/>
                          <a:latin typeface="Arial"/>
                        </a:rPr>
                        <a:t>Төмс</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272.7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290.2</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320.7</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363.1</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Хүнсний ногоо</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163.5</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227.7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267.7</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243.0</a:t>
                      </a:r>
                    </a:p>
                  </a:txBody>
                  <a:tcPr marL="9525" marR="9525" marT="9525" marB="0" anchor="b">
                    <a:lnL>
                      <a:noFill/>
                    </a:lnL>
                    <a:lnR>
                      <a:noFill/>
                    </a:lnR>
                    <a:lnT>
                      <a:noFill/>
                    </a:lnT>
                    <a:lnB>
                      <a:noFill/>
                    </a:lnB>
                  </a:tcPr>
                </a:tc>
              </a:tr>
              <a:tr h="258387">
                <a:tc>
                  <a:txBody>
                    <a:bodyPr/>
                    <a:lstStyle/>
                    <a:p>
                      <a:pPr algn="l" fontAlgn="b"/>
                      <a:r>
                        <a:rPr lang="mn-MN" sz="1200" b="0" i="0" u="none" strike="noStrike" dirty="0">
                          <a:solidFill>
                            <a:srgbClr val="000000"/>
                          </a:solidFill>
                          <a:effectLst/>
                          <a:latin typeface="Arial"/>
                        </a:rPr>
                        <a:t>Тэжээлийн ургамал</a:t>
                      </a: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379.0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523.7</a:t>
                      </a:r>
                    </a:p>
                  </a:txBody>
                  <a:tcPr marL="9525" marR="9525" marT="9525" marB="0" anchor="b">
                    <a:lnL>
                      <a:noFill/>
                    </a:lnL>
                    <a:lnR>
                      <a:noFill/>
                    </a:lnR>
                    <a:lnT>
                      <a:noFill/>
                    </a:lnT>
                    <a:lnB>
                      <a:noFill/>
                    </a:lnB>
                  </a:tcPr>
                </a:tc>
              </a:tr>
              <a:tr h="258387">
                <a:tc>
                  <a:txBody>
                    <a:bodyPr/>
                    <a:lstStyle/>
                    <a:p>
                      <a:pPr algn="l" fontAlgn="b"/>
                      <a:r>
                        <a:rPr lang="mn-MN" sz="1200" b="0" i="0" u="none" strike="noStrike">
                          <a:solidFill>
                            <a:srgbClr val="000000"/>
                          </a:solidFill>
                          <a:effectLst/>
                          <a:latin typeface="Arial"/>
                        </a:rPr>
                        <a:t>Техникийн ургамал</a:t>
                      </a: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1497.5</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866.0</a:t>
                      </a:r>
                    </a:p>
                  </a:txBody>
                  <a:tcPr marL="9525" marR="9525" marT="9525" marB="0" anchor="b">
                    <a:lnL>
                      <a:noFill/>
                    </a:lnL>
                    <a:lnR>
                      <a:noFill/>
                    </a:lnR>
                    <a:lnT>
                      <a:noFill/>
                    </a:lnT>
                    <a:lnB>
                      <a:noFill/>
                    </a:lnB>
                  </a:tcPr>
                </a:tc>
              </a:tr>
              <a:tr h="258387">
                <a:tc>
                  <a:txBody>
                    <a:bodyPr/>
                    <a:lstStyle/>
                    <a:p>
                      <a:pPr algn="l" fontAlgn="b"/>
                      <a:r>
                        <a:rPr lang="mn-MN" sz="1200" b="0" i="0" u="none" strike="noStrike" dirty="0">
                          <a:solidFill>
                            <a:srgbClr val="000000"/>
                          </a:solidFill>
                          <a:effectLst/>
                          <a:latin typeface="Arial"/>
                        </a:rPr>
                        <a:t>Бусад</a:t>
                      </a: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endParaRPr lang="en-US" sz="12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21.6</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Arial"/>
                        </a:rPr>
                        <a:t>5.0</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042428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l"/>
            <a:r>
              <a:rPr lang="mn-MN" sz="1800" b="1" dirty="0" smtClean="0">
                <a:solidFill>
                  <a:schemeClr val="bg2">
                    <a:lumMod val="50000"/>
                  </a:schemeClr>
                </a:solidFill>
                <a:latin typeface="Arial" pitchFamily="34" charset="0"/>
                <a:cs typeface="Arial" pitchFamily="34" charset="0"/>
              </a:rPr>
              <a:t>                          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prstClr val="white"/>
                </a:solidFill>
                <a:latin typeface="Arial Unicode MS" pitchFamily="34" charset="-128"/>
                <a:ea typeface="Arial Unicode MS" pitchFamily="34" charset="-128"/>
                <a:cs typeface="Arial Unicode MS" pitchFamily="34" charset="-128"/>
              </a:rPr>
              <a:t> </a:t>
            </a:r>
            <a:endParaRPr lang="mn-MN" sz="2000" b="1" dirty="0">
              <a:solidFill>
                <a:prstClr val="white"/>
              </a:solidFill>
              <a:latin typeface="Arial Unicode MS" pitchFamily="34" charset="-128"/>
              <a:ea typeface="Arial Unicode MS" pitchFamily="34" charset="-128"/>
              <a:cs typeface="Arial Unicode MS" pitchFamily="34" charset="-128"/>
            </a:endParaRPr>
          </a:p>
        </p:txBody>
      </p:sp>
      <p:grpSp>
        <p:nvGrpSpPr>
          <p:cNvPr id="7" name="Group 6"/>
          <p:cNvGrpSpPr/>
          <p:nvPr/>
        </p:nvGrpSpPr>
        <p:grpSpPr>
          <a:xfrm>
            <a:off x="145590" y="357166"/>
            <a:ext cx="855479" cy="5891302"/>
            <a:chOff x="145590" y="357166"/>
            <a:chExt cx="855479" cy="5891302"/>
          </a:xfrm>
        </p:grpSpPr>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7044" y="357166"/>
              <a:ext cx="832571" cy="832571"/>
            </a:xfrm>
            <a:prstGeom prst="rect">
              <a:avLst/>
            </a:prstGeom>
            <a:solidFill>
              <a:schemeClr val="bg1"/>
            </a:solidFill>
            <a:ln w="9525">
              <a:noFill/>
              <a:miter lim="800000"/>
              <a:headEnd/>
              <a:tailEnd/>
            </a:ln>
          </p:spPr>
        </p:pic>
        <p:sp>
          <p:nvSpPr>
            <p:cNvPr id="22"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grpSp>
      <p:pic>
        <p:nvPicPr>
          <p:cNvPr id="19" name="Picture 18"/>
          <p:cNvPicPr>
            <a:picLocks noChangeAspect="1" noChangeArrowheads="1"/>
          </p:cNvPicPr>
          <p:nvPr/>
        </p:nvPicPr>
        <p:blipFill>
          <a:blip r:embed="rId4" cstate="print"/>
          <a:stretch>
            <a:fillRect/>
          </a:stretch>
        </p:blipFill>
        <p:spPr bwMode="auto">
          <a:xfrm>
            <a:off x="146071" y="381000"/>
            <a:ext cx="854998" cy="832565"/>
          </a:xfrm>
          <a:prstGeom prst="rect">
            <a:avLst/>
          </a:prstGeom>
          <a:solidFill>
            <a:schemeClr val="bg1"/>
          </a:solidFill>
          <a:ln w="9525">
            <a:noFill/>
            <a:miter lim="800000"/>
            <a:headEnd/>
            <a:tailEnd/>
          </a:ln>
        </p:spPr>
      </p:pic>
      <p:graphicFrame>
        <p:nvGraphicFramePr>
          <p:cNvPr id="20" name="Chart 19"/>
          <p:cNvGraphicFramePr>
            <a:graphicFrameLocks/>
          </p:cNvGraphicFramePr>
          <p:nvPr>
            <p:extLst>
              <p:ext uri="{D42A27DB-BD31-4B8C-83A1-F6EECF244321}">
                <p14:modId xmlns:p14="http://schemas.microsoft.com/office/powerpoint/2010/main" val="93570736"/>
              </p:ext>
            </p:extLst>
          </p:nvPr>
        </p:nvGraphicFramePr>
        <p:xfrm>
          <a:off x="1295400" y="3834515"/>
          <a:ext cx="6400800" cy="2295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3515486403"/>
              </p:ext>
            </p:extLst>
          </p:nvPr>
        </p:nvGraphicFramePr>
        <p:xfrm>
          <a:off x="1447800" y="1189737"/>
          <a:ext cx="6400800" cy="23154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8212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Хэрэглээний үнэ</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22"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pic>
        <p:nvPicPr>
          <p:cNvPr id="13" name="Picture 12"/>
          <p:cNvPicPr>
            <a:picLocks noChangeAspect="1" noChangeArrowheads="1"/>
          </p:cNvPicPr>
          <p:nvPr/>
        </p:nvPicPr>
        <p:blipFill>
          <a:blip r:embed="rId4" cstate="print"/>
          <a:stretch>
            <a:fillRect/>
          </a:stretch>
        </p:blipFill>
        <p:spPr bwMode="auto">
          <a:xfrm>
            <a:off x="146140" y="357188"/>
            <a:ext cx="854998" cy="832565"/>
          </a:xfrm>
          <a:prstGeom prst="rect">
            <a:avLst/>
          </a:prstGeom>
          <a:solidFill>
            <a:schemeClr val="bg1"/>
          </a:solidFill>
          <a:ln w="9525">
            <a:noFill/>
            <a:miter lim="800000"/>
            <a:headEnd/>
            <a:tailEnd/>
          </a:ln>
        </p:spPr>
      </p:pic>
      <p:graphicFrame>
        <p:nvGraphicFramePr>
          <p:cNvPr id="3" name="Content Placeholder 2"/>
          <p:cNvGraphicFramePr>
            <a:graphicFrameLocks noGrp="1"/>
          </p:cNvGraphicFramePr>
          <p:nvPr>
            <p:ph sz="half" idx="1"/>
            <p:extLst>
              <p:ext uri="{D42A27DB-BD31-4B8C-83A1-F6EECF244321}">
                <p14:modId xmlns:p14="http://schemas.microsoft.com/office/powerpoint/2010/main" val="3661656331"/>
              </p:ext>
            </p:extLst>
          </p:nvPr>
        </p:nvGraphicFramePr>
        <p:xfrm>
          <a:off x="1905000" y="1905000"/>
          <a:ext cx="5562600" cy="3581400"/>
        </p:xfrm>
        <a:graphic>
          <a:graphicData uri="http://schemas.openxmlformats.org/presentationml/2006/ole">
            <mc:AlternateContent xmlns:mc="http://schemas.openxmlformats.org/markup-compatibility/2006">
              <mc:Choice xmlns:v="urn:schemas-microsoft-com:vml" Requires="v">
                <p:oleObj spid="_x0000_s37993" r:id="rId5" imgW="3913971" imgH="2572735" progId="Excel.Chart.8">
                  <p:embed/>
                </p:oleObj>
              </mc:Choice>
              <mc:Fallback>
                <p:oleObj r:id="rId5" imgW="3913971" imgH="2572735" progId="Excel.Chart.8">
                  <p:embed/>
                  <p:pic>
                    <p:nvPicPr>
                      <p:cNvPr id="0" name="Content Placeholder 1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905000"/>
                        <a:ext cx="5562600" cy="3581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7501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Хэрэглээний үнэ</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22"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pic>
        <p:nvPicPr>
          <p:cNvPr id="13" name="Picture 12"/>
          <p:cNvPicPr>
            <a:picLocks noChangeAspect="1" noChangeArrowheads="1"/>
          </p:cNvPicPr>
          <p:nvPr/>
        </p:nvPicPr>
        <p:blipFill>
          <a:blip r:embed="rId3" cstate="print"/>
          <a:stretch>
            <a:fillRect/>
          </a:stretch>
        </p:blipFill>
        <p:spPr bwMode="auto">
          <a:xfrm>
            <a:off x="146140" y="357188"/>
            <a:ext cx="854998" cy="832565"/>
          </a:xfrm>
          <a:prstGeom prst="rect">
            <a:avLst/>
          </a:prstGeom>
          <a:solidFill>
            <a:schemeClr val="bg1"/>
          </a:solidFill>
          <a:ln w="9525">
            <a:noFill/>
            <a:miter lim="800000"/>
            <a:headEnd/>
            <a:tailEnd/>
          </a:ln>
        </p:spPr>
      </p:pic>
      <p:sp>
        <p:nvSpPr>
          <p:cNvPr id="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4"/>
          <p:cNvGraphicFramePr>
            <a:graphicFrameLocks/>
          </p:cNvGraphicFramePr>
          <p:nvPr>
            <p:extLst>
              <p:ext uri="{D42A27DB-BD31-4B8C-83A1-F6EECF244321}">
                <p14:modId xmlns:p14="http://schemas.microsoft.com/office/powerpoint/2010/main" val="159016270"/>
              </p:ext>
            </p:extLst>
          </p:nvPr>
        </p:nvGraphicFramePr>
        <p:xfrm>
          <a:off x="609600" y="1524000"/>
          <a:ext cx="3556000" cy="401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Chart 13"/>
          <p:cNvGraphicFramePr>
            <a:graphicFrameLocks/>
          </p:cNvGraphicFramePr>
          <p:nvPr>
            <p:extLst>
              <p:ext uri="{D42A27DB-BD31-4B8C-83A1-F6EECF244321}">
                <p14:modId xmlns:p14="http://schemas.microsoft.com/office/powerpoint/2010/main" val="2830354389"/>
              </p:ext>
            </p:extLst>
          </p:nvPr>
        </p:nvGraphicFramePr>
        <p:xfrm>
          <a:off x="4495800" y="1676400"/>
          <a:ext cx="3962400" cy="335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6004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9" name="Chart 18"/>
          <p:cNvGraphicFramePr/>
          <p:nvPr/>
        </p:nvGraphicFramePr>
        <p:xfrm>
          <a:off x="2200274" y="3505200"/>
          <a:ext cx="4886325"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Хэрэглээний үнэ</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22" name="Title 1"/>
          <p:cNvSpPr txBox="1">
            <a:spLocks/>
          </p:cNvSpPr>
          <p:nvPr/>
        </p:nvSpPr>
        <p:spPr>
          <a:xfrm>
            <a:off x="145590" y="1420563"/>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sp>
        <p:nvSpPr>
          <p:cNvPr id="2" name="Rectangle 1"/>
          <p:cNvSpPr/>
          <p:nvPr/>
        </p:nvSpPr>
        <p:spPr>
          <a:xfrm>
            <a:off x="1021342" y="1066800"/>
            <a:ext cx="7741658" cy="1077218"/>
          </a:xfrm>
          <a:prstGeom prst="rect">
            <a:avLst/>
          </a:prstGeom>
        </p:spPr>
        <p:txBody>
          <a:bodyPr wrap="square">
            <a:spAutoFit/>
          </a:bodyPr>
          <a:lstStyle/>
          <a:p>
            <a:pPr indent="457200" algn="just"/>
            <a:r>
              <a:rPr lang="mn-MN" sz="1600" dirty="0">
                <a:latin typeface="Arial"/>
                <a:ea typeface="Times New Roman"/>
                <a:cs typeface="Times New Roman"/>
              </a:rPr>
              <a:t>Хэрэглээний бараа үйлчилгээний үнэ 2016 оны </a:t>
            </a:r>
            <a:r>
              <a:rPr lang="en-US" sz="1600" dirty="0" smtClean="0">
                <a:latin typeface="Arial"/>
                <a:ea typeface="Times New Roman"/>
                <a:cs typeface="Times New Roman"/>
              </a:rPr>
              <a:t>11</a:t>
            </a:r>
            <a:r>
              <a:rPr lang="mn-MN" sz="1600" dirty="0" smtClean="0">
                <a:latin typeface="Arial"/>
                <a:ea typeface="Times New Roman"/>
                <a:cs typeface="Times New Roman"/>
              </a:rPr>
              <a:t> </a:t>
            </a:r>
            <a:r>
              <a:rPr lang="mn-MN" sz="1600" dirty="0">
                <a:latin typeface="Arial"/>
                <a:ea typeface="Times New Roman"/>
                <a:cs typeface="Times New Roman"/>
              </a:rPr>
              <a:t>дугаар сард өмнөх </a:t>
            </a:r>
            <a:r>
              <a:rPr lang="mn-MN" sz="1600" dirty="0" smtClean="0">
                <a:latin typeface="Arial"/>
                <a:ea typeface="Times New Roman"/>
                <a:cs typeface="Times New Roman"/>
              </a:rPr>
              <a:t>сарынхтай адил түвшинд, </a:t>
            </a:r>
            <a:r>
              <a:rPr lang="mn-MN" sz="1600" dirty="0">
                <a:latin typeface="Arial"/>
                <a:ea typeface="Times New Roman"/>
                <a:cs typeface="Times New Roman"/>
              </a:rPr>
              <a:t>өмнөх оны жилийн эцсээс </a:t>
            </a:r>
            <a:r>
              <a:rPr lang="en-US" sz="1600" dirty="0" smtClean="0">
                <a:latin typeface="Arial"/>
                <a:ea typeface="Times New Roman"/>
                <a:cs typeface="Times New Roman"/>
              </a:rPr>
              <a:t>0.5</a:t>
            </a:r>
            <a:r>
              <a:rPr lang="mn-MN" sz="1600" dirty="0" smtClean="0">
                <a:latin typeface="Arial"/>
                <a:ea typeface="Times New Roman"/>
                <a:cs typeface="Times New Roman"/>
              </a:rPr>
              <a:t> </a:t>
            </a:r>
            <a:r>
              <a:rPr lang="mn-MN" sz="1600" dirty="0">
                <a:latin typeface="Arial"/>
                <a:ea typeface="Times New Roman"/>
                <a:cs typeface="Times New Roman"/>
              </a:rPr>
              <a:t>хувь, өмнөх оны мөн үеэс </a:t>
            </a:r>
            <a:r>
              <a:rPr lang="mn-MN" sz="1600" dirty="0" smtClean="0">
                <a:latin typeface="Arial"/>
                <a:ea typeface="Times New Roman"/>
                <a:cs typeface="Times New Roman"/>
              </a:rPr>
              <a:t>0.5 </a:t>
            </a:r>
            <a:r>
              <a:rPr lang="mn-MN" sz="1600" dirty="0">
                <a:latin typeface="Arial"/>
                <a:ea typeface="Times New Roman"/>
                <a:cs typeface="Times New Roman"/>
              </a:rPr>
              <a:t>хувиар тус тус өссөн байна.</a:t>
            </a:r>
            <a:endParaRPr lang="en-US" sz="1600" dirty="0">
              <a:latin typeface="Arial Mon"/>
              <a:ea typeface="Times New Roman"/>
              <a:cs typeface="Times New Roman"/>
            </a:endParaRPr>
          </a:p>
          <a:p>
            <a:pPr indent="457200" algn="just"/>
            <a:endParaRPr lang="en-US" sz="1600" dirty="0">
              <a:effectLst/>
              <a:latin typeface="Arial Mon"/>
              <a:ea typeface="Times New Roman"/>
              <a:cs typeface="Times New Roman"/>
            </a:endParaRPr>
          </a:p>
        </p:txBody>
      </p:sp>
      <p:pic>
        <p:nvPicPr>
          <p:cNvPr id="13" name="Picture 12"/>
          <p:cNvPicPr>
            <a:picLocks noChangeAspect="1" noChangeArrowheads="1"/>
          </p:cNvPicPr>
          <p:nvPr/>
        </p:nvPicPr>
        <p:blipFill>
          <a:blip r:embed="rId4" cstate="print"/>
          <a:stretch>
            <a:fillRect/>
          </a:stretch>
        </p:blipFill>
        <p:spPr bwMode="auto">
          <a:xfrm>
            <a:off x="146140" y="357188"/>
            <a:ext cx="854998" cy="832565"/>
          </a:xfrm>
          <a:prstGeom prst="rect">
            <a:avLst/>
          </a:prstGeom>
          <a:solidFill>
            <a:schemeClr val="bg1"/>
          </a:solid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84717513"/>
              </p:ext>
            </p:extLst>
          </p:nvPr>
        </p:nvGraphicFramePr>
        <p:xfrm>
          <a:off x="1143000" y="2286000"/>
          <a:ext cx="7543800" cy="2819397"/>
        </p:xfrm>
        <a:graphic>
          <a:graphicData uri="http://schemas.openxmlformats.org/drawingml/2006/table">
            <a:tbl>
              <a:tblPr/>
              <a:tblGrid>
                <a:gridCol w="218523"/>
                <a:gridCol w="1216129"/>
                <a:gridCol w="608065"/>
                <a:gridCol w="608065"/>
                <a:gridCol w="2840801"/>
                <a:gridCol w="709409"/>
                <a:gridCol w="671404"/>
                <a:gridCol w="671404"/>
              </a:tblGrid>
              <a:tr h="186497">
                <a:tc rowSpan="2" gridSpan="5">
                  <a:txBody>
                    <a:bodyPr/>
                    <a:lstStyle/>
                    <a:p>
                      <a:pPr algn="ctr" fontAlgn="ctr"/>
                      <a:r>
                        <a:rPr lang="en-US" sz="1000" b="0" i="0" u="none" strike="noStrike" dirty="0" err="1">
                          <a:solidFill>
                            <a:srgbClr val="000000"/>
                          </a:solidFill>
                          <a:effectLst/>
                          <a:latin typeface="Arial Mon"/>
                        </a:rPr>
                        <a:t>Áàðààíû</a:t>
                      </a:r>
                      <a:r>
                        <a:rPr lang="en-US" sz="1000" b="0" i="0" u="none" strike="noStrike" dirty="0">
                          <a:solidFill>
                            <a:srgbClr val="000000"/>
                          </a:solidFill>
                          <a:effectLst/>
                          <a:latin typeface="Arial Mon"/>
                        </a:rPr>
                        <a:t> </a:t>
                      </a:r>
                      <a:r>
                        <a:rPr lang="en-US" sz="1000" b="0" i="0" u="none" strike="noStrike" dirty="0" err="1">
                          <a:solidFill>
                            <a:srgbClr val="000000"/>
                          </a:solidFill>
                          <a:effectLst/>
                          <a:latin typeface="Arial Mon"/>
                        </a:rPr>
                        <a:t>á¿ëãýýð</a:t>
                      </a:r>
                      <a:endParaRPr lang="en-US" sz="1000" b="0" i="0" u="none" strike="noStrike" dirty="0">
                        <a:solidFill>
                          <a:srgbClr val="000000"/>
                        </a:solidFill>
                        <a:effectLst/>
                        <a:latin typeface="Arial Mon"/>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b"/>
                      <a:r>
                        <a:rPr lang="en-US" sz="1000" b="0" i="0" u="none" strike="noStrike">
                          <a:solidFill>
                            <a:srgbClr val="000000"/>
                          </a:solidFill>
                          <a:effectLst/>
                          <a:latin typeface="Arial Mon"/>
                        </a:rPr>
                        <a:t>2016-11</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C9A6E4"/>
                    </a:solidFill>
                  </a:tcPr>
                </a:tc>
                <a:tc>
                  <a:txBody>
                    <a:bodyPr/>
                    <a:lstStyle/>
                    <a:p>
                      <a:pPr algn="ctr" fontAlgn="b"/>
                      <a:r>
                        <a:rPr lang="en-US" sz="1000" b="0" i="0" u="none" strike="noStrike">
                          <a:solidFill>
                            <a:srgbClr val="000000"/>
                          </a:solidFill>
                          <a:effectLst/>
                          <a:latin typeface="Arial Mon"/>
                        </a:rPr>
                        <a:t>2016-11</a:t>
                      </a:r>
                    </a:p>
                  </a:txBody>
                  <a:tcPr marL="0" marR="0" marT="0" marB="0" anchor="b">
                    <a:lnL>
                      <a:noFill/>
                    </a:lnL>
                    <a:lnR>
                      <a:noFill/>
                    </a:lnR>
                    <a:lnT>
                      <a:noFill/>
                    </a:lnT>
                    <a:lnB>
                      <a:noFill/>
                    </a:lnB>
                    <a:solidFill>
                      <a:srgbClr val="C9A6E4"/>
                    </a:solidFill>
                  </a:tcPr>
                </a:tc>
                <a:tc>
                  <a:txBody>
                    <a:bodyPr/>
                    <a:lstStyle/>
                    <a:p>
                      <a:pPr algn="ctr" fontAlgn="b"/>
                      <a:r>
                        <a:rPr lang="en-US" sz="1000" b="0" i="0" u="none" strike="noStrike">
                          <a:solidFill>
                            <a:srgbClr val="000000"/>
                          </a:solidFill>
                          <a:effectLst/>
                          <a:latin typeface="Arial Mon"/>
                        </a:rPr>
                        <a:t>2016-11</a:t>
                      </a:r>
                    </a:p>
                  </a:txBody>
                  <a:tcPr marL="0" marR="0" marT="0" marB="0" anchor="b">
                    <a:lnL>
                      <a:noFill/>
                    </a:lnL>
                    <a:lnR>
                      <a:noFill/>
                    </a:lnR>
                    <a:lnT>
                      <a:noFill/>
                    </a:lnT>
                    <a:lnB>
                      <a:noFill/>
                    </a:lnB>
                    <a:solidFill>
                      <a:srgbClr val="C9A6E4"/>
                    </a:solidFill>
                  </a:tcPr>
                </a:tc>
              </a:tr>
              <a:tr h="197468">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000" b="0" i="0" u="none" strike="noStrike">
                          <a:solidFill>
                            <a:srgbClr val="000000"/>
                          </a:solidFill>
                          <a:effectLst/>
                          <a:latin typeface="Arial Mon"/>
                        </a:rPr>
                        <a:t>2015-11</a:t>
                      </a:r>
                    </a:p>
                  </a:txBody>
                  <a:tcPr marL="0" marR="0" marT="0" marB="0" anchor="b">
                    <a:lnL w="635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9A6E4"/>
                    </a:solidFill>
                  </a:tcPr>
                </a:tc>
                <a:tc>
                  <a:txBody>
                    <a:bodyPr/>
                    <a:lstStyle/>
                    <a:p>
                      <a:pPr algn="ctr" fontAlgn="b"/>
                      <a:r>
                        <a:rPr lang="en-US" sz="1000" b="0" i="0" u="none" strike="noStrike">
                          <a:solidFill>
                            <a:srgbClr val="000000"/>
                          </a:solidFill>
                          <a:effectLst/>
                          <a:latin typeface="Arial Mon"/>
                        </a:rPr>
                        <a:t>2015-12</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9A6E4"/>
                    </a:solidFill>
                  </a:tcPr>
                </a:tc>
                <a:tc>
                  <a:txBody>
                    <a:bodyPr/>
                    <a:lstStyle/>
                    <a:p>
                      <a:pPr algn="ctr" fontAlgn="b"/>
                      <a:r>
                        <a:rPr lang="en-US" sz="1000" b="0" i="0" u="none" strike="noStrike">
                          <a:solidFill>
                            <a:srgbClr val="000000"/>
                          </a:solidFill>
                          <a:effectLst/>
                          <a:latin typeface="Arial Mon"/>
                        </a:rPr>
                        <a:t>2016-10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9A6E4"/>
                    </a:solidFill>
                  </a:tcPr>
                </a:tc>
              </a:tr>
              <a:tr h="186497">
                <a:tc>
                  <a:txBody>
                    <a:bodyPr/>
                    <a:lstStyle/>
                    <a:p>
                      <a:pPr algn="l" fontAlgn="b"/>
                      <a:endParaRPr lang="en-US" sz="10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n-US" sz="900" b="1" i="0" u="none" strike="noStrike">
                          <a:solidFill>
                            <a:srgbClr val="FF0000"/>
                          </a:solidFill>
                          <a:effectLst/>
                          <a:latin typeface="Arial Mon"/>
                        </a:rPr>
                        <a:t>ÅÐªÍÕÈÉ ÈÍÄÅÊÑ</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b"/>
                      <a:r>
                        <a:rPr lang="en-US" sz="1000" b="1" i="0" u="none" strike="noStrike">
                          <a:solidFill>
                            <a:srgbClr val="FF0000"/>
                          </a:solidFill>
                          <a:effectLst/>
                          <a:latin typeface="Arial Mon"/>
                        </a:rPr>
                        <a:t> 100.5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FF0000"/>
                          </a:solidFill>
                          <a:effectLst/>
                          <a:latin typeface="Arial Mon"/>
                        </a:rPr>
                        <a:t> 100.5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FF0000"/>
                          </a:solidFill>
                          <a:effectLst/>
                          <a:latin typeface="Arial Mon"/>
                        </a:rPr>
                        <a:t> 100.0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86497">
                <a:tc gridSpan="5">
                  <a:txBody>
                    <a:bodyPr/>
                    <a:lstStyle/>
                    <a:p>
                      <a:pPr algn="l" fontAlgn="b"/>
                      <a:r>
                        <a:rPr lang="en-US" sz="1000" b="1" i="0" u="none" strike="noStrike">
                          <a:solidFill>
                            <a:srgbClr val="000000"/>
                          </a:solidFill>
                          <a:effectLst/>
                          <a:latin typeface="Arial Mon"/>
                        </a:rPr>
                        <a:t>01.   ÕYÍÑÍÈÉ ÁÀÐÀÀ, ÑÎÃÒÓÓÐÓÓËÀÕ ÁÓÑ ÓÍÄÀÀ</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94.3</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95.1</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99.8</a:t>
                      </a:r>
                    </a:p>
                  </a:txBody>
                  <a:tcPr marL="0" marR="0" marT="0" marB="0" anchor="b">
                    <a:lnL>
                      <a:noFill/>
                    </a:lnL>
                    <a:lnR>
                      <a:noFill/>
                    </a:lnR>
                    <a:lnT>
                      <a:noFill/>
                    </a:lnT>
                    <a:lnB>
                      <a:noFill/>
                    </a:lnB>
                  </a:tcPr>
                </a:tc>
              </a:tr>
              <a:tr h="197468">
                <a:tc gridSpan="5">
                  <a:txBody>
                    <a:bodyPr/>
                    <a:lstStyle/>
                    <a:p>
                      <a:pPr algn="l" fontAlgn="b"/>
                      <a:r>
                        <a:rPr lang="en-US" sz="1000" b="1" i="0" u="none" strike="noStrike">
                          <a:solidFill>
                            <a:srgbClr val="000000"/>
                          </a:solidFill>
                          <a:effectLst/>
                          <a:latin typeface="Arial Mon"/>
                        </a:rPr>
                        <a:t>02.   ÑÎÃÒÓÓÐÓÓËÀÕ ÓÍÄÀÀ, ÒÀÌÕÈ, ÌÀÍÑÓÓÐÓÓËÀÕ ÁÎÄÈÑ</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99.8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99.8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4">
                  <a:txBody>
                    <a:bodyPr/>
                    <a:lstStyle/>
                    <a:p>
                      <a:pPr algn="l" fontAlgn="b"/>
                      <a:r>
                        <a:rPr lang="en-US" sz="1000" b="1" i="0" u="none" strike="noStrike">
                          <a:solidFill>
                            <a:srgbClr val="000000"/>
                          </a:solidFill>
                          <a:effectLst/>
                          <a:latin typeface="Arial Mon"/>
                        </a:rPr>
                        <a:t>03.    ÕÓÂÖÀÑ, ÁªÑ ÁÀÐÀÀ, ÃÓÒÀË</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102.6</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102.1</a:t>
                      </a:r>
                    </a:p>
                  </a:txBody>
                  <a:tcPr marL="0" marR="0" marT="0" marB="0" anchor="b">
                    <a:lnL>
                      <a:noFill/>
                    </a:lnL>
                    <a:lnR>
                      <a:noFill/>
                    </a:lnR>
                    <a:lnT>
                      <a:noFill/>
                    </a:lnT>
                    <a:lnB>
                      <a:noFill/>
                    </a:lnB>
                  </a:tcPr>
                </a:tc>
                <a:tc>
                  <a:txBody>
                    <a:bodyPr/>
                    <a:lstStyle/>
                    <a:p>
                      <a:pPr algn="r" fontAlgn="b"/>
                      <a:r>
                        <a:rPr lang="en-US" sz="1000" b="1" i="0" u="none" strike="noStrike" dirty="0">
                          <a:solidFill>
                            <a:srgbClr val="000000"/>
                          </a:solidFill>
                          <a:effectLst/>
                          <a:latin typeface="Arial Mon"/>
                        </a:rPr>
                        <a:t> 100.0</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04.    ÎÐÎÍ ÑÓÓÖ, ÓÑ, ÖÀÕÈËÃÀÀÍ, ÕÈÉÍ ÁÎËÎÍ ÁÓÑÀÄ ÒYËØ</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109.2</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109.2</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05.    ÃÝÐ ÀÕÓÉÍ ÒÀÂÈËÃÀ, ÃÝÐ ÀÕÓÉÍ ÁÀÐÀÀ</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104.8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103.7</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100.3</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06.    ÝÌ, ÒÀÐÈÀ, ÝÌÍÝËÃÈÉÍ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102.5</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102.5</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2">
                  <a:txBody>
                    <a:bodyPr/>
                    <a:lstStyle/>
                    <a:p>
                      <a:pPr algn="l" fontAlgn="b"/>
                      <a:r>
                        <a:rPr lang="en-US" sz="1000" b="1" i="0" u="none" strike="noStrike">
                          <a:solidFill>
                            <a:srgbClr val="000000"/>
                          </a:solidFill>
                          <a:effectLst/>
                          <a:latin typeface="Arial Mon"/>
                        </a:rPr>
                        <a:t>07.    ÒÝÝÂÝÐ</a:t>
                      </a:r>
                    </a:p>
                  </a:txBody>
                  <a:tcPr marL="0" marR="0" marT="0" marB="0" anchor="b">
                    <a:lnL>
                      <a:noFill/>
                    </a:lnL>
                    <a:lnR>
                      <a:noFill/>
                    </a:lnR>
                    <a:lnT>
                      <a:noFill/>
                    </a:lnT>
                    <a:lnB>
                      <a:noFill/>
                    </a:lnB>
                  </a:tcPr>
                </a:tc>
                <a:tc hMerge="1">
                  <a:txBody>
                    <a:bodyPr/>
                    <a:lstStyle/>
                    <a:p>
                      <a:endParaRPr lang="en-US"/>
                    </a:p>
                  </a:txBody>
                  <a:tcPr/>
                </a:tc>
                <a:tc>
                  <a:txBody>
                    <a:bodyPr/>
                    <a:lstStyle/>
                    <a:p>
                      <a:pPr algn="l" fontAlgn="t"/>
                      <a:endParaRPr lang="en-US" sz="900" b="0" i="0" u="none" strike="noStrike">
                        <a:solidFill>
                          <a:srgbClr val="000000"/>
                        </a:solidFill>
                        <a:effectLst/>
                        <a:latin typeface="Arial Mon"/>
                      </a:endParaRPr>
                    </a:p>
                  </a:txBody>
                  <a:tcPr marL="0" marR="0" marT="0" marB="0">
                    <a:lnL>
                      <a:noFill/>
                    </a:lnL>
                    <a:lnR>
                      <a:noFill/>
                    </a:lnR>
                    <a:lnT>
                      <a:noFill/>
                    </a:lnT>
                    <a:lnB>
                      <a:noFill/>
                    </a:lnB>
                  </a:tcPr>
                </a:tc>
                <a:tc>
                  <a:txBody>
                    <a:bodyPr/>
                    <a:lstStyle/>
                    <a:p>
                      <a:pPr algn="ctr" fontAlgn="b"/>
                      <a:endParaRPr lang="en-US" sz="900" b="0" i="1"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96.8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96.8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08.    ÕÎËÁÎÎÍÛ ÕÝÐÝÃÑÝË, ØÓÓÄÀÍÃÈÉÍ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09.    ÀÌÐÀËÒ, ×ªËªªÒ ÖÀÃ, ÑÎ¨ËÛÍ ÁÀÐÀÀ,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100.2</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99.3</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4">
                  <a:txBody>
                    <a:bodyPr/>
                    <a:lstStyle/>
                    <a:p>
                      <a:pPr algn="l" fontAlgn="b"/>
                      <a:r>
                        <a:rPr lang="en-US" sz="1000" b="1" i="0" u="none" strike="noStrike">
                          <a:solidFill>
                            <a:srgbClr val="000000"/>
                          </a:solidFill>
                          <a:effectLst/>
                          <a:latin typeface="Arial Mon"/>
                        </a:rPr>
                        <a:t>10.    ÁÎËÎÂÑÐÎËÛÍ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5">
                  <a:txBody>
                    <a:bodyPr/>
                    <a:lstStyle/>
                    <a:p>
                      <a:pPr algn="l" fontAlgn="b"/>
                      <a:r>
                        <a:rPr lang="en-US" sz="1000" b="1" i="0" u="none" strike="noStrike">
                          <a:solidFill>
                            <a:srgbClr val="000000"/>
                          </a:solidFill>
                          <a:effectLst/>
                          <a:latin typeface="Arial Mon"/>
                        </a:rPr>
                        <a:t>11.    ÇÎ×ÈÄ ÁÓÓÄÀË, ÍÈÉÒÈÉÍ ÕÎÎË, ÄÎÒÓÓÐ ÁÀÉÐÍÛ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b="1" i="0" u="none" strike="noStrike">
                          <a:solidFill>
                            <a:srgbClr val="000000"/>
                          </a:solidFill>
                          <a:effectLst/>
                          <a:latin typeface="Arial Mon"/>
                        </a:rPr>
                        <a:t> 101.1</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100.8</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100.0</a:t>
                      </a:r>
                    </a:p>
                  </a:txBody>
                  <a:tcPr marL="0" marR="0" marT="0" marB="0" anchor="b">
                    <a:lnL>
                      <a:noFill/>
                    </a:lnL>
                    <a:lnR>
                      <a:noFill/>
                    </a:lnR>
                    <a:lnT>
                      <a:noFill/>
                    </a:lnT>
                    <a:lnB>
                      <a:noFill/>
                    </a:lnB>
                  </a:tcPr>
                </a:tc>
              </a:tr>
              <a:tr h="186497">
                <a:tc gridSpan="4">
                  <a:txBody>
                    <a:bodyPr/>
                    <a:lstStyle/>
                    <a:p>
                      <a:pPr algn="l" fontAlgn="b"/>
                      <a:r>
                        <a:rPr lang="en-US" sz="1000" b="1" i="0" u="none" strike="noStrike">
                          <a:solidFill>
                            <a:srgbClr val="000000"/>
                          </a:solidFill>
                          <a:effectLst/>
                          <a:latin typeface="Arial Mon"/>
                        </a:rPr>
                        <a:t>12.    ÁÓÑÀÄ ÁÀÐÀÀ, YÉË×ÈËÃÝÝ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Mon"/>
                      </a:endParaRP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100.5</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Arial Mon"/>
                        </a:rPr>
                        <a:t> 101.2</a:t>
                      </a:r>
                    </a:p>
                  </a:txBody>
                  <a:tcPr marL="0" marR="0" marT="0" marB="0" anchor="b">
                    <a:lnL>
                      <a:noFill/>
                    </a:lnL>
                    <a:lnR>
                      <a:noFill/>
                    </a:lnR>
                    <a:lnT>
                      <a:noFill/>
                    </a:lnT>
                    <a:lnB>
                      <a:noFill/>
                    </a:lnB>
                  </a:tcPr>
                </a:tc>
                <a:tc>
                  <a:txBody>
                    <a:bodyPr/>
                    <a:lstStyle/>
                    <a:p>
                      <a:pPr algn="r" fontAlgn="b"/>
                      <a:r>
                        <a:rPr lang="en-US" sz="1000" b="1" i="0" u="none" strike="noStrike" dirty="0">
                          <a:solidFill>
                            <a:srgbClr val="000000"/>
                          </a:solidFill>
                          <a:effectLst/>
                          <a:latin typeface="Arial Mon"/>
                        </a:rPr>
                        <a:t> 100.8</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4340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49" name="Rectangle 1"/>
          <p:cNvSpPr>
            <a:spLocks noChangeArrowheads="1"/>
          </p:cNvSpPr>
          <p:nvPr/>
        </p:nvSpPr>
        <p:spPr bwMode="auto">
          <a:xfrm>
            <a:off x="1143000" y="1249316"/>
            <a:ext cx="7620000" cy="917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lnSpc>
                <a:spcPct val="115000"/>
              </a:lnSpc>
            </a:pPr>
            <a:r>
              <a:rPr lang="mn-MN" sz="1600" dirty="0">
                <a:latin typeface="Arial"/>
                <a:ea typeface="Times New Roman"/>
                <a:cs typeface="Times New Roman"/>
              </a:rPr>
              <a:t>Нийгмийн даатгалын шимтгэлийн орлого 2016 оны эхний </a:t>
            </a:r>
            <a:r>
              <a:rPr lang="en-US" sz="1600" dirty="0">
                <a:latin typeface="Arial"/>
                <a:ea typeface="Times New Roman"/>
                <a:cs typeface="Times New Roman"/>
              </a:rPr>
              <a:t>11</a:t>
            </a:r>
            <a:r>
              <a:rPr lang="mn-MN" sz="1600" dirty="0">
                <a:latin typeface="Arial"/>
                <a:ea typeface="Times New Roman"/>
                <a:cs typeface="Times New Roman"/>
              </a:rPr>
              <a:t> сарын  байдлаар </a:t>
            </a:r>
            <a:r>
              <a:rPr lang="en-US" sz="1600" dirty="0">
                <a:latin typeface="Arial"/>
                <a:ea typeface="Times New Roman"/>
                <a:cs typeface="Times New Roman"/>
              </a:rPr>
              <a:t>18390 </a:t>
            </a:r>
            <a:r>
              <a:rPr lang="mn-MN" sz="1600" dirty="0">
                <a:latin typeface="Arial"/>
                <a:ea typeface="Times New Roman"/>
                <a:cs typeface="Times New Roman"/>
              </a:rPr>
              <a:t> сая төгрөг болж өнгөрсөн оны мөн үетэй харьцуулахад </a:t>
            </a:r>
            <a:r>
              <a:rPr lang="en-US" sz="1600" dirty="0">
                <a:latin typeface="Arial"/>
                <a:ea typeface="Times New Roman"/>
                <a:cs typeface="Times New Roman"/>
              </a:rPr>
              <a:t>2811.8</a:t>
            </a:r>
            <a:r>
              <a:rPr lang="mn-MN" sz="1600" dirty="0">
                <a:latin typeface="Arial"/>
                <a:ea typeface="Times New Roman"/>
                <a:cs typeface="Times New Roman"/>
              </a:rPr>
              <a:t> сая төгрөг буюу </a:t>
            </a:r>
            <a:r>
              <a:rPr lang="en-US" sz="1600" dirty="0">
                <a:latin typeface="Arial"/>
                <a:ea typeface="Times New Roman"/>
                <a:cs typeface="Times New Roman"/>
              </a:rPr>
              <a:t>18.1</a:t>
            </a:r>
            <a:r>
              <a:rPr lang="mn-MN" sz="1600" dirty="0">
                <a:latin typeface="Arial"/>
                <a:ea typeface="Times New Roman"/>
                <a:cs typeface="Times New Roman"/>
              </a:rPr>
              <a:t> хувиар өссөн байна. </a:t>
            </a:r>
            <a:endParaRPr lang="en-US" sz="1600" dirty="0">
              <a:effectLst/>
              <a:latin typeface="Arial Mon"/>
              <a:ea typeface="Times New Roman"/>
              <a:cs typeface="Times New Roman"/>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schemeClr val="bg1"/>
                </a:solidFill>
                <a:latin typeface="Arial Unicode MS" pitchFamily="34" charset="-128"/>
                <a:ea typeface="Arial Unicode MS" pitchFamily="34" charset="-128"/>
                <a:cs typeface="Arial Unicode MS" pitchFamily="34" charset="-128"/>
              </a:rPr>
              <a:t> </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sp>
        <p:nvSpPr>
          <p:cNvPr id="2" name="Rectangle 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noChangeArrowheads="1"/>
          </p:cNvPicPr>
          <p:nvPr/>
        </p:nvPicPr>
        <p:blipFill>
          <a:blip r:embed="rId3" cstate="print"/>
          <a:stretch>
            <a:fillRect/>
          </a:stretch>
        </p:blipFill>
        <p:spPr bwMode="auto">
          <a:xfrm>
            <a:off x="146140" y="393372"/>
            <a:ext cx="854998" cy="832565"/>
          </a:xfrm>
          <a:prstGeom prst="rect">
            <a:avLst/>
          </a:prstGeom>
          <a:solidFill>
            <a:schemeClr val="bg1"/>
          </a:solidFill>
          <a:ln w="9525">
            <a:noFill/>
            <a:miter lim="800000"/>
            <a:headEnd/>
            <a:tailEnd/>
          </a:ln>
        </p:spPr>
      </p:pic>
      <p:sp>
        <p:nvSpPr>
          <p:cNvPr id="4"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20802223"/>
              </p:ext>
            </p:extLst>
          </p:nvPr>
        </p:nvGraphicFramePr>
        <p:xfrm>
          <a:off x="1524000" y="2438400"/>
          <a:ext cx="6629400" cy="3043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563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smtClean="0">
                <a:solidFill>
                  <a:prstClr val="white"/>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prstClr val="white"/>
                </a:solidFill>
                <a:latin typeface="Arial Unicode MS" pitchFamily="34" charset="-128"/>
                <a:ea typeface="Arial Unicode MS" pitchFamily="34" charset="-128"/>
                <a:cs typeface="Arial Unicode MS" pitchFamily="34" charset="-128"/>
              </a:rPr>
              <a:t> </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smtClean="0">
                <a:solidFill>
                  <a:prstClr val="white"/>
                </a:solidFill>
                <a:latin typeface="Arial Unicode MS" pitchFamily="34" charset="-128"/>
                <a:ea typeface="Arial Unicode MS" pitchFamily="34" charset="-128"/>
                <a:cs typeface="Arial Unicode MS" pitchFamily="34" charset="-128"/>
              </a:rPr>
              <a:t>Нийгмийн даатгал</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sp>
        <p:nvSpPr>
          <p:cNvPr id="2" name="Rectangle 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a:picLocks noChangeAspect="1" noChangeArrowheads="1"/>
          </p:cNvPicPr>
          <p:nvPr/>
        </p:nvPicPr>
        <p:blipFill>
          <a:blip r:embed="rId3" cstate="print"/>
          <a:stretch>
            <a:fillRect/>
          </a:stretch>
        </p:blipFill>
        <p:spPr bwMode="auto">
          <a:xfrm>
            <a:off x="146140" y="393372"/>
            <a:ext cx="854998" cy="832565"/>
          </a:xfrm>
          <a:prstGeom prst="rect">
            <a:avLst/>
          </a:prstGeom>
          <a:solidFill>
            <a:schemeClr val="bg1"/>
          </a:solidFill>
          <a:ln w="9525">
            <a:noFill/>
            <a:miter lim="800000"/>
            <a:headEnd/>
            <a:tailEnd/>
          </a:ln>
        </p:spPr>
      </p:pic>
      <p:sp>
        <p:nvSpPr>
          <p:cNvPr id="4"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1"/>
          <p:cNvSpPr>
            <a:spLocks noChangeArrowheads="1"/>
          </p:cNvSpPr>
          <p:nvPr/>
        </p:nvSpPr>
        <p:spPr bwMode="auto">
          <a:xfrm>
            <a:off x="1143000" y="1022293"/>
            <a:ext cx="7620000" cy="1815882"/>
          </a:xfrm>
          <a:prstGeom prst="rect">
            <a:avLst/>
          </a:prstGeom>
          <a:noFill/>
          <a:ln w="9525">
            <a:noFill/>
            <a:miter lim="800000"/>
            <a:headEnd/>
            <a:tailEnd/>
          </a:ln>
        </p:spPr>
        <p:txBody>
          <a:bodyPr wrap="square" anchor="ctr">
            <a:spAutoFit/>
          </a:bodyPr>
          <a:lstStyle/>
          <a:p>
            <a:r>
              <a:rPr lang="mn-MN" sz="1400" b="1" dirty="0">
                <a:solidFill>
                  <a:srgbClr val="558ED5"/>
                </a:solidFill>
                <a:latin typeface="Arial" pitchFamily="34" charset="0"/>
                <a:ea typeface="Calibri" pitchFamily="34" charset="0"/>
                <a:cs typeface="Arial" pitchFamily="34" charset="0"/>
              </a:rPr>
              <a:t>Оны эхний хээлтэгч – </a:t>
            </a:r>
            <a:r>
              <a:rPr lang="mn-MN" sz="1400" b="1" dirty="0" smtClean="0">
                <a:solidFill>
                  <a:srgbClr val="558ED5"/>
                </a:solidFill>
                <a:latin typeface="Arial" pitchFamily="34" charset="0"/>
                <a:ea typeface="Calibri" pitchFamily="34" charset="0"/>
                <a:cs typeface="Arial" pitchFamily="34" charset="0"/>
              </a:rPr>
              <a:t>1941663                               </a:t>
            </a:r>
            <a:endParaRPr lang="en-US" sz="1400" b="1" dirty="0">
              <a:solidFill>
                <a:srgbClr val="558ED5"/>
              </a:solidFill>
              <a:latin typeface="Arial" pitchFamily="34" charset="0"/>
              <a:ea typeface="Calibri" pitchFamily="34" charset="0"/>
              <a:cs typeface="Arial" pitchFamily="34" charset="0"/>
            </a:endParaRPr>
          </a:p>
          <a:p>
            <a:endParaRPr lang="en-US" sz="1400" b="1" dirty="0">
              <a:solidFill>
                <a:srgbClr val="558ED5"/>
              </a:solidFill>
              <a:latin typeface="Arial" pitchFamily="34" charset="0"/>
              <a:ea typeface="Calibri" pitchFamily="34" charset="0"/>
              <a:cs typeface="Arial" pitchFamily="34" charset="0"/>
            </a:endParaRPr>
          </a:p>
          <a:p>
            <a:pPr eaLnBrk="0" hangingPunct="0"/>
            <a:r>
              <a:rPr lang="mn-MN" sz="1400" b="1" dirty="0">
                <a:solidFill>
                  <a:srgbClr val="558ED5"/>
                </a:solidFill>
                <a:latin typeface="Arial" pitchFamily="34" charset="0"/>
                <a:ea typeface="Calibri" pitchFamily="34" charset="0"/>
                <a:cs typeface="Arial" pitchFamily="34" charset="0"/>
              </a:rPr>
              <a:t>Төллөсөн эх  - </a:t>
            </a:r>
            <a:r>
              <a:rPr lang="en-US" sz="1400" b="1" dirty="0" smtClean="0">
                <a:solidFill>
                  <a:srgbClr val="558ED5"/>
                </a:solidFill>
                <a:latin typeface="Arial" pitchFamily="34" charset="0"/>
                <a:ea typeface="Calibri" pitchFamily="34" charset="0"/>
                <a:cs typeface="Arial" pitchFamily="34" charset="0"/>
              </a:rPr>
              <a:t>1597825                                              </a:t>
            </a:r>
            <a:r>
              <a:rPr lang="mn-MN" sz="1400" b="1" dirty="0" smtClean="0">
                <a:solidFill>
                  <a:srgbClr val="1F497D">
                    <a:lumMod val="60000"/>
                    <a:lumOff val="40000"/>
                  </a:srgbClr>
                </a:solidFill>
                <a:latin typeface="Arial" pitchFamily="34" charset="0"/>
                <a:ea typeface="Calibri" pitchFamily="34" charset="0"/>
                <a:cs typeface="Arial" pitchFamily="34" charset="0"/>
              </a:rPr>
              <a:t>Төллөсөн эхийн хувь  - </a:t>
            </a:r>
            <a:r>
              <a:rPr lang="en-US" sz="1400" b="1" dirty="0" smtClean="0">
                <a:solidFill>
                  <a:srgbClr val="1F497D">
                    <a:lumMod val="60000"/>
                    <a:lumOff val="40000"/>
                  </a:srgbClr>
                </a:solidFill>
                <a:latin typeface="Arial" pitchFamily="34" charset="0"/>
                <a:ea typeface="Calibri" pitchFamily="34" charset="0"/>
                <a:cs typeface="Arial" pitchFamily="34" charset="0"/>
              </a:rPr>
              <a:t>82.3</a:t>
            </a:r>
            <a:endParaRPr lang="en-US" sz="1400" b="1" dirty="0">
              <a:solidFill>
                <a:srgbClr val="1F497D">
                  <a:lumMod val="60000"/>
                  <a:lumOff val="40000"/>
                </a:srgbClr>
              </a:solidFill>
              <a:latin typeface="Arial" pitchFamily="34" charset="0"/>
              <a:ea typeface="Calibri" pitchFamily="34" charset="0"/>
              <a:cs typeface="Arial" pitchFamily="34" charset="0"/>
            </a:endParaRPr>
          </a:p>
          <a:p>
            <a:pPr eaLnBrk="0" hangingPunct="0"/>
            <a:endParaRPr lang="en-US" sz="1400" b="1" dirty="0">
              <a:solidFill>
                <a:srgbClr val="558ED5"/>
              </a:solidFill>
              <a:latin typeface="Arial" pitchFamily="34" charset="0"/>
              <a:cs typeface="Arial" pitchFamily="34" charset="0"/>
            </a:endParaRPr>
          </a:p>
          <a:p>
            <a:pPr eaLnBrk="0" hangingPunct="0"/>
            <a:r>
              <a:rPr lang="mn-MN" sz="1400" b="1" dirty="0" smtClean="0">
                <a:solidFill>
                  <a:srgbClr val="FF0000"/>
                </a:solidFill>
                <a:latin typeface="Arial" pitchFamily="34" charset="0"/>
                <a:cs typeface="Arial" pitchFamily="34" charset="0"/>
              </a:rPr>
              <a:t>Гарсан төл – </a:t>
            </a:r>
            <a:r>
              <a:rPr lang="en-US" sz="1400" b="1" dirty="0" smtClean="0">
                <a:solidFill>
                  <a:srgbClr val="FF0000"/>
                </a:solidFill>
                <a:latin typeface="Arial" pitchFamily="34" charset="0"/>
                <a:cs typeface="Arial" pitchFamily="34" charset="0"/>
              </a:rPr>
              <a:t>1597881</a:t>
            </a:r>
            <a:r>
              <a:rPr lang="mn-MN" sz="1400" b="1" dirty="0" smtClean="0">
                <a:solidFill>
                  <a:srgbClr val="FF0000"/>
                </a:solidFill>
                <a:latin typeface="Arial" pitchFamily="34" charset="0"/>
                <a:cs typeface="Arial" pitchFamily="34" charset="0"/>
              </a:rPr>
              <a:t>                                                 </a:t>
            </a:r>
            <a:r>
              <a:rPr lang="mn-MN" sz="1400" b="1" dirty="0" smtClean="0">
                <a:solidFill>
                  <a:srgbClr val="558ED5"/>
                </a:solidFill>
                <a:latin typeface="Arial" pitchFamily="34" charset="0"/>
                <a:cs typeface="Arial" pitchFamily="34" charset="0"/>
              </a:rPr>
              <a:t>Бойжиж буй төл - </a:t>
            </a:r>
            <a:r>
              <a:rPr lang="en-US" sz="1400" b="1" dirty="0" smtClean="0">
                <a:solidFill>
                  <a:srgbClr val="558ED5"/>
                </a:solidFill>
                <a:latin typeface="Arial" pitchFamily="34" charset="0"/>
                <a:cs typeface="Arial" pitchFamily="34" charset="0"/>
              </a:rPr>
              <a:t> 1580827</a:t>
            </a:r>
            <a:endParaRPr lang="mn-MN" sz="1400" b="1" dirty="0" smtClean="0">
              <a:solidFill>
                <a:srgbClr val="558ED5"/>
              </a:solidFill>
              <a:latin typeface="Arial" pitchFamily="34" charset="0"/>
              <a:cs typeface="Arial" pitchFamily="34" charset="0"/>
            </a:endParaRPr>
          </a:p>
          <a:p>
            <a:pPr eaLnBrk="0" hangingPunct="0"/>
            <a:endParaRPr lang="mn-MN" sz="1400" b="1" dirty="0" smtClean="0">
              <a:solidFill>
                <a:srgbClr val="558ED5"/>
              </a:solidFill>
              <a:latin typeface="Arial" pitchFamily="34" charset="0"/>
              <a:cs typeface="Arial" pitchFamily="34" charset="0"/>
            </a:endParaRPr>
          </a:p>
          <a:p>
            <a:pPr eaLnBrk="0" hangingPunct="0"/>
            <a:r>
              <a:rPr lang="mn-MN" sz="1400" b="1" dirty="0" smtClean="0">
                <a:solidFill>
                  <a:srgbClr val="558ED5"/>
                </a:solidFill>
                <a:latin typeface="Arial" pitchFamily="34" charset="0"/>
                <a:cs typeface="Arial" pitchFamily="34" charset="0"/>
              </a:rPr>
              <a:t>Хорогдсон </a:t>
            </a:r>
            <a:r>
              <a:rPr lang="mn-MN" sz="1400" b="1" dirty="0">
                <a:solidFill>
                  <a:srgbClr val="558ED5"/>
                </a:solidFill>
                <a:latin typeface="Arial" pitchFamily="34" charset="0"/>
                <a:cs typeface="Arial" pitchFamily="34" charset="0"/>
              </a:rPr>
              <a:t>төл – </a:t>
            </a:r>
            <a:r>
              <a:rPr lang="en-US" sz="1400" b="1" dirty="0" smtClean="0">
                <a:solidFill>
                  <a:srgbClr val="558ED5"/>
                </a:solidFill>
                <a:latin typeface="Arial" pitchFamily="34" charset="0"/>
                <a:cs typeface="Arial" pitchFamily="34" charset="0"/>
              </a:rPr>
              <a:t>17054</a:t>
            </a:r>
            <a:r>
              <a:rPr lang="mn-MN" sz="1400" b="1" dirty="0" smtClean="0">
                <a:solidFill>
                  <a:srgbClr val="558ED5"/>
                </a:solidFill>
                <a:latin typeface="Arial" pitchFamily="34" charset="0"/>
                <a:cs typeface="Arial" pitchFamily="34" charset="0"/>
              </a:rPr>
              <a:t> </a:t>
            </a:r>
            <a:r>
              <a:rPr lang="en-US" sz="1400" b="1" dirty="0" smtClean="0">
                <a:solidFill>
                  <a:srgbClr val="558ED5"/>
                </a:solidFill>
                <a:latin typeface="Arial" pitchFamily="34" charset="0"/>
                <a:cs typeface="Arial" pitchFamily="34" charset="0"/>
              </a:rPr>
              <a:t>  </a:t>
            </a:r>
            <a:r>
              <a:rPr lang="mn-MN" sz="1400" b="1" dirty="0" smtClean="0">
                <a:solidFill>
                  <a:srgbClr val="558ED5"/>
                </a:solidFill>
                <a:latin typeface="Arial" pitchFamily="34" charset="0"/>
                <a:cs typeface="Arial" pitchFamily="34" charset="0"/>
              </a:rPr>
              <a:t>                                         </a:t>
            </a:r>
            <a:r>
              <a:rPr lang="en-US" sz="1400" b="1" dirty="0" smtClean="0">
                <a:solidFill>
                  <a:srgbClr val="558ED5"/>
                </a:solidFill>
                <a:latin typeface="Arial" pitchFamily="34" charset="0"/>
                <a:cs typeface="Arial" pitchFamily="34" charset="0"/>
              </a:rPr>
              <a:t>  </a:t>
            </a:r>
            <a:r>
              <a:rPr lang="mn-MN" sz="1400" b="1" dirty="0" smtClean="0">
                <a:solidFill>
                  <a:srgbClr val="558ED5"/>
                </a:solidFill>
                <a:latin typeface="Arial" pitchFamily="34" charset="0"/>
                <a:cs typeface="Arial" pitchFamily="34" charset="0"/>
              </a:rPr>
              <a:t>Бойжилтын хувь – 9</a:t>
            </a:r>
            <a:r>
              <a:rPr lang="en-US" sz="1400" b="1" dirty="0" smtClean="0">
                <a:solidFill>
                  <a:srgbClr val="558ED5"/>
                </a:solidFill>
                <a:latin typeface="Arial" pitchFamily="34" charset="0"/>
                <a:cs typeface="Arial" pitchFamily="34" charset="0"/>
              </a:rPr>
              <a:t>8.9</a:t>
            </a:r>
            <a:r>
              <a:rPr lang="mn-MN" sz="1400" b="1" dirty="0" smtClean="0">
                <a:solidFill>
                  <a:srgbClr val="558ED5"/>
                </a:solidFill>
                <a:latin typeface="Arial" pitchFamily="34" charset="0"/>
                <a:ea typeface="Calibri" pitchFamily="34" charset="0"/>
                <a:cs typeface="Arial" pitchFamily="34" charset="0"/>
              </a:rPr>
              <a:t> </a:t>
            </a:r>
            <a:endParaRPr lang="en-US" sz="1400" b="1" dirty="0">
              <a:solidFill>
                <a:srgbClr val="558ED5"/>
              </a:solidFill>
              <a:latin typeface="Arial" pitchFamily="34" charset="0"/>
              <a:cs typeface="Arial" pitchFamily="34" charset="0"/>
            </a:endParaRPr>
          </a:p>
          <a:p>
            <a:pPr eaLnBrk="0" hangingPunct="0"/>
            <a:endParaRPr lang="mn-MN" sz="1400" b="1" dirty="0">
              <a:solidFill>
                <a:srgbClr val="558ED5"/>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744685150"/>
              </p:ext>
            </p:extLst>
          </p:nvPr>
        </p:nvGraphicFramePr>
        <p:xfrm>
          <a:off x="1295400" y="2895603"/>
          <a:ext cx="7315198" cy="2743199"/>
        </p:xfrm>
        <a:graphic>
          <a:graphicData uri="http://schemas.openxmlformats.org/drawingml/2006/table">
            <a:tbl>
              <a:tblPr/>
              <a:tblGrid>
                <a:gridCol w="812800"/>
                <a:gridCol w="812800"/>
                <a:gridCol w="812800"/>
                <a:gridCol w="812800"/>
                <a:gridCol w="812800"/>
                <a:gridCol w="812800"/>
                <a:gridCol w="1219199"/>
                <a:gridCol w="1219199"/>
              </a:tblGrid>
              <a:tr h="498332">
                <a:tc>
                  <a:txBody>
                    <a:bodyPr/>
                    <a:lstStyle/>
                    <a:p>
                      <a:pPr algn="l" fontAlgn="b"/>
                      <a:r>
                        <a:rPr lang="en-US" sz="1000" b="0" i="0" u="none" strike="noStrike" dirty="0">
                          <a:solidFill>
                            <a:srgbClr val="000000"/>
                          </a:solidFill>
                          <a:effectLst/>
                          <a:latin typeface="Arial"/>
                        </a:rPr>
                        <a:t> </a:t>
                      </a:r>
                    </a:p>
                  </a:txBody>
                  <a:tcPr marL="9525" marR="9525" marT="9525" marB="0" anchor="b">
                    <a:lnL>
                      <a:noFill/>
                    </a:lnL>
                    <a:lnR>
                      <a:noFill/>
                    </a:lnR>
                    <a:lnT>
                      <a:noFill/>
                    </a:lnT>
                    <a:lnB>
                      <a:noFill/>
                    </a:lnB>
                    <a:solidFill>
                      <a:srgbClr val="8DB4E2"/>
                    </a:solidFill>
                  </a:tcPr>
                </a:tc>
                <a:tc>
                  <a:txBody>
                    <a:bodyPr/>
                    <a:lstStyle/>
                    <a:p>
                      <a:pPr algn="l" fontAlgn="b"/>
                      <a:r>
                        <a:rPr lang="en-US" sz="1000" b="0" i="0" u="none" strike="noStrike" dirty="0">
                          <a:solidFill>
                            <a:srgbClr val="000000"/>
                          </a:solidFill>
                          <a:effectLst/>
                          <a:latin typeface="Arial"/>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dirty="0" err="1">
                          <a:solidFill>
                            <a:srgbClr val="000000"/>
                          </a:solidFill>
                          <a:effectLst/>
                          <a:latin typeface="Arial"/>
                        </a:rPr>
                        <a:t>Ýõíèé</a:t>
                      </a:r>
                      <a:r>
                        <a:rPr lang="en-US" sz="1200" b="0" i="0" u="none" strike="noStrike" dirty="0">
                          <a:solidFill>
                            <a:srgbClr val="000000"/>
                          </a:solidFill>
                          <a:effectLst/>
                          <a:latin typeface="Arial"/>
                        </a:rPr>
                        <a:t> </a:t>
                      </a: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1</a:t>
                      </a:r>
                      <a:r>
                        <a:rPr lang="en-US" sz="1200" b="0" i="0" u="none" strike="noStrike" dirty="0" smtClean="0">
                          <a:solidFill>
                            <a:srgbClr val="000000"/>
                          </a:solidFill>
                          <a:effectLst/>
                          <a:latin typeface="Arial"/>
                        </a:rPr>
                        <a:t> </a:t>
                      </a:r>
                      <a:r>
                        <a:rPr lang="en-US" sz="1200" b="0" i="0" u="none" strike="noStrike" dirty="0" err="1">
                          <a:solidFill>
                            <a:srgbClr val="000000"/>
                          </a:solidFill>
                          <a:effectLst/>
                          <a:latin typeface="Arial"/>
                        </a:rPr>
                        <a:t>ñàð</a:t>
                      </a:r>
                      <a:endParaRPr lang="en-US" sz="1200" b="0" i="0" u="none" strike="noStrike" dirty="0">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a:rPr>
                        <a:t>Äóíäæààñ</a:t>
                      </a:r>
                    </a:p>
                  </a:txBody>
                  <a:tcPr marL="9525" marR="9525" marT="9525" marB="0" anchor="ctr">
                    <a:lnL>
                      <a:noFill/>
                    </a:lnL>
                    <a:lnR>
                      <a:noFill/>
                    </a:lnR>
                    <a:lnT>
                      <a:noFill/>
                    </a:lnT>
                    <a:lnB>
                      <a:noFill/>
                    </a:lnB>
                    <a:solidFill>
                      <a:srgbClr val="8DB4E2"/>
                    </a:solidFill>
                  </a:tcPr>
                </a:tc>
              </a:tr>
              <a:tr h="510197">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239674">
                <a:tc gridSpan="2">
                  <a:txBody>
                    <a:bodyPr/>
                    <a:lstStyle/>
                    <a:p>
                      <a:pPr algn="ctr" fontAlgn="b"/>
                      <a:r>
                        <a:rPr lang="en-US" sz="1200" b="0" i="0" u="none" strike="noStrike">
                          <a:solidFill>
                            <a:srgbClr val="000000"/>
                          </a:solidFill>
                          <a:effectLst/>
                          <a:latin typeface="Arial"/>
                        </a:rPr>
                        <a:t>Áîéæñîí òºë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49166">
                <a:tc>
                  <a:txBody>
                    <a:bodyPr/>
                    <a:lstStyle/>
                    <a:p>
                      <a:pPr algn="l" fontAlgn="b"/>
                      <a:r>
                        <a:rPr lang="en-US" sz="1000" b="1" i="0" u="none" strike="noStrike">
                          <a:solidFill>
                            <a:srgbClr val="000000"/>
                          </a:solidFill>
                          <a:effectLst/>
                          <a:latin typeface="Arial"/>
                        </a:rPr>
                        <a:t> </a:t>
                      </a:r>
                    </a:p>
                  </a:txBody>
                  <a:tcPr marL="9525" marR="9525" marT="9525" marB="0" anchor="b">
                    <a:lnL>
                      <a:noFill/>
                    </a:lnL>
                    <a:lnR>
                      <a:noFill/>
                    </a:lnR>
                    <a:lnT>
                      <a:noFill/>
                    </a:lnT>
                    <a:lnB>
                      <a:noFill/>
                    </a:lnB>
                    <a:solidFill>
                      <a:srgbClr val="FFFFFF"/>
                    </a:solidFill>
                  </a:tcPr>
                </a:tc>
                <a:tc>
                  <a:txBody>
                    <a:bodyPr/>
                    <a:lstStyle/>
                    <a:p>
                      <a:pPr algn="l" fontAlgn="b"/>
                      <a:r>
                        <a:rPr lang="mn-MN" sz="1200" b="1" i="0" u="none" strike="noStrike">
                          <a:solidFill>
                            <a:srgbClr val="000000"/>
                          </a:solidFill>
                          <a:effectLst/>
                          <a:latin typeface="Arial"/>
                        </a:rPr>
                        <a:t>Бүгд</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Arial"/>
                        </a:rPr>
                        <a:t>1125.8</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1309.4</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Arial"/>
                        </a:rPr>
                        <a:t>1390.2</a:t>
                      </a:r>
                    </a:p>
                  </a:txBody>
                  <a:tcPr marL="9525" marR="9525" marT="9525" marB="0" anchor="b">
                    <a:lnL>
                      <a:noFill/>
                    </a:lnL>
                    <a:lnR>
                      <a:noFill/>
                    </a:lnR>
                    <a:lnT>
                      <a:noFill/>
                    </a:lnT>
                    <a:lnB>
                      <a:noFill/>
                    </a:lnB>
                  </a:tcPr>
                </a:tc>
                <a:tc>
                  <a:txBody>
                    <a:bodyPr/>
                    <a:lstStyle/>
                    <a:p>
                      <a:pPr algn="ctr" fontAlgn="ctr"/>
                      <a:r>
                        <a:rPr lang="en-US" sz="1200" b="1" i="0" u="none" strike="noStrike">
                          <a:solidFill>
                            <a:srgbClr val="000000"/>
                          </a:solidFill>
                          <a:effectLst/>
                          <a:latin typeface="Arial"/>
                        </a:rPr>
                        <a:t>1275.1</a:t>
                      </a:r>
                    </a:p>
                  </a:txBody>
                  <a:tcPr marL="9525" marR="9525" marT="9525" marB="0" anchor="ctr">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Arial"/>
                        </a:rPr>
                        <a:t>1580.8</a:t>
                      </a:r>
                    </a:p>
                  </a:txBody>
                  <a:tcPr marL="9525" marR="9525" marT="9525" marB="0" anchor="b">
                    <a:lnL>
                      <a:noFill/>
                    </a:lnL>
                    <a:lnR>
                      <a:noFill/>
                    </a:lnR>
                    <a:lnT>
                      <a:noFill/>
                    </a:lnT>
                    <a:lnB>
                      <a:noFill/>
                    </a:lnB>
                  </a:tcPr>
                </a:tc>
                <a:tc>
                  <a:txBody>
                    <a:bodyPr/>
                    <a:lstStyle/>
                    <a:p>
                      <a:pPr algn="ctr" fontAlgn="ctr"/>
                      <a:r>
                        <a:rPr lang="en-US" sz="1200" b="1" i="0" u="none" strike="noStrike">
                          <a:solidFill>
                            <a:srgbClr val="000000"/>
                          </a:solidFill>
                          <a:effectLst/>
                          <a:latin typeface="Arial"/>
                        </a:rPr>
                        <a:t>305.7</a:t>
                      </a:r>
                    </a:p>
                  </a:txBody>
                  <a:tcPr marL="9525" marR="9525" marT="9525" marB="0" anchor="ctr">
                    <a:lnL>
                      <a:noFill/>
                    </a:lnL>
                    <a:lnR>
                      <a:noFill/>
                    </a:lnR>
                    <a:lnT>
                      <a:noFill/>
                    </a:lnT>
                    <a:lnB>
                      <a:noFill/>
                    </a:lnB>
                    <a:solidFill>
                      <a:srgbClr val="FFFFFF"/>
                    </a:solidFill>
                  </a:tcPr>
                </a:tc>
              </a:tr>
              <a:tr h="249166">
                <a:tc rowSpan="5">
                  <a:txBody>
                    <a:bodyPr/>
                    <a:lstStyle/>
                    <a:p>
                      <a:pPr algn="ctr" fontAlgn="ctr"/>
                      <a:r>
                        <a:rPr lang="mn-MN" sz="1200" b="0" i="0" u="none" strike="noStrike">
                          <a:solidFill>
                            <a:srgbClr val="000000"/>
                          </a:solidFill>
                          <a:effectLst/>
                          <a:latin typeface="Arial"/>
                        </a:rPr>
                        <a:t>Үүнээс</a:t>
                      </a:r>
                    </a:p>
                  </a:txBody>
                  <a:tcPr marL="9525" marR="9525" marT="9525" marB="0" vert="vert270" anchor="ctr">
                    <a:lnL>
                      <a:noFill/>
                    </a:lnL>
                    <a:lnR>
                      <a:noFill/>
                    </a:lnR>
                    <a:lnT>
                      <a:noFill/>
                    </a:lnT>
                    <a:lnB>
                      <a:noFill/>
                    </a:lnB>
                  </a:tcPr>
                </a:tc>
                <a:tc>
                  <a:txBody>
                    <a:bodyPr/>
                    <a:lstStyle/>
                    <a:p>
                      <a:pPr algn="l" fontAlgn="b"/>
                      <a:r>
                        <a:rPr lang="en-US" sz="1200" b="0" i="0" u="none" strike="noStrike">
                          <a:solidFill>
                            <a:srgbClr val="000000"/>
                          </a:solidFill>
                          <a:effectLst/>
                          <a:latin typeface="Arial"/>
                        </a:rPr>
                        <a:t>Áîòãî</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0.1</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0.100</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0.2</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0.3</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0.1</a:t>
                      </a:r>
                    </a:p>
                  </a:txBody>
                  <a:tcPr marL="9525" marR="9525" marT="9525" marB="0" anchor="ctr">
                    <a:lnL>
                      <a:noFill/>
                    </a:lnL>
                    <a:lnR>
                      <a:noFill/>
                    </a:lnR>
                    <a:lnT>
                      <a:noFill/>
                    </a:lnT>
                    <a:lnB>
                      <a:noFill/>
                    </a:lnB>
                  </a:tcPr>
                </a:tc>
              </a:tr>
              <a:tr h="249166">
                <a:tc vMerge="1">
                  <a:txBody>
                    <a:bodyPr/>
                    <a:lstStyle/>
                    <a:p>
                      <a:endParaRPr lang="en-US"/>
                    </a:p>
                  </a:txBody>
                  <a:tcPr/>
                </a:tc>
                <a:tc>
                  <a:txBody>
                    <a:bodyPr/>
                    <a:lstStyle/>
                    <a:p>
                      <a:pPr algn="l" fontAlgn="b"/>
                      <a:r>
                        <a:rPr lang="en-US" sz="1200" b="0" i="0" u="none" strike="noStrike">
                          <a:solidFill>
                            <a:srgbClr val="000000"/>
                          </a:solidFill>
                          <a:effectLst/>
                          <a:latin typeface="Arial"/>
                        </a:rPr>
                        <a:t>Óíàãà</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27.1</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30.6</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31.2</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29.6</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35.9</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6.3</a:t>
                      </a:r>
                    </a:p>
                  </a:txBody>
                  <a:tcPr marL="9525" marR="9525" marT="9525" marB="0" anchor="ctr">
                    <a:lnL>
                      <a:noFill/>
                    </a:lnL>
                    <a:lnR>
                      <a:noFill/>
                    </a:lnR>
                    <a:lnT>
                      <a:noFill/>
                    </a:lnT>
                    <a:lnB>
                      <a:noFill/>
                    </a:lnB>
                  </a:tcPr>
                </a:tc>
              </a:tr>
              <a:tr h="249166">
                <a:tc vMerge="1">
                  <a:txBody>
                    <a:bodyPr/>
                    <a:lstStyle/>
                    <a:p>
                      <a:endParaRPr lang="en-US"/>
                    </a:p>
                  </a:txBody>
                  <a:tcPr/>
                </a:tc>
                <a:tc>
                  <a:txBody>
                    <a:bodyPr/>
                    <a:lstStyle/>
                    <a:p>
                      <a:pPr algn="l" fontAlgn="b"/>
                      <a:r>
                        <a:rPr lang="en-US" sz="1200" b="0" i="0" u="none" strike="noStrike">
                          <a:solidFill>
                            <a:srgbClr val="000000"/>
                          </a:solidFill>
                          <a:effectLst/>
                          <a:latin typeface="Arial"/>
                        </a:rPr>
                        <a:t>Òóãàë</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74.6</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80.8</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89.4</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81.6</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99.4</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17.8</a:t>
                      </a:r>
                    </a:p>
                  </a:txBody>
                  <a:tcPr marL="9525" marR="9525" marT="9525" marB="0" anchor="ctr">
                    <a:lnL>
                      <a:noFill/>
                    </a:lnL>
                    <a:lnR>
                      <a:noFill/>
                    </a:lnR>
                    <a:lnT>
                      <a:noFill/>
                    </a:lnT>
                    <a:lnB>
                      <a:noFill/>
                    </a:lnB>
                  </a:tcPr>
                </a:tc>
              </a:tr>
              <a:tr h="249166">
                <a:tc vMerge="1">
                  <a:txBody>
                    <a:bodyPr/>
                    <a:lstStyle/>
                    <a:p>
                      <a:endParaRPr lang="en-US"/>
                    </a:p>
                  </a:txBody>
                  <a:tcPr/>
                </a:tc>
                <a:tc>
                  <a:txBody>
                    <a:bodyPr/>
                    <a:lstStyle/>
                    <a:p>
                      <a:pPr algn="l" fontAlgn="b"/>
                      <a:r>
                        <a:rPr lang="en-US" sz="1200" b="0" i="0" u="none" strike="noStrike">
                          <a:solidFill>
                            <a:srgbClr val="000000"/>
                          </a:solidFill>
                          <a:effectLst/>
                          <a:latin typeface="Arial"/>
                        </a:rPr>
                        <a:t>Õóðãà</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592.4</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686.7</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753.4</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677.5</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846.3</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168.8</a:t>
                      </a:r>
                    </a:p>
                  </a:txBody>
                  <a:tcPr marL="9525" marR="9525" marT="9525" marB="0" anchor="ctr">
                    <a:lnL>
                      <a:noFill/>
                    </a:lnL>
                    <a:lnR>
                      <a:noFill/>
                    </a:lnR>
                    <a:lnT>
                      <a:noFill/>
                    </a:lnT>
                    <a:lnB>
                      <a:noFill/>
                    </a:lnB>
                  </a:tcPr>
                </a:tc>
              </a:tr>
              <a:tr h="249166">
                <a:tc vMerge="1">
                  <a:txBody>
                    <a:bodyPr/>
                    <a:lstStyle/>
                    <a:p>
                      <a:endParaRPr lang="en-US"/>
                    </a:p>
                  </a:txBody>
                  <a:tcPr/>
                </a:tc>
                <a:tc>
                  <a:txBody>
                    <a:bodyPr/>
                    <a:lstStyle/>
                    <a:p>
                      <a:pPr algn="l" fontAlgn="b"/>
                      <a:r>
                        <a:rPr lang="en-US" sz="1200" b="0" i="0" u="none" strike="noStrike">
                          <a:solidFill>
                            <a:srgbClr val="000000"/>
                          </a:solidFill>
                          <a:effectLst/>
                          <a:latin typeface="Arial"/>
                        </a:rPr>
                        <a:t>Èøèã</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431.6</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511.1</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Arial"/>
                        </a:rPr>
                        <a:t>515.8</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a:rPr>
                        <a:t>486.2</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a:rPr>
                        <a:t>598.9</a:t>
                      </a:r>
                    </a:p>
                  </a:txBody>
                  <a:tcPr marL="9525" marR="9525" marT="9525" marB="0" anchor="b">
                    <a:lnL>
                      <a:noFill/>
                    </a:lnL>
                    <a:lnR>
                      <a:noFill/>
                    </a:lnR>
                    <a:lnT>
                      <a:noFill/>
                    </a:lnT>
                    <a:lnB>
                      <a:noFill/>
                    </a:lnB>
                  </a:tcPr>
                </a:tc>
                <a:tc>
                  <a:txBody>
                    <a:bodyPr/>
                    <a:lstStyle/>
                    <a:p>
                      <a:pPr algn="ctr" fontAlgn="ctr"/>
                      <a:r>
                        <a:rPr lang="en-US" sz="1200" b="0" i="0" u="none" strike="noStrike" dirty="0">
                          <a:solidFill>
                            <a:srgbClr val="000000"/>
                          </a:solidFill>
                          <a:effectLst/>
                          <a:latin typeface="Arial"/>
                        </a:rPr>
                        <a:t>112.7</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4094785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smtClean="0">
                <a:solidFill>
                  <a:prstClr val="white"/>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prstClr val="white"/>
                </a:solidFill>
                <a:latin typeface="Arial Unicode MS" pitchFamily="34" charset="-128"/>
                <a:ea typeface="Arial Unicode MS" pitchFamily="34" charset="-128"/>
                <a:cs typeface="Arial Unicode MS" pitchFamily="34" charset="-128"/>
              </a:rPr>
              <a:t> </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smtClean="0">
                <a:solidFill>
                  <a:prstClr val="white"/>
                </a:solidFill>
                <a:latin typeface="Arial Unicode MS" pitchFamily="34" charset="-128"/>
                <a:ea typeface="Arial Unicode MS" pitchFamily="34" charset="-128"/>
                <a:cs typeface="Arial Unicode MS" pitchFamily="34" charset="-128"/>
              </a:rPr>
              <a:t>Нийгмийн даатгал</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sp>
        <p:nvSpPr>
          <p:cNvPr id="2" name="Rectangle 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a:picLocks noChangeAspect="1" noChangeArrowheads="1"/>
          </p:cNvPicPr>
          <p:nvPr/>
        </p:nvPicPr>
        <p:blipFill>
          <a:blip r:embed="rId3" cstate="print"/>
          <a:stretch>
            <a:fillRect/>
          </a:stretch>
        </p:blipFill>
        <p:spPr bwMode="auto">
          <a:xfrm>
            <a:off x="146140" y="393372"/>
            <a:ext cx="854998" cy="832565"/>
          </a:xfrm>
          <a:prstGeom prst="rect">
            <a:avLst/>
          </a:prstGeom>
          <a:solidFill>
            <a:schemeClr val="bg1"/>
          </a:solidFill>
          <a:ln w="9525">
            <a:noFill/>
            <a:miter lim="800000"/>
            <a:headEnd/>
            <a:tailEnd/>
          </a:ln>
        </p:spPr>
      </p:pic>
      <p:sp>
        <p:nvSpPr>
          <p:cNvPr id="4"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2" name="Chart 21"/>
          <p:cNvGraphicFramePr>
            <a:graphicFrameLocks/>
          </p:cNvGraphicFramePr>
          <p:nvPr>
            <p:extLst>
              <p:ext uri="{D42A27DB-BD31-4B8C-83A1-F6EECF244321}">
                <p14:modId xmlns:p14="http://schemas.microsoft.com/office/powerpoint/2010/main" val="3945888296"/>
              </p:ext>
            </p:extLst>
          </p:nvPr>
        </p:nvGraphicFramePr>
        <p:xfrm>
          <a:off x="1321293" y="1113824"/>
          <a:ext cx="2336307" cy="4905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3783565588"/>
              </p:ext>
            </p:extLst>
          </p:nvPr>
        </p:nvGraphicFramePr>
        <p:xfrm>
          <a:off x="5486400" y="1143000"/>
          <a:ext cx="2514600" cy="4838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9266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smtClean="0">
                <a:solidFill>
                  <a:prstClr val="white"/>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prstClr val="white"/>
                </a:solidFill>
                <a:latin typeface="Arial Unicode MS" pitchFamily="34" charset="-128"/>
                <a:ea typeface="Arial Unicode MS" pitchFamily="34" charset="-128"/>
                <a:cs typeface="Arial Unicode MS" pitchFamily="34" charset="-128"/>
              </a:rPr>
              <a:t> </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smtClean="0">
                <a:solidFill>
                  <a:prstClr val="white"/>
                </a:solidFill>
                <a:latin typeface="Arial Unicode MS" pitchFamily="34" charset="-128"/>
                <a:ea typeface="Arial Unicode MS" pitchFamily="34" charset="-128"/>
                <a:cs typeface="Arial Unicode MS" pitchFamily="34" charset="-128"/>
              </a:rPr>
              <a:t>Нийгмийн даатгал</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r>
              <a:rPr lang="mn-Mong-CN" sz="3600" dirty="0">
                <a:solidFill>
                  <a:srgbClr val="948A54"/>
                </a:solidFill>
                <a:latin typeface="CMs Huree"/>
                <a:ea typeface="Times New Roman"/>
              </a:rPr>
              <a:t>ᠬᠥᠪᠰᠦᠭᠥᠯ</a:t>
            </a:r>
            <a:r>
              <a:rPr lang="mn-Mong-CN" sz="3600" dirty="0">
                <a:solidFill>
                  <a:srgbClr val="948A54"/>
                </a:solidFill>
                <a:latin typeface="Times New Roman"/>
                <a:ea typeface="Times New Roman"/>
              </a:rPr>
              <a:t> ᠠᠶᠢᠮᠠᠭ ᠤᠨ</a:t>
            </a:r>
            <a:r>
              <a:rPr lang="mn-Mong-CN" sz="3600" dirty="0">
                <a:solidFill>
                  <a:srgbClr val="948A54"/>
                </a:solidFill>
                <a:latin typeface="Times New Roman"/>
                <a:ea typeface="Times New Roman"/>
                <a:cs typeface="Arial"/>
              </a:rPr>
              <a:t> </a:t>
            </a:r>
            <a:r>
              <a:rPr lang="mn-Mong-CN" sz="3600" dirty="0">
                <a:solidFill>
                  <a:srgbClr val="948A54"/>
                </a:solidFill>
                <a:latin typeface="Times New Roman"/>
                <a:ea typeface="Times New Roman"/>
              </a:rPr>
              <a:t>ᠰ᠋ᠲ᠋ᠠ᠋ᠲ᠋ᠢᠰ᠋ᠲ᠋᠋᠋᠋᠋᠋ᠢ᠍᠍᠍᠍᠍᠍᠍᠍᠍᠍ᠭ᠌᠌</a:t>
            </a:r>
            <a:r>
              <a:rPr lang="mn-Mong-CN" sz="3600" dirty="0">
                <a:solidFill>
                  <a:srgbClr val="948A54"/>
                </a:solidFill>
                <a:latin typeface="Arial"/>
                <a:ea typeface="Times New Roman"/>
              </a:rPr>
              <a:t>᠎᠎᠎᠎</a:t>
            </a:r>
            <a:r>
              <a:rPr lang="mn-Mong-CN" sz="3600" dirty="0">
                <a:solidFill>
                  <a:srgbClr val="948A54"/>
                </a:solidFill>
                <a:latin typeface="Times New Roman"/>
                <a:ea typeface="Times New Roman"/>
                <a:cs typeface="CMs Huree"/>
              </a:rPr>
              <a:t> </a:t>
            </a:r>
            <a:r>
              <a:rPr lang="mn-Mong-CN" sz="3600" dirty="0">
                <a:solidFill>
                  <a:srgbClr val="948A54"/>
                </a:solidFill>
                <a:latin typeface="Arial"/>
                <a:ea typeface="Times New Roman"/>
              </a:rPr>
              <a:t> ᠦᠨ </a:t>
            </a:r>
            <a:r>
              <a:rPr lang="mn-Mong-CN" sz="3600" dirty="0">
                <a:solidFill>
                  <a:srgbClr val="948A54"/>
                </a:solidFill>
                <a:latin typeface="Times New Roman"/>
                <a:ea typeface="Times New Roman"/>
              </a:rPr>
              <a:t>ᠬᠡᠯᠲᠡᠰ</a:t>
            </a:r>
            <a:r>
              <a:rPr lang="en-US" sz="1200" dirty="0">
                <a:solidFill>
                  <a:prstClr val="black"/>
                </a:solidFill>
                <a:latin typeface="Times New Roman"/>
                <a:ea typeface="Times New Roman"/>
              </a:rPr>
              <a:t>᠌</a:t>
            </a:r>
          </a:p>
        </p:txBody>
      </p:sp>
      <p:sp>
        <p:nvSpPr>
          <p:cNvPr id="2" name="Rectangle 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 name="Picture 15"/>
          <p:cNvPicPr>
            <a:picLocks noChangeAspect="1" noChangeArrowheads="1"/>
          </p:cNvPicPr>
          <p:nvPr/>
        </p:nvPicPr>
        <p:blipFill>
          <a:blip r:embed="rId3" cstate="print"/>
          <a:stretch>
            <a:fillRect/>
          </a:stretch>
        </p:blipFill>
        <p:spPr bwMode="auto">
          <a:xfrm>
            <a:off x="146140" y="393372"/>
            <a:ext cx="854998" cy="832565"/>
          </a:xfrm>
          <a:prstGeom prst="rect">
            <a:avLst/>
          </a:prstGeom>
          <a:solidFill>
            <a:schemeClr val="bg1"/>
          </a:solidFill>
          <a:ln w="9525">
            <a:noFill/>
            <a:miter lim="800000"/>
            <a:headEnd/>
            <a:tailEnd/>
          </a:ln>
        </p:spPr>
      </p:pic>
      <p:sp>
        <p:nvSpPr>
          <p:cNvPr id="4"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1"/>
          <p:cNvSpPr>
            <a:spLocks noChangeArrowheads="1"/>
          </p:cNvSpPr>
          <p:nvPr/>
        </p:nvSpPr>
        <p:spPr bwMode="auto">
          <a:xfrm>
            <a:off x="1143000" y="1219200"/>
            <a:ext cx="7391400" cy="1169988"/>
          </a:xfrm>
          <a:prstGeom prst="rect">
            <a:avLst/>
          </a:prstGeom>
          <a:noFill/>
          <a:ln w="9525">
            <a:noFill/>
            <a:miter lim="800000"/>
            <a:headEnd/>
            <a:tailEnd/>
          </a:ln>
        </p:spPr>
        <p:txBody>
          <a:bodyPr anchor="ctr">
            <a:spAutoFit/>
          </a:bodyPr>
          <a:lstStyle/>
          <a:p>
            <a:r>
              <a:rPr lang="mn-MN" sz="1400" b="1" dirty="0">
                <a:solidFill>
                  <a:srgbClr val="558ED5"/>
                </a:solidFill>
                <a:latin typeface="Arial" pitchFamily="34" charset="0"/>
                <a:ea typeface="Calibri" pitchFamily="34" charset="0"/>
                <a:cs typeface="Arial" pitchFamily="34" charset="0"/>
              </a:rPr>
              <a:t>Оны эхний мал – </a:t>
            </a:r>
            <a:r>
              <a:rPr lang="mn-MN" sz="1400" b="1" dirty="0" smtClean="0">
                <a:solidFill>
                  <a:srgbClr val="558ED5"/>
                </a:solidFill>
                <a:latin typeface="Arial" pitchFamily="34" charset="0"/>
                <a:ea typeface="Calibri" pitchFamily="34" charset="0"/>
                <a:cs typeface="Arial" pitchFamily="34" charset="0"/>
              </a:rPr>
              <a:t>4398064                                        </a:t>
            </a:r>
            <a:endParaRPr lang="en-US" sz="1400" b="1" dirty="0">
              <a:solidFill>
                <a:srgbClr val="558ED5"/>
              </a:solidFill>
              <a:latin typeface="Arial" pitchFamily="34" charset="0"/>
              <a:ea typeface="Calibri" pitchFamily="34" charset="0"/>
              <a:cs typeface="Arial" pitchFamily="34" charset="0"/>
            </a:endParaRPr>
          </a:p>
          <a:p>
            <a:endParaRPr lang="en-US" sz="1400" b="1" dirty="0">
              <a:solidFill>
                <a:srgbClr val="558ED5"/>
              </a:solidFill>
              <a:latin typeface="Arial" pitchFamily="34" charset="0"/>
              <a:ea typeface="Calibri" pitchFamily="34" charset="0"/>
              <a:cs typeface="Arial" pitchFamily="34" charset="0"/>
            </a:endParaRPr>
          </a:p>
          <a:p>
            <a:pPr eaLnBrk="0" hangingPunct="0"/>
            <a:r>
              <a:rPr lang="mn-MN" sz="1400" b="1" dirty="0">
                <a:solidFill>
                  <a:srgbClr val="558ED5"/>
                </a:solidFill>
                <a:latin typeface="Arial" pitchFamily="34" charset="0"/>
                <a:ea typeface="Calibri" pitchFamily="34" charset="0"/>
                <a:cs typeface="Arial" pitchFamily="34" charset="0"/>
              </a:rPr>
              <a:t>Хорогдсон том мал – </a:t>
            </a:r>
            <a:r>
              <a:rPr lang="en-US" sz="1400" b="1" dirty="0" smtClean="0">
                <a:solidFill>
                  <a:srgbClr val="558ED5"/>
                </a:solidFill>
                <a:latin typeface="Arial" pitchFamily="34" charset="0"/>
                <a:ea typeface="Calibri" pitchFamily="34" charset="0"/>
                <a:cs typeface="Arial" pitchFamily="34" charset="0"/>
              </a:rPr>
              <a:t>26362</a:t>
            </a:r>
            <a:endParaRPr lang="en-US" sz="1400" b="1" dirty="0">
              <a:solidFill>
                <a:srgbClr val="558ED5"/>
              </a:solidFill>
              <a:latin typeface="Arial" pitchFamily="34" charset="0"/>
              <a:ea typeface="Calibri" pitchFamily="34" charset="0"/>
              <a:cs typeface="Arial" pitchFamily="34" charset="0"/>
            </a:endParaRPr>
          </a:p>
          <a:p>
            <a:pPr eaLnBrk="0" hangingPunct="0"/>
            <a:endParaRPr lang="en-US" sz="1400" b="1" dirty="0">
              <a:solidFill>
                <a:srgbClr val="558ED5"/>
              </a:solidFill>
              <a:latin typeface="Arial" pitchFamily="34" charset="0"/>
              <a:cs typeface="Arial" pitchFamily="34" charset="0"/>
            </a:endParaRPr>
          </a:p>
          <a:p>
            <a:pPr eaLnBrk="0" hangingPunct="0"/>
            <a:r>
              <a:rPr lang="mn-MN" sz="1400" b="1" dirty="0">
                <a:solidFill>
                  <a:srgbClr val="558ED5"/>
                </a:solidFill>
                <a:latin typeface="Arial" pitchFamily="34" charset="0"/>
                <a:cs typeface="Arial" pitchFamily="34" charset="0"/>
              </a:rPr>
              <a:t>Оны эхний малд  эзлэх хувь – </a:t>
            </a:r>
            <a:r>
              <a:rPr lang="mn-MN" sz="1400" b="1" dirty="0" smtClean="0">
                <a:solidFill>
                  <a:srgbClr val="558ED5"/>
                </a:solidFill>
                <a:latin typeface="Arial" pitchFamily="34" charset="0"/>
                <a:cs typeface="Arial" pitchFamily="34" charset="0"/>
              </a:rPr>
              <a:t>0.5</a:t>
            </a:r>
            <a:r>
              <a:rPr lang="en-US" sz="1400" b="1" dirty="0" smtClean="0">
                <a:solidFill>
                  <a:srgbClr val="558ED5"/>
                </a:solidFill>
                <a:latin typeface="Arial" pitchFamily="34" charset="0"/>
                <a:cs typeface="Arial" pitchFamily="34" charset="0"/>
              </a:rPr>
              <a:t>9</a:t>
            </a:r>
            <a:endParaRPr lang="mn-MN" sz="1400" b="1" dirty="0">
              <a:solidFill>
                <a:srgbClr val="558ED5"/>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03157550"/>
              </p:ext>
            </p:extLst>
          </p:nvPr>
        </p:nvGraphicFramePr>
        <p:xfrm>
          <a:off x="1371602" y="2658923"/>
          <a:ext cx="6934195" cy="2968629"/>
        </p:xfrm>
        <a:graphic>
          <a:graphicData uri="http://schemas.openxmlformats.org/drawingml/2006/table">
            <a:tbl>
              <a:tblPr/>
              <a:tblGrid>
                <a:gridCol w="785003"/>
                <a:gridCol w="785003"/>
                <a:gridCol w="785003"/>
                <a:gridCol w="785003"/>
                <a:gridCol w="785003"/>
                <a:gridCol w="785003"/>
                <a:gridCol w="785003"/>
                <a:gridCol w="1439174"/>
              </a:tblGrid>
              <a:tr h="616287">
                <a:tc>
                  <a:txBody>
                    <a:bodyPr/>
                    <a:lstStyle/>
                    <a:p>
                      <a:pPr algn="l" rtl="0" fontAlgn="b"/>
                      <a:r>
                        <a:rPr lang="en-US" sz="1200" b="0" i="0" u="none" strike="noStrike" dirty="0">
                          <a:solidFill>
                            <a:srgbClr val="000000"/>
                          </a:solidFill>
                          <a:effectLst/>
                          <a:latin typeface="Arial" pitchFamily="34" charset="0"/>
                          <a:cs typeface="Arial" pitchFamily="34" charset="0"/>
                        </a:rPr>
                        <a:t> </a:t>
                      </a:r>
                    </a:p>
                  </a:txBody>
                  <a:tcPr marL="9525" marR="9525" marT="9525" marB="0" anchor="b">
                    <a:lnL>
                      <a:noFill/>
                    </a:lnL>
                    <a:lnR>
                      <a:noFill/>
                    </a:lnR>
                    <a:lnT>
                      <a:noFill/>
                    </a:lnT>
                    <a:lnB>
                      <a:noFill/>
                    </a:lnB>
                    <a:solidFill>
                      <a:srgbClr val="8DB4E2"/>
                    </a:solidFill>
                  </a:tcPr>
                </a:tc>
                <a:tc>
                  <a:txBody>
                    <a:bodyPr/>
                    <a:lstStyle/>
                    <a:p>
                      <a:pPr algn="l" rtl="0" fontAlgn="b"/>
                      <a:r>
                        <a:rPr lang="en-US" sz="1200" b="0" i="0" u="none" strike="noStrike" dirty="0">
                          <a:solidFill>
                            <a:srgbClr val="000000"/>
                          </a:solidFill>
                          <a:effectLst/>
                          <a:latin typeface="Arial" pitchFamily="34" charset="0"/>
                          <a:cs typeface="Arial" pitchFamily="34" charset="0"/>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dirty="0" err="1">
                          <a:solidFill>
                            <a:srgbClr val="000000"/>
                          </a:solidFill>
                          <a:effectLst/>
                          <a:latin typeface="Arial" pitchFamily="34" charset="0"/>
                          <a:cs typeface="Arial" pitchFamily="34" charset="0"/>
                        </a:rPr>
                        <a:t>Ýõíèé</a:t>
                      </a:r>
                      <a:r>
                        <a:rPr lang="en-US" sz="1200" b="0" i="0" u="none" strike="noStrike" dirty="0">
                          <a:solidFill>
                            <a:srgbClr val="000000"/>
                          </a:solidFill>
                          <a:effectLst/>
                          <a:latin typeface="Arial" pitchFamily="34" charset="0"/>
                          <a:cs typeface="Arial" pitchFamily="34" charset="0"/>
                        </a:rPr>
                        <a:t> </a:t>
                      </a:r>
                      <a:r>
                        <a:rPr lang="en-US" sz="1200" b="0" i="0" u="none" strike="noStrike" dirty="0" smtClean="0">
                          <a:solidFill>
                            <a:srgbClr val="000000"/>
                          </a:solidFill>
                          <a:effectLst/>
                          <a:latin typeface="Arial" pitchFamily="34" charset="0"/>
                          <a:cs typeface="Arial" pitchFamily="34" charset="0"/>
                        </a:rPr>
                        <a:t>1</a:t>
                      </a:r>
                      <a:r>
                        <a:rPr lang="mn-MN" sz="1200" b="0" i="0" u="none" strike="noStrike" dirty="0" smtClean="0">
                          <a:solidFill>
                            <a:srgbClr val="000000"/>
                          </a:solidFill>
                          <a:effectLst/>
                          <a:latin typeface="Arial" pitchFamily="34" charset="0"/>
                          <a:cs typeface="Arial" pitchFamily="34" charset="0"/>
                        </a:rPr>
                        <a:t>1</a:t>
                      </a:r>
                      <a:r>
                        <a:rPr lang="en-US" sz="1200" b="0" i="0" u="none" strike="noStrike" dirty="0" smtClean="0">
                          <a:solidFill>
                            <a:srgbClr val="000000"/>
                          </a:solidFill>
                          <a:effectLst/>
                          <a:latin typeface="Arial" pitchFamily="34" charset="0"/>
                          <a:cs typeface="Arial" pitchFamily="34" charset="0"/>
                        </a:rPr>
                        <a:t> </a:t>
                      </a:r>
                      <a:r>
                        <a:rPr lang="en-US" sz="1200" b="0" i="0" u="none" strike="noStrike" dirty="0" err="1">
                          <a:solidFill>
                            <a:srgbClr val="000000"/>
                          </a:solidFill>
                          <a:effectLst/>
                          <a:latin typeface="Arial" pitchFamily="34" charset="0"/>
                          <a:cs typeface="Arial" pitchFamily="34" charset="0"/>
                        </a:rPr>
                        <a:t>ñàð</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pitchFamily="34" charset="0"/>
                          <a:cs typeface="Arial" pitchFamily="34" charset="0"/>
                        </a:rPr>
                        <a:t>Äóíäæààñ</a:t>
                      </a:r>
                    </a:p>
                  </a:txBody>
                  <a:tcPr marL="9525" marR="9525" marT="9525" marB="0" anchor="ctr">
                    <a:lnL>
                      <a:noFill/>
                    </a:lnL>
                    <a:lnR>
                      <a:noFill/>
                    </a:lnR>
                    <a:lnT>
                      <a:noFill/>
                    </a:lnT>
                    <a:lnB>
                      <a:noFill/>
                    </a:lnB>
                    <a:solidFill>
                      <a:srgbClr val="8DB4E2"/>
                    </a:solidFill>
                  </a:tcPr>
                </a:tc>
              </a:tr>
              <a:tr h="630960">
                <a:tc>
                  <a:txBody>
                    <a:bodyPr/>
                    <a:lstStyle/>
                    <a:p>
                      <a:pPr algn="l" rtl="0" fontAlgn="b"/>
                      <a:r>
                        <a:rPr lang="en-US" sz="1200" b="0" i="0" u="none" strike="noStrike">
                          <a:solidFill>
                            <a:srgbClr val="000000"/>
                          </a:solidFill>
                          <a:effectLst/>
                          <a:latin typeface="Arial" pitchFamily="34" charset="0"/>
                          <a:cs typeface="Arial"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pitchFamily="34" charset="0"/>
                          <a:cs typeface="Arial"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pitchFamily="34" charset="0"/>
                          <a:cs typeface="Arial" pitchFamily="34" charset="0"/>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296405">
                <a:tc gridSpan="2">
                  <a:txBody>
                    <a:bodyPr/>
                    <a:lstStyle/>
                    <a:p>
                      <a:pPr algn="ctr" fontAlgn="b"/>
                      <a:r>
                        <a:rPr lang="en-US" sz="1200" b="0" i="0" u="none" strike="noStrike">
                          <a:solidFill>
                            <a:srgbClr val="000000"/>
                          </a:solidFill>
                          <a:effectLst/>
                          <a:latin typeface="Arial" pitchFamily="34" charset="0"/>
                          <a:cs typeface="Arial" pitchFamily="34" charset="0"/>
                        </a:rPr>
                        <a:t>Õîðîãäñîí á¿ãä</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200" b="0" i="0" u="none" strike="noStrike">
                          <a:solidFill>
                            <a:srgbClr val="000000"/>
                          </a:solidFill>
                          <a:effectLst/>
                          <a:latin typeface="Arial" pitchFamily="34" charset="0"/>
                          <a:cs typeface="Arial" pitchFamily="34" charset="0"/>
                        </a:rPr>
                        <a:t>88.5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14.2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24.3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42.3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26.4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-18.0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08143">
                <a:tc rowSpan="5">
                  <a:txBody>
                    <a:bodyPr/>
                    <a:lstStyle/>
                    <a:p>
                      <a:pPr algn="ctr" fontAlgn="ctr"/>
                      <a:r>
                        <a:rPr lang="mn-MN" sz="1200" b="0" i="0" u="none" strike="noStrike">
                          <a:solidFill>
                            <a:srgbClr val="000000"/>
                          </a:solidFill>
                          <a:effectLst/>
                          <a:latin typeface="Arial" pitchFamily="34" charset="0"/>
                          <a:cs typeface="Arial" pitchFamily="34" charset="0"/>
                        </a:rPr>
                        <a:t>Үүнээс</a:t>
                      </a:r>
                    </a:p>
                  </a:txBody>
                  <a:tcPr marL="9525" marR="9525" marT="9525" marB="0" vert="vert270" anchor="ctr">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Arial" pitchFamily="34" charset="0"/>
                          <a:cs typeface="Arial" pitchFamily="34" charset="0"/>
                        </a:rPr>
                        <a:t>Òýìýý</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0.01</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0.01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0.0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0.0</a:t>
                      </a:r>
                    </a:p>
                  </a:txBody>
                  <a:tcPr marL="9525" marR="9525" marT="9525" marB="0" anchor="ctr">
                    <a:lnL>
                      <a:noFill/>
                    </a:lnL>
                    <a:lnR>
                      <a:noFill/>
                    </a:lnR>
                    <a:lnT>
                      <a:noFill/>
                    </a:lnT>
                    <a:lnB>
                      <a:noFill/>
                    </a:lnB>
                  </a:tcPr>
                </a:tc>
                <a:tc>
                  <a:txBody>
                    <a:bodyPr/>
                    <a:lstStyle/>
                    <a:p>
                      <a:pPr algn="ctr" fontAlgn="b"/>
                      <a:r>
                        <a:rPr lang="en-US" sz="1200" b="0" i="0" u="none" strike="noStrike">
                          <a:solidFill>
                            <a:srgbClr val="000000"/>
                          </a:solidFill>
                          <a:effectLst/>
                          <a:latin typeface="Arial" pitchFamily="34" charset="0"/>
                          <a:cs typeface="Arial" pitchFamily="34" charset="0"/>
                        </a:rPr>
                        <a:t>0.0</a:t>
                      </a:r>
                    </a:p>
                  </a:txBody>
                  <a:tcPr marL="9525" marR="9525" marT="9525" marB="0" anchor="b">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0.0</a:t>
                      </a:r>
                    </a:p>
                  </a:txBody>
                  <a:tcPr marL="9525" marR="9525" marT="9525" marB="0" anchor="ctr">
                    <a:lnL>
                      <a:noFill/>
                    </a:lnL>
                    <a:lnR>
                      <a:noFill/>
                    </a:lnR>
                    <a:lnT>
                      <a:noFill/>
                    </a:lnT>
                    <a:lnB>
                      <a:noFill/>
                    </a:lnB>
                  </a:tcPr>
                </a:tc>
              </a:tr>
              <a:tr h="308143">
                <a:tc vMerge="1">
                  <a:txBody>
                    <a:bodyPr/>
                    <a:lstStyle/>
                    <a:p>
                      <a:endParaRPr lang="en-US"/>
                    </a:p>
                  </a:txBody>
                  <a:tcPr/>
                </a:tc>
                <a:tc>
                  <a:txBody>
                    <a:bodyPr/>
                    <a:lstStyle/>
                    <a:p>
                      <a:pPr algn="l" fontAlgn="b"/>
                      <a:r>
                        <a:rPr lang="en-US" sz="1200" b="0" i="0" u="none" strike="noStrike">
                          <a:solidFill>
                            <a:srgbClr val="000000"/>
                          </a:solidFill>
                          <a:effectLst/>
                          <a:latin typeface="Arial" pitchFamily="34" charset="0"/>
                          <a:cs typeface="Arial" pitchFamily="34" charset="0"/>
                        </a:rPr>
                        <a:t>Àäóó</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2.8</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1</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1.8</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1.4</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-0.1</a:t>
                      </a:r>
                    </a:p>
                  </a:txBody>
                  <a:tcPr marL="9525" marR="9525" marT="9525" marB="0" anchor="ctr">
                    <a:lnL>
                      <a:noFill/>
                    </a:lnL>
                    <a:lnR>
                      <a:noFill/>
                    </a:lnR>
                    <a:lnT>
                      <a:noFill/>
                    </a:lnT>
                    <a:lnB>
                      <a:noFill/>
                    </a:lnB>
                  </a:tcPr>
                </a:tc>
              </a:tr>
              <a:tr h="308143">
                <a:tc vMerge="1">
                  <a:txBody>
                    <a:bodyPr/>
                    <a:lstStyle/>
                    <a:p>
                      <a:endParaRPr lang="en-US"/>
                    </a:p>
                  </a:txBody>
                  <a:tcPr/>
                </a:tc>
                <a:tc>
                  <a:txBody>
                    <a:bodyPr/>
                    <a:lstStyle/>
                    <a:p>
                      <a:pPr algn="l" fontAlgn="b"/>
                      <a:r>
                        <a:rPr lang="en-US" sz="1200" b="0" i="0" u="none" strike="noStrike">
                          <a:solidFill>
                            <a:srgbClr val="000000"/>
                          </a:solidFill>
                          <a:effectLst/>
                          <a:latin typeface="Arial" pitchFamily="34" charset="0"/>
                          <a:cs typeface="Arial" pitchFamily="34" charset="0"/>
                        </a:rPr>
                        <a:t>¯õýð</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15.6</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2.6</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Arial" pitchFamily="34" charset="0"/>
                          <a:cs typeface="Arial" pitchFamily="34" charset="0"/>
                        </a:rPr>
                        <a:t>2.0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6.7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3.5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-4.7</a:t>
                      </a:r>
                    </a:p>
                  </a:txBody>
                  <a:tcPr marL="9525" marR="9525" marT="9525" marB="0" anchor="ctr">
                    <a:lnL>
                      <a:noFill/>
                    </a:lnL>
                    <a:lnR>
                      <a:noFill/>
                    </a:lnR>
                    <a:lnT>
                      <a:noFill/>
                    </a:lnT>
                    <a:lnB>
                      <a:noFill/>
                    </a:lnB>
                  </a:tcPr>
                </a:tc>
              </a:tr>
              <a:tr h="308143">
                <a:tc vMerge="1">
                  <a:txBody>
                    <a:bodyPr/>
                    <a:lstStyle/>
                    <a:p>
                      <a:endParaRPr lang="en-US"/>
                    </a:p>
                  </a:txBody>
                  <a:tcPr/>
                </a:tc>
                <a:tc>
                  <a:txBody>
                    <a:bodyPr/>
                    <a:lstStyle/>
                    <a:p>
                      <a:pPr algn="l" fontAlgn="b"/>
                      <a:r>
                        <a:rPr lang="en-US" sz="1200" b="0" i="0" u="none" strike="noStrike">
                          <a:solidFill>
                            <a:srgbClr val="000000"/>
                          </a:solidFill>
                          <a:effectLst/>
                          <a:latin typeface="Arial" pitchFamily="34" charset="0"/>
                          <a:cs typeface="Arial" pitchFamily="34" charset="0"/>
                        </a:rPr>
                        <a:t>Õîíü</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33.9</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5.9</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9.5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16.4</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10.3</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-6.9</a:t>
                      </a:r>
                    </a:p>
                  </a:txBody>
                  <a:tcPr marL="9525" marR="9525" marT="9525" marB="0" anchor="ctr">
                    <a:lnL>
                      <a:noFill/>
                    </a:lnL>
                    <a:lnR>
                      <a:noFill/>
                    </a:lnR>
                    <a:lnT>
                      <a:noFill/>
                    </a:lnT>
                    <a:lnB>
                      <a:noFill/>
                    </a:lnB>
                  </a:tcPr>
                </a:tc>
              </a:tr>
              <a:tr h="191757">
                <a:tc vMerge="1">
                  <a:txBody>
                    <a:bodyPr/>
                    <a:lstStyle/>
                    <a:p>
                      <a:endParaRPr lang="en-US"/>
                    </a:p>
                  </a:txBody>
                  <a:tcPr/>
                </a:tc>
                <a:tc>
                  <a:txBody>
                    <a:bodyPr/>
                    <a:lstStyle/>
                    <a:p>
                      <a:pPr algn="l" fontAlgn="b"/>
                      <a:r>
                        <a:rPr lang="en-US" sz="1200" b="0" i="0" u="none" strike="noStrike">
                          <a:solidFill>
                            <a:srgbClr val="000000"/>
                          </a:solidFill>
                          <a:effectLst/>
                          <a:latin typeface="Arial" pitchFamily="34" charset="0"/>
                          <a:cs typeface="Arial" pitchFamily="34" charset="0"/>
                        </a:rPr>
                        <a:t>ßìàà</a:t>
                      </a:r>
                    </a:p>
                  </a:txBody>
                  <a:tcPr marL="9525" marR="9525" marT="9525" marB="0" anchor="b">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36.2</a:t>
                      </a:r>
                    </a:p>
                  </a:txBody>
                  <a:tcPr marL="9525" marR="9525" marT="9525"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Arial" pitchFamily="34" charset="0"/>
                          <a:cs typeface="Arial" pitchFamily="34" charset="0"/>
                        </a:rPr>
                        <a:t>4.7</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11.0</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17.3</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Arial" pitchFamily="34" charset="0"/>
                          <a:cs typeface="Arial" pitchFamily="34" charset="0"/>
                        </a:rPr>
                        <a:t>11.2</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Arial" pitchFamily="34" charset="0"/>
                          <a:cs typeface="Arial" pitchFamily="34" charset="0"/>
                        </a:rPr>
                        <a:t>-6.3</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85740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1" name="Rectangle 20"/>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Хөдөө аж ахуй</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9" name="Chart 18"/>
          <p:cNvGraphicFramePr>
            <a:graphicFrameLocks/>
          </p:cNvGraphicFramePr>
          <p:nvPr>
            <p:extLst>
              <p:ext uri="{D42A27DB-BD31-4B8C-83A1-F6EECF244321}">
                <p14:modId xmlns:p14="http://schemas.microsoft.com/office/powerpoint/2010/main" val="568676402"/>
              </p:ext>
            </p:extLst>
          </p:nvPr>
        </p:nvGraphicFramePr>
        <p:xfrm>
          <a:off x="1136343" y="987516"/>
          <a:ext cx="2978458" cy="5260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888363747"/>
              </p:ext>
            </p:extLst>
          </p:nvPr>
        </p:nvGraphicFramePr>
        <p:xfrm>
          <a:off x="5035859" y="1066799"/>
          <a:ext cx="3041342" cy="5076825"/>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1"/>
          <p:cNvSpPr txBox="1">
            <a:spLocks/>
          </p:cNvSpPr>
          <p:nvPr/>
        </p:nvSpPr>
        <p:spPr>
          <a:xfrm>
            <a:off x="145590" y="1496695"/>
            <a:ext cx="855479" cy="4827905"/>
          </a:xfrm>
          <a:prstGeom prst="rect">
            <a:avLst/>
          </a:prstGeom>
          <a:solidFill>
            <a:schemeClr val="bg1"/>
          </a:solidFill>
        </p:spPr>
        <p:txBody>
          <a:bodyPr vert="vert" lIns="91440" tIns="45720" rIns="91440" bIns="45720" rtlCol="0" anchor="ctr">
            <a:normAutofit/>
          </a:bodyPr>
          <a:lstStyle/>
          <a:p>
            <a:pPr marL="0" marR="0">
              <a:spcBef>
                <a:spcPts val="0"/>
              </a:spcBef>
              <a:spcAft>
                <a:spcPts val="0"/>
              </a:spcAft>
            </a:pPr>
            <a:r>
              <a:rPr lang="mn-Mong-CN" sz="3600" kern="1200" dirty="0">
                <a:solidFill>
                  <a:srgbClr val="948A54"/>
                </a:solidFill>
                <a:effectLst/>
                <a:latin typeface="CMs Huree"/>
                <a:ea typeface="Times New Roman"/>
                <a:cs typeface="Mongolian Baiti"/>
              </a:rPr>
              <a:t>ᠬᠥᠪᠰᠦᠭᠥᠯ</a:t>
            </a:r>
            <a:r>
              <a:rPr lang="mn-Mong-CN" sz="3600" dirty="0">
                <a:solidFill>
                  <a:srgbClr val="948A54"/>
                </a:solidFill>
                <a:effectLst/>
                <a:latin typeface="Times New Roman"/>
                <a:ea typeface="Times New Roman"/>
                <a:cs typeface="Mongolian Baiti"/>
              </a:rPr>
              <a:t> ᠠᠶᠢᠮᠠᠭ ᠤᠨ</a:t>
            </a:r>
            <a:r>
              <a:rPr lang="mn-Mong-CN" sz="3600" dirty="0">
                <a:solidFill>
                  <a:srgbClr val="948A54"/>
                </a:solidFill>
                <a:effectLst/>
                <a:latin typeface="Times New Roman"/>
                <a:ea typeface="Times New Roman"/>
                <a:cs typeface="Arial"/>
              </a:rPr>
              <a:t> </a:t>
            </a:r>
            <a:r>
              <a:rPr lang="mn-Mong-CN" sz="3600" dirty="0">
                <a:solidFill>
                  <a:srgbClr val="948A54"/>
                </a:solidFill>
                <a:effectLst/>
                <a:latin typeface="Times New Roman"/>
                <a:ea typeface="Times New Roman"/>
                <a:cs typeface="Mongolian Baiti"/>
              </a:rPr>
              <a:t>ᠰ᠋ᠲ᠋ᠠ᠋ᠲ᠋ᠢᠰ᠋ᠲ᠋᠋᠋᠋᠋᠋ᠢ᠍᠍᠍᠍᠍᠍᠍᠍᠍᠍ᠭ᠌᠌</a:t>
            </a:r>
            <a:r>
              <a:rPr lang="mn-Mong-CN" sz="3600" dirty="0">
                <a:solidFill>
                  <a:srgbClr val="948A54"/>
                </a:solidFill>
                <a:effectLst/>
                <a:latin typeface="Arial"/>
                <a:ea typeface="Times New Roman"/>
                <a:cs typeface="Mongolian Baiti"/>
              </a:rPr>
              <a:t>᠎᠎᠎᠎</a:t>
            </a:r>
            <a:r>
              <a:rPr lang="mn-Mong-CN" sz="3600" kern="1200" dirty="0">
                <a:solidFill>
                  <a:srgbClr val="948A54"/>
                </a:solidFill>
                <a:effectLst/>
                <a:latin typeface="Times New Roman"/>
                <a:ea typeface="Times New Roman"/>
                <a:cs typeface="CMs Huree"/>
              </a:rPr>
              <a:t> </a:t>
            </a:r>
            <a:r>
              <a:rPr lang="mn-Mong-CN" sz="3600" dirty="0">
                <a:solidFill>
                  <a:srgbClr val="948A54"/>
                </a:solidFill>
                <a:effectLst/>
                <a:latin typeface="Arial"/>
                <a:ea typeface="Times New Roman"/>
                <a:cs typeface="Mongolian Baiti"/>
              </a:rPr>
              <a:t> ᠦᠨ</a:t>
            </a:r>
            <a:r>
              <a:rPr lang="mn-Mong-CN" sz="3600" dirty="0">
                <a:solidFill>
                  <a:srgbClr val="948A54"/>
                </a:solidFill>
                <a:effectLst/>
                <a:latin typeface="Arial"/>
                <a:ea typeface="Times New Roman"/>
              </a:rPr>
              <a:t> </a:t>
            </a:r>
            <a:r>
              <a:rPr lang="mn-Mong-CN" sz="3600" dirty="0">
                <a:solidFill>
                  <a:srgbClr val="948A54"/>
                </a:solidFill>
                <a:effectLst/>
                <a:latin typeface="Times New Roman"/>
                <a:ea typeface="Times New Roman"/>
                <a:cs typeface="Mongolian Baiti"/>
              </a:rPr>
              <a:t>ᠬᠡᠯᠲᠡᠰ</a:t>
            </a:r>
            <a:r>
              <a:rPr lang="en-US" sz="1200" dirty="0">
                <a:effectLst/>
                <a:latin typeface="Times New Roman"/>
                <a:ea typeface="Times New Roman"/>
              </a:rPr>
              <a:t>᠌</a:t>
            </a:r>
          </a:p>
        </p:txBody>
      </p:sp>
      <p:pic>
        <p:nvPicPr>
          <p:cNvPr id="10" name="Picture 9"/>
          <p:cNvPicPr>
            <a:picLocks noChangeAspect="1" noChangeArrowheads="1"/>
          </p:cNvPicPr>
          <p:nvPr/>
        </p:nvPicPr>
        <p:blipFill>
          <a:blip r:embed="rId5" cstate="print"/>
          <a:stretch>
            <a:fillRect/>
          </a:stretch>
        </p:blipFill>
        <p:spPr bwMode="auto">
          <a:xfrm>
            <a:off x="146140" y="357188"/>
            <a:ext cx="854998" cy="83256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713203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1470</TotalTime>
  <Words>1085</Words>
  <Application>Microsoft Office PowerPoint</Application>
  <PresentationFormat>On-screen Show (4:3)</PresentationFormat>
  <Paragraphs>287</Paragraphs>
  <Slides>11</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Arial Unicode MS</vt:lpstr>
      <vt:lpstr>Arial</vt:lpstr>
      <vt:lpstr>Arial Mon</vt:lpstr>
      <vt:lpstr>Calibri</vt:lpstr>
      <vt:lpstr>CMs Huree</vt:lpstr>
      <vt:lpstr>Mongolian Baiti</vt:lpstr>
      <vt:lpstr>Times New Roman</vt:lpstr>
      <vt:lpstr>Office Theme</vt:lpstr>
      <vt:lpstr>1_Office Theme</vt:lpstr>
      <vt:lpstr>Microsoft Excel Chart</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                          ХӨВСГӨЛ АЙМГИЙН СТАТИСТИКИЙН ХЭЛТЭС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Sarmandakh</dc:creator>
  <cp:lastModifiedBy>Orgil_L</cp:lastModifiedBy>
  <cp:revision>219</cp:revision>
  <dcterms:created xsi:type="dcterms:W3CDTF">2006-08-16T00:00:00Z</dcterms:created>
  <dcterms:modified xsi:type="dcterms:W3CDTF">2016-12-13T08:51:17Z</dcterms:modified>
</cp:coreProperties>
</file>