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24" r:id="rId3"/>
    <p:sldId id="328" r:id="rId4"/>
    <p:sldId id="329" r:id="rId5"/>
    <p:sldId id="327" r:id="rId6"/>
    <p:sldId id="33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11" autoAdjust="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aniltsuulga\Sar%20buriin%20hevleliin%20hural\grafik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aniltsuulga\Sar%20buriin%20hevleliin%20hural\grafik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aniltsuulga\Sar%20buriin%20hevleliin%20hural\grafik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aniltsuulga\Sar%20buriin%20hevleliin%20hural\grafik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aniltsuulga\Sar%20buriin%20hevleliin%20hural\grafik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ld%20data\ALTAA\MEDEE,TANILTSUULGA\medee2018\TANILTSUULGA\Taniltsuulga%202017.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Бүртгэлтэй ажилгүй</a:t>
            </a:r>
            <a:r>
              <a:rPr lang="mn-MN" sz="1000" baseline="0">
                <a:latin typeface="Arial" panose="020B0604020202020204" pitchFamily="34" charset="0"/>
                <a:cs typeface="Arial" panose="020B0604020202020204" pitchFamily="34" charset="0"/>
              </a:rPr>
              <a:t> иргэд, </a:t>
            </a: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насны ангиллаар, дүнд эзлэх хувиар, сарын эцэст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'burtgeltei ajilguichuud (2)'!$A$20:$A$25</c:f>
              <c:strCache>
                <c:ptCount val="6"/>
                <c:pt idx="0">
                  <c:v>15-24 </c:v>
                </c:pt>
                <c:pt idx="1">
                  <c:v>25-34</c:v>
                </c:pt>
                <c:pt idx="2">
                  <c:v>35-44 </c:v>
                </c:pt>
                <c:pt idx="3">
                  <c:v>45-54 </c:v>
                </c:pt>
                <c:pt idx="4">
                  <c:v>55-59 </c:v>
                </c:pt>
                <c:pt idx="5">
                  <c:v>60+</c:v>
                </c:pt>
              </c:strCache>
            </c:strRef>
          </c:cat>
          <c:val>
            <c:numRef>
              <c:f>'burtgeltei ajilguichuud (2)'!$E$20:$E$25</c:f>
              <c:numCache>
                <c:formatCode>General</c:formatCode>
                <c:ptCount val="6"/>
                <c:pt idx="0">
                  <c:v>130</c:v>
                </c:pt>
                <c:pt idx="1">
                  <c:v>238</c:v>
                </c:pt>
                <c:pt idx="2">
                  <c:v>156</c:v>
                </c:pt>
                <c:pt idx="3">
                  <c:v>121</c:v>
                </c:pt>
                <c:pt idx="4">
                  <c:v>19</c:v>
                </c:pt>
                <c:pt idx="5">
                  <c:v>12</c:v>
                </c:pt>
              </c:numCache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'burtgeltei ajilguichuud (2)'!$A$20:$A$25</c:f>
              <c:strCache>
                <c:ptCount val="6"/>
                <c:pt idx="0">
                  <c:v>15-24 </c:v>
                </c:pt>
                <c:pt idx="1">
                  <c:v>25-34</c:v>
                </c:pt>
                <c:pt idx="2">
                  <c:v>35-44 </c:v>
                </c:pt>
                <c:pt idx="3">
                  <c:v>45-54 </c:v>
                </c:pt>
                <c:pt idx="4">
                  <c:v>55-59 </c:v>
                </c:pt>
                <c:pt idx="5">
                  <c:v>60+</c:v>
                </c:pt>
              </c:strCache>
            </c:strRef>
          </c:cat>
          <c:val>
            <c:numRef>
              <c:f>'burtgeltei ajilguichuud (2)'!$D$20:$D$25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'burtgeltei ajilguichuud (2)'!$A$20:$A$25</c:f>
              <c:strCache>
                <c:ptCount val="6"/>
                <c:pt idx="0">
                  <c:v>15-24 </c:v>
                </c:pt>
                <c:pt idx="1">
                  <c:v>25-34</c:v>
                </c:pt>
                <c:pt idx="2">
                  <c:v>35-44 </c:v>
                </c:pt>
                <c:pt idx="3">
                  <c:v>45-54 </c:v>
                </c:pt>
                <c:pt idx="4">
                  <c:v>55-59 </c:v>
                </c:pt>
                <c:pt idx="5">
                  <c:v>60+</c:v>
                </c:pt>
              </c:strCache>
            </c:strRef>
          </c:cat>
          <c:val>
            <c:numRef>
              <c:f>'burtgeltei ajilguichuud (2)'!$C$20:$C$25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'burtgeltei ajilguichuud (2)'!$A$20:$A$25</c:f>
              <c:strCache>
                <c:ptCount val="6"/>
                <c:pt idx="0">
                  <c:v>15-24 </c:v>
                </c:pt>
                <c:pt idx="1">
                  <c:v>25-34</c:v>
                </c:pt>
                <c:pt idx="2">
                  <c:v>35-44 </c:v>
                </c:pt>
                <c:pt idx="3">
                  <c:v>45-54 </c:v>
                </c:pt>
                <c:pt idx="4">
                  <c:v>55-59 </c:v>
                </c:pt>
                <c:pt idx="5">
                  <c:v>60+</c:v>
                </c:pt>
              </c:strCache>
            </c:strRef>
          </c:cat>
          <c:val>
            <c:numRef>
              <c:f>'burtgeltei ajilguichuud (2)'!$B$20:$B$25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392596315531488"/>
          <c:y val="0.30903361038203558"/>
          <c:w val="0.13423006521347952"/>
          <c:h val="0.50230314960629907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mn-MN" sz="1000"/>
              <a:t>Бүртгэлтэй</a:t>
            </a:r>
            <a:r>
              <a:rPr lang="mn-MN" sz="1000" baseline="0"/>
              <a:t> ажилгүйчүүдийн тоо, боловсролын түвшингээр, сарын эцэст</a:t>
            </a:r>
            <a:endParaRPr lang="en-US" sz="10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'burtgeltei ajilguichuud (2)'!$A$6:$A$13</c:f>
              <c:strCache>
                <c:ptCount val="8"/>
                <c:pt idx="0">
                  <c:v>Боловсролгүй</c:v>
                </c:pt>
                <c:pt idx="1">
                  <c:v>Бага</c:v>
                </c:pt>
                <c:pt idx="2">
                  <c:v>Суурь</c:v>
                </c:pt>
                <c:pt idx="3">
                  <c:v>Бүрэн дунд</c:v>
                </c:pt>
                <c:pt idx="4">
                  <c:v>Техникийн болон мэргэжлийн </c:v>
                </c:pt>
                <c:pt idx="5">
                  <c:v>Тусгай мэргэжлийн дунд</c:v>
                </c:pt>
                <c:pt idx="6">
                  <c:v>Дипломын болон бакалаврын</c:v>
                </c:pt>
                <c:pt idx="7">
                  <c:v>Магистр</c:v>
                </c:pt>
              </c:strCache>
            </c:strRef>
          </c:cat>
          <c:val>
            <c:numRef>
              <c:f>'burtgeltei ajilguichuud (2)'!$B$6:$B$13</c:f>
            </c:numRef>
          </c:val>
        </c:ser>
        <c:ser>
          <c:idx val="1"/>
          <c:order val="1"/>
          <c:invertIfNegative val="0"/>
          <c:cat>
            <c:strRef>
              <c:f>'burtgeltei ajilguichuud (2)'!$A$6:$A$13</c:f>
              <c:strCache>
                <c:ptCount val="8"/>
                <c:pt idx="0">
                  <c:v>Боловсролгүй</c:v>
                </c:pt>
                <c:pt idx="1">
                  <c:v>Бага</c:v>
                </c:pt>
                <c:pt idx="2">
                  <c:v>Суурь</c:v>
                </c:pt>
                <c:pt idx="3">
                  <c:v>Бүрэн дунд</c:v>
                </c:pt>
                <c:pt idx="4">
                  <c:v>Техникийн болон мэргэжлийн </c:v>
                </c:pt>
                <c:pt idx="5">
                  <c:v>Тусгай мэргэжлийн дунд</c:v>
                </c:pt>
                <c:pt idx="6">
                  <c:v>Дипломын болон бакалаврын</c:v>
                </c:pt>
                <c:pt idx="7">
                  <c:v>Магистр</c:v>
                </c:pt>
              </c:strCache>
            </c:strRef>
          </c:cat>
          <c:val>
            <c:numRef>
              <c:f>'burtgeltei ajilguichuud (2)'!$C$6:$C$13</c:f>
            </c:numRef>
          </c:val>
        </c:ser>
        <c:ser>
          <c:idx val="2"/>
          <c:order val="2"/>
          <c:invertIfNegative val="0"/>
          <c:cat>
            <c:strRef>
              <c:f>'burtgeltei ajilguichuud (2)'!$A$6:$A$13</c:f>
              <c:strCache>
                <c:ptCount val="8"/>
                <c:pt idx="0">
                  <c:v>Боловсролгүй</c:v>
                </c:pt>
                <c:pt idx="1">
                  <c:v>Бага</c:v>
                </c:pt>
                <c:pt idx="2">
                  <c:v>Суурь</c:v>
                </c:pt>
                <c:pt idx="3">
                  <c:v>Бүрэн дунд</c:v>
                </c:pt>
                <c:pt idx="4">
                  <c:v>Техникийн болон мэргэжлийн </c:v>
                </c:pt>
                <c:pt idx="5">
                  <c:v>Тусгай мэргэжлийн дунд</c:v>
                </c:pt>
                <c:pt idx="6">
                  <c:v>Дипломын болон бакалаврын</c:v>
                </c:pt>
                <c:pt idx="7">
                  <c:v>Магистр</c:v>
                </c:pt>
              </c:strCache>
            </c:strRef>
          </c:cat>
          <c:val>
            <c:numRef>
              <c:f>'burtgeltei ajilguichuud (2)'!$D$6:$D$13</c:f>
            </c:numRef>
          </c:val>
        </c:ser>
        <c:ser>
          <c:idx val="3"/>
          <c:order val="3"/>
          <c:invertIfNegative val="0"/>
          <c:cat>
            <c:strRef>
              <c:f>'burtgeltei ajilguichuud (2)'!$A$6:$A$13</c:f>
              <c:strCache>
                <c:ptCount val="8"/>
                <c:pt idx="0">
                  <c:v>Боловсролгүй</c:v>
                </c:pt>
                <c:pt idx="1">
                  <c:v>Бага</c:v>
                </c:pt>
                <c:pt idx="2">
                  <c:v>Суурь</c:v>
                </c:pt>
                <c:pt idx="3">
                  <c:v>Бүрэн дунд</c:v>
                </c:pt>
                <c:pt idx="4">
                  <c:v>Техникийн болон мэргэжлийн </c:v>
                </c:pt>
                <c:pt idx="5">
                  <c:v>Тусгай мэргэжлийн дунд</c:v>
                </c:pt>
                <c:pt idx="6">
                  <c:v>Дипломын болон бакалаврын</c:v>
                </c:pt>
                <c:pt idx="7">
                  <c:v>Магистр</c:v>
                </c:pt>
              </c:strCache>
            </c:strRef>
          </c:cat>
          <c:val>
            <c:numRef>
              <c:f>'burtgeltei ajilguichuud (2)'!$E$6:$E$13</c:f>
              <c:numCache>
                <c:formatCode>General</c:formatCode>
                <c:ptCount val="8"/>
                <c:pt idx="0">
                  <c:v>8</c:v>
                </c:pt>
                <c:pt idx="1">
                  <c:v>15</c:v>
                </c:pt>
                <c:pt idx="2">
                  <c:v>35</c:v>
                </c:pt>
                <c:pt idx="3">
                  <c:v>437</c:v>
                </c:pt>
                <c:pt idx="4">
                  <c:v>25</c:v>
                </c:pt>
                <c:pt idx="5">
                  <c:v>18</c:v>
                </c:pt>
                <c:pt idx="6">
                  <c:v>134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735104"/>
        <c:axId val="42736640"/>
      </c:barChart>
      <c:catAx>
        <c:axId val="42735104"/>
        <c:scaling>
          <c:orientation val="minMax"/>
        </c:scaling>
        <c:delete val="0"/>
        <c:axPos val="l"/>
        <c:majorTickMark val="none"/>
        <c:minorTickMark val="none"/>
        <c:tickLblPos val="nextTo"/>
        <c:crossAx val="42736640"/>
        <c:crosses val="autoZero"/>
        <c:auto val="1"/>
        <c:lblAlgn val="ctr"/>
        <c:lblOffset val="100"/>
        <c:noMultiLvlLbl val="0"/>
      </c:catAx>
      <c:valAx>
        <c:axId val="42736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42735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n-MN" sz="1200">
                <a:latin typeface="Arial" pitchFamily="34" charset="0"/>
                <a:cs typeface="Arial" pitchFamily="34" charset="0"/>
              </a:rPr>
              <a:t>Аймгийн</a:t>
            </a:r>
            <a:r>
              <a:rPr lang="mn-MN" sz="1200" baseline="0">
                <a:latin typeface="Arial" pitchFamily="34" charset="0"/>
                <a:cs typeface="Arial" pitchFamily="34" charset="0"/>
              </a:rPr>
              <a:t> нэгдсэн төсвийн орлого, зарлага, тэнцэл /тэрбум. төг/</a:t>
            </a:r>
            <a:endParaRPr lang="en-US" sz="120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7312228429546871E-2"/>
          <c:y val="0.35151733484294861"/>
          <c:w val="0.94537554314090622"/>
          <c:h val="0.5348700530080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Sheet2!$C$4</c:f>
              <c:strCache>
                <c:ptCount val="1"/>
                <c:pt idx="0">
                  <c:v>2017 /I/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4.965859714463069E-3"/>
                  <c:y val="2.6144477038409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Sheet2!$B$5:$B$7</c:f>
              <c:strCache>
                <c:ptCount val="3"/>
                <c:pt idx="0">
                  <c:v>Төсвийн орлого</c:v>
                </c:pt>
                <c:pt idx="1">
                  <c:v>Төсвийн зарлага</c:v>
                </c:pt>
                <c:pt idx="2">
                  <c:v>Төсвийн тэнцэл</c:v>
                </c:pt>
              </c:strCache>
            </c:strRef>
          </c:cat>
          <c:val>
            <c:numRef>
              <c:f>Sheet2!$C$5:$C$7</c:f>
              <c:numCache>
                <c:formatCode>General</c:formatCode>
                <c:ptCount val="3"/>
                <c:pt idx="0">
                  <c:v>7.4</c:v>
                </c:pt>
                <c:pt idx="1">
                  <c:v>5.9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Sheet2!$D$4</c:f>
              <c:strCache>
                <c:ptCount val="1"/>
                <c:pt idx="0">
                  <c:v>2018 /I/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Sheet2!$B$5:$B$7</c:f>
              <c:strCache>
                <c:ptCount val="3"/>
                <c:pt idx="0">
                  <c:v>Төсвийн орлого</c:v>
                </c:pt>
                <c:pt idx="1">
                  <c:v>Төсвийн зарлага</c:v>
                </c:pt>
                <c:pt idx="2">
                  <c:v>Төсвийн тэнцэл</c:v>
                </c:pt>
              </c:strCache>
            </c:strRef>
          </c:cat>
          <c:val>
            <c:numRef>
              <c:f>Sheet2!$D$5:$D$7</c:f>
              <c:numCache>
                <c:formatCode>General</c:formatCode>
                <c:ptCount val="3"/>
                <c:pt idx="0" formatCode="0.0">
                  <c:v>6.9</c:v>
                </c:pt>
                <c:pt idx="1">
                  <c:v>5.0999999999999996</c:v>
                </c:pt>
                <c:pt idx="2">
                  <c:v>1.8000000000000007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6977664"/>
        <c:axId val="96979200"/>
      </c:barChart>
      <c:catAx>
        <c:axId val="96977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6979200"/>
        <c:crosses val="autoZero"/>
        <c:auto val="1"/>
        <c:lblAlgn val="ctr"/>
        <c:lblOffset val="100"/>
        <c:tickLblSkip val="1"/>
        <c:noMultiLvlLbl val="0"/>
      </c:catAx>
      <c:valAx>
        <c:axId val="96979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6977664"/>
        <c:crosses val="autoZero"/>
        <c:crossBetween val="between"/>
      </c:valAx>
      <c:spPr>
        <a:noFill/>
      </c:spPr>
    </c:plotArea>
    <c:legend>
      <c:legendPos val="t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mn-MN" sz="1000"/>
              <a:t>Аймгийн төсвийн өр, авлага /сая.төг/</a:t>
            </a:r>
            <a:endParaRPr lang="en-US" sz="10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1666666666666664E-2"/>
          <c:y val="0.3359408719743367"/>
          <c:w val="0.91666666666666652"/>
          <c:h val="0.5542825896762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Sheet2!$B$24</c:f>
              <c:strCache>
                <c:ptCount val="1"/>
                <c:pt idx="0">
                  <c:v>Төсвийн өр</c:v>
                </c:pt>
              </c:strCache>
            </c:strRef>
          </c:tx>
          <c:invertIfNegative val="0"/>
          <c:cat>
            <c:strRef>
              <c:f>Sheet2!$C$23:$D$23</c:f>
              <c:strCache>
                <c:ptCount val="2"/>
                <c:pt idx="0">
                  <c:v>2017 /I/</c:v>
                </c:pt>
                <c:pt idx="1">
                  <c:v>2018 /I/</c:v>
                </c:pt>
              </c:strCache>
            </c:strRef>
          </c:cat>
          <c:val>
            <c:numRef>
              <c:f>Sheet2!$C$24:$D$24</c:f>
              <c:numCache>
                <c:formatCode>0.0</c:formatCode>
                <c:ptCount val="2"/>
                <c:pt idx="0">
                  <c:v>234.5</c:v>
                </c:pt>
                <c:pt idx="1">
                  <c:v>145.9</c:v>
                </c:pt>
              </c:numCache>
            </c:numRef>
          </c:val>
        </c:ser>
        <c:ser>
          <c:idx val="1"/>
          <c:order val="1"/>
          <c:tx>
            <c:strRef>
              <c:f>Sheet2!$B$25</c:f>
              <c:strCache>
                <c:ptCount val="1"/>
                <c:pt idx="0">
                  <c:v>Төсвийн авлага</c:v>
                </c:pt>
              </c:strCache>
            </c:strRef>
          </c:tx>
          <c:invertIfNegative val="0"/>
          <c:cat>
            <c:strRef>
              <c:f>Sheet2!$C$23:$D$23</c:f>
              <c:strCache>
                <c:ptCount val="2"/>
                <c:pt idx="0">
                  <c:v>2017 /I/</c:v>
                </c:pt>
                <c:pt idx="1">
                  <c:v>2018 /I/</c:v>
                </c:pt>
              </c:strCache>
            </c:strRef>
          </c:cat>
          <c:val>
            <c:numRef>
              <c:f>Sheet2!$C$25:$D$25</c:f>
              <c:numCache>
                <c:formatCode>General</c:formatCode>
                <c:ptCount val="2"/>
                <c:pt idx="0">
                  <c:v>112.3</c:v>
                </c:pt>
                <c:pt idx="1">
                  <c:v>4168.9000000000005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7026048"/>
        <c:axId val="97027584"/>
      </c:barChart>
      <c:catAx>
        <c:axId val="97026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027584"/>
        <c:crosses val="autoZero"/>
        <c:auto val="1"/>
        <c:lblAlgn val="ctr"/>
        <c:lblOffset val="100"/>
        <c:noMultiLvlLbl val="0"/>
      </c:catAx>
      <c:valAx>
        <c:axId val="9702758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970260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Татварын орлого /тэрбум.</a:t>
            </a:r>
            <a:r>
              <a:rPr lang="mn-MN" sz="1000" baseline="0">
                <a:latin typeface="Arial" panose="020B0604020202020204" pitchFamily="34" charset="0"/>
                <a:cs typeface="Arial" panose="020B0604020202020204" pitchFamily="34" charset="0"/>
              </a:rPr>
              <a:t> төг/</a:t>
            </a:r>
            <a:endParaRPr lang="mn-MN" sz="10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58E-2"/>
          <c:y val="0.21386592300962379"/>
          <c:w val="0.93888888888888899"/>
          <c:h val="0.69233012540099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Sheet3!$C$6</c:f>
              <c:strCache>
                <c:ptCount val="1"/>
                <c:pt idx="0">
                  <c:v>Татварын орлого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Sheet3!$D$5:$E$5</c:f>
              <c:strCache>
                <c:ptCount val="2"/>
                <c:pt idx="0">
                  <c:v>2017 /I/</c:v>
                </c:pt>
                <c:pt idx="1">
                  <c:v>2018 /I/</c:v>
                </c:pt>
              </c:strCache>
            </c:strRef>
          </c:cat>
          <c:val>
            <c:numRef>
              <c:f>Sheet3!$D$6:$E$6</c:f>
              <c:numCache>
                <c:formatCode>0.0</c:formatCode>
                <c:ptCount val="2"/>
                <c:pt idx="0">
                  <c:v>0.9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0996992"/>
        <c:axId val="100998528"/>
      </c:barChart>
      <c:catAx>
        <c:axId val="100996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0998528"/>
        <c:crosses val="autoZero"/>
        <c:auto val="1"/>
        <c:lblAlgn val="ctr"/>
        <c:lblOffset val="100"/>
        <c:noMultiLvlLbl val="0"/>
      </c:catAx>
      <c:valAx>
        <c:axId val="10099852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009969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n-MN" sz="1200">
                <a:latin typeface="Arial" pitchFamily="34" charset="0"/>
                <a:cs typeface="Arial" pitchFamily="34" charset="0"/>
              </a:rPr>
              <a:t>Аж</a:t>
            </a:r>
            <a:r>
              <a:rPr lang="mn-MN" sz="1200" baseline="0">
                <a:latin typeface="Arial" pitchFamily="34" charset="0"/>
                <a:cs typeface="Arial" pitchFamily="34" charset="0"/>
              </a:rPr>
              <a:t> үйлдвэрийн салбарын нийт үйлдвэрлэлт /тэрбум.төг/</a:t>
            </a:r>
            <a:endParaRPr lang="en-US" sz="120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6346578456043515"/>
          <c:y val="3.406277241222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3.0555555555555572E-2"/>
          <c:y val="0.25956696141359548"/>
          <c:w val="0.93888888888888933"/>
          <c:h val="0.605454265450705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Sheet1!$B$4:$B$5</c:f>
              <c:strCache>
                <c:ptCount val="2"/>
                <c:pt idx="0">
                  <c:v>2017 /I/</c:v>
                </c:pt>
                <c:pt idx="1">
                  <c:v>2018 /I/</c:v>
                </c:pt>
              </c:strCache>
            </c:strRef>
          </c:cat>
          <c:val>
            <c:numRef>
              <c:f>Sheet1!$C$4:$C$5</c:f>
              <c:numCache>
                <c:formatCode>0.0</c:formatCode>
                <c:ptCount val="2"/>
                <c:pt idx="0">
                  <c:v>0.5</c:v>
                </c:pt>
                <c:pt idx="1">
                  <c:v>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0649344"/>
        <c:axId val="110650880"/>
      </c:barChart>
      <c:catAx>
        <c:axId val="110649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0650880"/>
        <c:crosses val="autoZero"/>
        <c:auto val="1"/>
        <c:lblAlgn val="ctr"/>
        <c:lblOffset val="100"/>
        <c:noMultiLvlLbl val="0"/>
      </c:catAx>
      <c:valAx>
        <c:axId val="1106508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10649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mn-MN" sz="1200">
                <a:latin typeface="Arial" pitchFamily="34" charset="0"/>
                <a:cs typeface="Arial" pitchFamily="34" charset="0"/>
              </a:rPr>
              <a:t>Аж үйлдвэрийн</a:t>
            </a:r>
            <a:r>
              <a:rPr lang="mn-MN" sz="1200" baseline="0">
                <a:latin typeface="Arial" pitchFamily="34" charset="0"/>
                <a:cs typeface="Arial" pitchFamily="34" charset="0"/>
              </a:rPr>
              <a:t> салбарын нийт борлуулалт /тэрбум.төг/</a:t>
            </a:r>
            <a:endParaRPr lang="en-US" sz="120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9927539074452116E-2"/>
          <c:y val="0.25638124007771829"/>
          <c:w val="0.96014492185109579"/>
          <c:h val="0.609237649219037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sz="1200" b="0">
                      <a:latin typeface="+mn-lt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Sheet1!$K$4:$K$5</c:f>
              <c:strCache>
                <c:ptCount val="2"/>
                <c:pt idx="0">
                  <c:v>2017 /I/</c:v>
                </c:pt>
                <c:pt idx="1">
                  <c:v>2018 /I/</c:v>
                </c:pt>
              </c:strCache>
            </c:strRef>
          </c:cat>
          <c:val>
            <c:numRef>
              <c:f>Sheet1!$L$4:$L$5</c:f>
              <c:numCache>
                <c:formatCode>0.0</c:formatCode>
                <c:ptCount val="2"/>
                <c:pt idx="0">
                  <c:v>0.9</c:v>
                </c:pt>
                <c:pt idx="1">
                  <c:v>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0684032"/>
        <c:axId val="110685568"/>
      </c:barChart>
      <c:catAx>
        <c:axId val="110684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0685568"/>
        <c:crosses val="autoZero"/>
        <c:auto val="1"/>
        <c:lblAlgn val="ctr"/>
        <c:lblOffset val="100"/>
        <c:noMultiLvlLbl val="0"/>
      </c:catAx>
      <c:valAx>
        <c:axId val="1106855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106840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mn-MN" sz="1200">
                <a:latin typeface="Arial" pitchFamily="34" charset="0"/>
                <a:cs typeface="Arial" pitchFamily="34" charset="0"/>
              </a:rPr>
              <a:t>Том малын зүй бусын хорогдол, аймгийн</a:t>
            </a:r>
            <a:r>
              <a:rPr lang="en-US" sz="1200" baseline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>
                <a:latin typeface="Arial" pitchFamily="34" charset="0"/>
                <a:cs typeface="Arial" pitchFamily="34" charset="0"/>
              </a:rPr>
              <a:t>дүнгээр</a:t>
            </a:r>
            <a:endParaRPr lang="en-US" sz="120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'horogdol aimgiin dungeer '!$L$5</c:f>
              <c:strCache>
                <c:ptCount val="1"/>
                <c:pt idx="0">
                  <c:v>Бүгд</c:v>
                </c:pt>
              </c:strCache>
            </c:strRef>
          </c:tx>
          <c:cat>
            <c:strRef>
              <c:f>'horogdol aimgiin dungeer '!$M$4:$O$4</c:f>
              <c:strCache>
                <c:ptCount val="3"/>
                <c:pt idx="0">
                  <c:v>2016.I</c:v>
                </c:pt>
                <c:pt idx="1">
                  <c:v>2017.I</c:v>
                </c:pt>
                <c:pt idx="2">
                  <c:v>2018.I</c:v>
                </c:pt>
              </c:strCache>
            </c:strRef>
          </c:cat>
          <c:val>
            <c:numRef>
              <c:f>'horogdol aimgiin dungeer '!$M$5:$O$5</c:f>
              <c:numCache>
                <c:formatCode>General</c:formatCode>
                <c:ptCount val="3"/>
                <c:pt idx="0" formatCode="0">
                  <c:v>4029</c:v>
                </c:pt>
                <c:pt idx="1">
                  <c:v>8188</c:v>
                </c:pt>
                <c:pt idx="2" formatCode="0">
                  <c:v>7255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'horogdol aimgiin dungeer '!$L$6</c:f>
              <c:strCache>
                <c:ptCount val="1"/>
                <c:pt idx="0">
                  <c:v>Тэмээ</c:v>
                </c:pt>
              </c:strCache>
            </c:strRef>
          </c:tx>
          <c:cat>
            <c:strRef>
              <c:f>'horogdol aimgiin dungeer '!$M$4:$O$4</c:f>
              <c:strCache>
                <c:ptCount val="3"/>
                <c:pt idx="0">
                  <c:v>2016.I</c:v>
                </c:pt>
                <c:pt idx="1">
                  <c:v>2017.I</c:v>
                </c:pt>
                <c:pt idx="2">
                  <c:v>2018.I</c:v>
                </c:pt>
              </c:strCache>
            </c:strRef>
          </c:cat>
          <c:val>
            <c:numRef>
              <c:f>'horogdol aimgiin dungeer '!$M$6:$O$6</c:f>
              <c:numCache>
                <c:formatCode>General</c:formatCode>
                <c:ptCount val="3"/>
                <c:pt idx="0" formatCode="0">
                  <c:v>2.1000000000000001E-2</c:v>
                </c:pt>
                <c:pt idx="1">
                  <c:v>0</c:v>
                </c:pt>
                <c:pt idx="2" formatCode="0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'horogdol aimgiin dungeer '!$L$7</c:f>
              <c:strCache>
                <c:ptCount val="1"/>
                <c:pt idx="0">
                  <c:v>Адуу</c:v>
                </c:pt>
              </c:strCache>
            </c:strRef>
          </c:tx>
          <c:cat>
            <c:strRef>
              <c:f>'horogdol aimgiin dungeer '!$M$4:$O$4</c:f>
              <c:strCache>
                <c:ptCount val="3"/>
                <c:pt idx="0">
                  <c:v>2016.I</c:v>
                </c:pt>
                <c:pt idx="1">
                  <c:v>2017.I</c:v>
                </c:pt>
                <c:pt idx="2">
                  <c:v>2018.I</c:v>
                </c:pt>
              </c:strCache>
            </c:strRef>
          </c:cat>
          <c:val>
            <c:numRef>
              <c:f>'horogdol aimgiin dungeer '!$M$7:$O$7</c:f>
              <c:numCache>
                <c:formatCode>General</c:formatCode>
                <c:ptCount val="3"/>
                <c:pt idx="0" formatCode="0">
                  <c:v>266</c:v>
                </c:pt>
                <c:pt idx="1">
                  <c:v>224</c:v>
                </c:pt>
                <c:pt idx="2" formatCode="0">
                  <c:v>231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'horogdol aimgiin dungeer '!$L$8</c:f>
              <c:strCache>
                <c:ptCount val="1"/>
                <c:pt idx="0">
                  <c:v>Үхэр</c:v>
                </c:pt>
              </c:strCache>
            </c:strRef>
          </c:tx>
          <c:cat>
            <c:strRef>
              <c:f>'horogdol aimgiin dungeer '!$M$4:$O$4</c:f>
              <c:strCache>
                <c:ptCount val="3"/>
                <c:pt idx="0">
                  <c:v>2016.I</c:v>
                </c:pt>
                <c:pt idx="1">
                  <c:v>2017.I</c:v>
                </c:pt>
                <c:pt idx="2">
                  <c:v>2018.I</c:v>
                </c:pt>
              </c:strCache>
            </c:strRef>
          </c:cat>
          <c:val>
            <c:numRef>
              <c:f>'horogdol aimgiin dungeer '!$M$8:$O$8</c:f>
              <c:numCache>
                <c:formatCode>General</c:formatCode>
                <c:ptCount val="3"/>
                <c:pt idx="0" formatCode="0">
                  <c:v>538</c:v>
                </c:pt>
                <c:pt idx="1">
                  <c:v>1061</c:v>
                </c:pt>
                <c:pt idx="2" formatCode="0">
                  <c:v>547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'horogdol aimgiin dungeer '!$L$9</c:f>
              <c:strCache>
                <c:ptCount val="1"/>
                <c:pt idx="0">
                  <c:v>Хонь</c:v>
                </c:pt>
              </c:strCache>
            </c:strRef>
          </c:tx>
          <c:dLbls>
            <c:dLbl>
              <c:idx val="2"/>
              <c:layout>
                <c:manualLayout>
                  <c:x val="-7.0853462157809993E-2"/>
                  <c:y val="-5.5555555555555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'horogdol aimgiin dungeer '!$M$4:$O$4</c:f>
              <c:strCache>
                <c:ptCount val="3"/>
                <c:pt idx="0">
                  <c:v>2016.I</c:v>
                </c:pt>
                <c:pt idx="1">
                  <c:v>2017.I</c:v>
                </c:pt>
                <c:pt idx="2">
                  <c:v>2018.I</c:v>
                </c:pt>
              </c:strCache>
            </c:strRef>
          </c:cat>
          <c:val>
            <c:numRef>
              <c:f>'horogdol aimgiin dungeer '!$M$9:$O$9</c:f>
              <c:numCache>
                <c:formatCode>General</c:formatCode>
                <c:ptCount val="3"/>
                <c:pt idx="0" formatCode="0">
                  <c:v>1547</c:v>
                </c:pt>
                <c:pt idx="1">
                  <c:v>3203</c:v>
                </c:pt>
                <c:pt idx="2" formatCode="0">
                  <c:v>3234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'horogdol aimgiin dungeer '!$L$10</c:f>
              <c:strCache>
                <c:ptCount val="1"/>
                <c:pt idx="0">
                  <c:v>Ямаа</c:v>
                </c:pt>
              </c:strCache>
            </c:strRef>
          </c:tx>
          <c:dLbls>
            <c:dLbl>
              <c:idx val="2"/>
              <c:layout>
                <c:manualLayout>
                  <c:x val="-3.2206119162640899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'horogdol aimgiin dungeer '!$M$4:$O$4</c:f>
              <c:strCache>
                <c:ptCount val="3"/>
                <c:pt idx="0">
                  <c:v>2016.I</c:v>
                </c:pt>
                <c:pt idx="1">
                  <c:v>2017.I</c:v>
                </c:pt>
                <c:pt idx="2">
                  <c:v>2018.I</c:v>
                </c:pt>
              </c:strCache>
            </c:strRef>
          </c:cat>
          <c:val>
            <c:numRef>
              <c:f>'horogdol aimgiin dungeer '!$M$10:$O$10</c:f>
              <c:numCache>
                <c:formatCode>General</c:formatCode>
                <c:ptCount val="3"/>
                <c:pt idx="0" formatCode="0">
                  <c:v>1678</c:v>
                </c:pt>
                <c:pt idx="1">
                  <c:v>3700</c:v>
                </c:pt>
                <c:pt idx="2" formatCode="0">
                  <c:v>3242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0524288"/>
        <c:axId val="110525824"/>
      </c:lineChart>
      <c:catAx>
        <c:axId val="110524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525824"/>
        <c:crosses val="autoZero"/>
        <c:auto val="1"/>
        <c:lblAlgn val="ctr"/>
        <c:lblOffset val="100"/>
        <c:noMultiLvlLbl val="0"/>
      </c:catAx>
      <c:valAx>
        <c:axId val="11052582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105242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0EA24-C1F8-43A1-BFAD-9A918E6740C5}" type="datetimeFigureOut">
              <a:rPr lang="en-US" smtClean="0"/>
              <a:pPr/>
              <a:t>2/15/2018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9D6F0-4C31-46CC-BF6B-AF7C7B532C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27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Хөдөлмөр эрхлэлтийн байгууллагад бүртгэлтэй ажил хайгч 201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8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оны 1 сарын эцэст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676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иргэн байгаагийн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310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нь эмэгтэйчүүд байгаа нь өмнөх оны мөн үеийнхээс ажил хайгч 3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52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иргэн буюу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44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.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0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хувиар, эмэгтэйчүүд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211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иргэн буюу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40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.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0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хувиар тус тус буурсан байна. 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Эдгээр бүртгэлтэй ажил хайгчдын 6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4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6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хувийг бүрэн дунд, 19.8 хувийг дипломын болон бакалаврын,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5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2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хувийг суурь</a:t>
            </a:r>
            <a:r>
              <a:rPr lang="mn-MN" sz="1200" kern="1200" baseline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боловсролтой, насны бүлгээр авч үзвэл </a:t>
            </a:r>
            <a:r>
              <a:rPr lang="mn-MN" sz="12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35.2 хувийг 25-34 насны, 23.1 хувийг 35-44 насны, 19.2 хувийг 15-24 насны, 17.9 хувийг 45-54 насны иргэд эзэлж байна. Ажлын байрны захиалга 2018 оны 1 сарын эцсийн байдлаар бүртгэгдээгүй байна. Ажилд зуучлагдан орсон 5 иргэнээс 3 нь эмэгтэй байна.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D6F0-4C31-46CC-BF6B-AF7C7B532C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2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mn-MN" smtClean="0"/>
              <a:t>хөвсгөл аймгийн статистикийн хэлтэс</a:t>
            </a: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n-MN" smtClean="0"/>
              <a:t>хөвсгөл аймгийн статистикийн хэлтэс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6388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mn-MN" smtClean="0"/>
              <a:t>хөвсгөл аймгийн статистикийн хэлтэс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gif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6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8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mn-MN" sz="1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>
          <a:xfrm>
            <a:off x="838200" y="2667000"/>
            <a:ext cx="8001000" cy="259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n-MN" sz="3200" b="1" dirty="0" smtClean="0">
                <a:latin typeface="Arial" pitchFamily="34" charset="0"/>
                <a:cs typeface="Arial" pitchFamily="34" charset="0"/>
              </a:rPr>
              <a:t>ХӨВСГӨЛ АЙМГИЙН  НИЙГЭМ, ЭДИЙН ЗАСГИЙН БАЙДАЛ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mn-MN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оны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дүгээр сарын байдлаар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6050" y="357188"/>
            <a:ext cx="855663" cy="5891212"/>
            <a:chOff x="146050" y="357188"/>
            <a:chExt cx="855663" cy="5891212"/>
          </a:xfrm>
        </p:grpSpPr>
        <p:sp>
          <p:nvSpPr>
            <p:cNvPr id="19" name="Title 1"/>
            <p:cNvSpPr txBox="1">
              <a:spLocks/>
            </p:cNvSpPr>
            <p:nvPr/>
          </p:nvSpPr>
          <p:spPr bwMode="auto">
            <a:xfrm>
              <a:off x="146050" y="1420813"/>
              <a:ext cx="855663" cy="48275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mn-Mong-CN" altLang="en-US" sz="3600" dirty="0">
                  <a:solidFill>
                    <a:srgbClr val="948A54"/>
                  </a:solidFill>
                  <a:latin typeface="CMs Huree" pitchFamily="2" charset="0"/>
                  <a:ea typeface="Times New Roman" pitchFamily="18" charset="0"/>
                  <a:cs typeface="Mongolian Baiti" pitchFamily="66" charset="0"/>
                </a:rPr>
                <a:t>ᠬᠥᠪᠰᠦᠭᠥᠯ</a:t>
              </a:r>
              <a:r>
                <a:rPr lang="mn-Mong-CN" altLang="en-US" sz="3600" dirty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Mongolian Baiti" pitchFamily="66" charset="0"/>
                </a:rPr>
                <a:t> ᠠᠶᠢᠮᠠᠭ ᠤᠨ ᠰ᠋ᠲ᠋</a:t>
              </a:r>
              <a:r>
                <a:rPr lang="mn-Mong-CN" altLang="en-US" sz="3600" dirty="0" smtClean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Mongolian Baiti" pitchFamily="66" charset="0"/>
                </a:rPr>
                <a:t>ᠠᠲ</a:t>
              </a:r>
              <a:r>
                <a:rPr lang="mn-Mong-CN" altLang="en-US" sz="3600" dirty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Mongolian Baiti" pitchFamily="66" charset="0"/>
                </a:rPr>
                <a:t>᠋ᠢᠰ᠋ᠲ᠋᠋᠋᠋᠋᠋ᠢ᠍᠍᠍᠍᠍᠍᠍᠍᠍᠍ᠭ᠌᠌</a:t>
              </a:r>
              <a:r>
                <a:rPr lang="mn-Mong-CN" altLang="en-US" sz="3600" dirty="0">
                  <a:solidFill>
                    <a:srgbClr val="948A54"/>
                  </a:solidFill>
                  <a:ea typeface="Times New Roman" pitchFamily="18" charset="0"/>
                  <a:cs typeface="Mongolian Baiti" pitchFamily="66" charset="0"/>
                </a:rPr>
                <a:t>᠎᠎᠎᠎</a:t>
              </a:r>
              <a:r>
                <a:rPr lang="mn-Mong-CN" altLang="en-US" sz="3600" dirty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CMs Huree" pitchFamily="2" charset="0"/>
                </a:rPr>
                <a:t> </a:t>
              </a:r>
              <a:r>
                <a:rPr lang="mn-Mong-CN" altLang="en-US" sz="3600" dirty="0">
                  <a:solidFill>
                    <a:srgbClr val="948A54"/>
                  </a:solidFill>
                  <a:ea typeface="Times New Roman" pitchFamily="18" charset="0"/>
                  <a:cs typeface="Mongolian Baiti" pitchFamily="66" charset="0"/>
                </a:rPr>
                <a:t> ᠦᠨ </a:t>
              </a:r>
              <a:r>
                <a:rPr lang="mn-Mong-CN" altLang="en-US" sz="3600" dirty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Mongolian Baiti" pitchFamily="66" charset="0"/>
                </a:rPr>
                <a:t>ᠬᠡᠯᠲᠡᠰ</a:t>
              </a:r>
              <a:r>
                <a:rPr lang="en-US" altLang="en-US" sz="1200" dirty="0">
                  <a:latin typeface="Times New Roman" pitchFamily="18" charset="0"/>
                  <a:cs typeface="Times New Roman" pitchFamily="18" charset="0"/>
                </a:rPr>
                <a:t>᠌</a:t>
              </a:r>
            </a:p>
          </p:txBody>
        </p: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46140" y="357188"/>
              <a:ext cx="854998" cy="8325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7"/>
          <p:cNvSpPr txBox="1">
            <a:spLocks/>
          </p:cNvSpPr>
          <p:nvPr/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mn-MN" sz="1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0" y="838200"/>
            <a:ext cx="76200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rgbClr val="F79646">
                  <a:lumMod val="50000"/>
                </a:srgbClr>
              </a:buClr>
              <a:buSzPct val="80000"/>
              <a:defRPr/>
            </a:pPr>
            <a:r>
              <a:rPr lang="mn-MN" sz="2000" b="1" dirty="0">
                <a:solidFill>
                  <a:prstClr val="whit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</a:t>
            </a:r>
            <a:r>
              <a:rPr lang="en-US" sz="2000" b="1" dirty="0">
                <a:solidFill>
                  <a:prstClr val="whit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mn-MN" sz="2000" b="1" dirty="0" smtClean="0">
                <a:solidFill>
                  <a:prstClr val="whit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Хөдөлмөр эрхлэлт</a:t>
            </a:r>
            <a:endParaRPr lang="mn-MN" sz="2000" b="1" dirty="0">
              <a:solidFill>
                <a:prstClr val="whit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6050" y="357188"/>
            <a:ext cx="855663" cy="5891212"/>
            <a:chOff x="146050" y="357188"/>
            <a:chExt cx="855663" cy="5891212"/>
          </a:xfrm>
        </p:grpSpPr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146050" y="1420813"/>
              <a:ext cx="855663" cy="48275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mn-Mong-CN" altLang="en-US" sz="3600" dirty="0">
                  <a:solidFill>
                    <a:srgbClr val="948A54"/>
                  </a:solidFill>
                  <a:latin typeface="CMs Huree" pitchFamily="2" charset="0"/>
                  <a:ea typeface="Times New Roman" pitchFamily="18" charset="0"/>
                  <a:cs typeface="Mongolian Baiti" pitchFamily="66" charset="0"/>
                </a:rPr>
                <a:t>ᠬᠥᠪᠰᠦᠭᠥᠯ</a:t>
              </a:r>
              <a:r>
                <a:rPr lang="mn-Mong-CN" altLang="en-US" sz="3600" dirty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Mongolian Baiti" pitchFamily="66" charset="0"/>
                </a:rPr>
                <a:t> ᠠᠶᠢᠮᠠᠭ ᠤᠨ ᠰ᠋ᠲ᠋</a:t>
              </a:r>
              <a:r>
                <a:rPr lang="mn-Mong-CN" altLang="en-US" sz="3600" dirty="0" smtClean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Mongolian Baiti" pitchFamily="66" charset="0"/>
                </a:rPr>
                <a:t>ᠠᠲ</a:t>
              </a:r>
              <a:r>
                <a:rPr lang="mn-Mong-CN" altLang="en-US" sz="3600" dirty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Mongolian Baiti" pitchFamily="66" charset="0"/>
                </a:rPr>
                <a:t>᠋ᠢᠰ᠋ᠲ᠋᠋᠋᠋᠋᠋ᠢ᠍᠍᠍᠍᠍᠍᠍᠍᠍᠍ᠭ᠌᠌</a:t>
              </a:r>
              <a:r>
                <a:rPr lang="mn-Mong-CN" altLang="en-US" sz="3600" dirty="0">
                  <a:solidFill>
                    <a:srgbClr val="948A54"/>
                  </a:solidFill>
                  <a:ea typeface="Times New Roman" pitchFamily="18" charset="0"/>
                  <a:cs typeface="Mongolian Baiti" pitchFamily="66" charset="0"/>
                </a:rPr>
                <a:t>᠎᠎᠎᠎</a:t>
              </a:r>
              <a:r>
                <a:rPr lang="mn-Mong-CN" altLang="en-US" sz="3600" dirty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CMs Huree" pitchFamily="2" charset="0"/>
                </a:rPr>
                <a:t> </a:t>
              </a:r>
              <a:r>
                <a:rPr lang="mn-Mong-CN" altLang="en-US" sz="3600" dirty="0">
                  <a:solidFill>
                    <a:srgbClr val="948A54"/>
                  </a:solidFill>
                  <a:ea typeface="Times New Roman" pitchFamily="18" charset="0"/>
                  <a:cs typeface="Mongolian Baiti" pitchFamily="66" charset="0"/>
                </a:rPr>
                <a:t> ᠦᠨ </a:t>
              </a:r>
              <a:r>
                <a:rPr lang="mn-Mong-CN" altLang="en-US" sz="3600" dirty="0">
                  <a:solidFill>
                    <a:srgbClr val="948A54"/>
                  </a:solidFill>
                  <a:latin typeface="Times New Roman" pitchFamily="18" charset="0"/>
                  <a:ea typeface="Times New Roman" pitchFamily="18" charset="0"/>
                  <a:cs typeface="Mongolian Baiti" pitchFamily="66" charset="0"/>
                </a:rPr>
                <a:t>ᠬᠡᠯᠲᠡᠰ</a:t>
              </a:r>
              <a:r>
                <a:rPr lang="en-US" altLang="en-US" sz="1200" dirty="0">
                  <a:latin typeface="Times New Roman" pitchFamily="18" charset="0"/>
                  <a:cs typeface="Times New Roman" pitchFamily="18" charset="0"/>
                </a:rPr>
                <a:t>᠌</a:t>
              </a:r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46140" y="357188"/>
              <a:ext cx="854998" cy="8325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315897"/>
              </p:ext>
            </p:extLst>
          </p:nvPr>
        </p:nvGraphicFramePr>
        <p:xfrm>
          <a:off x="1371600" y="3872356"/>
          <a:ext cx="6400800" cy="2433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952925"/>
              </p:ext>
            </p:extLst>
          </p:nvPr>
        </p:nvGraphicFramePr>
        <p:xfrm>
          <a:off x="1600200" y="1371738"/>
          <a:ext cx="6400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2868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/>
          <p:cNvGrpSpPr>
            <a:grpSpLocks/>
          </p:cNvGrpSpPr>
          <p:nvPr/>
        </p:nvGrpSpPr>
        <p:grpSpPr bwMode="auto">
          <a:xfrm>
            <a:off x="68263" y="357188"/>
            <a:ext cx="1012825" cy="6357936"/>
            <a:chOff x="67670" y="357166"/>
            <a:chExt cx="1013393" cy="6357981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1"/>
              <a:chOff x="0" y="714380"/>
              <a:chExt cx="928661" cy="6000767"/>
            </a:xfrm>
            <a:solidFill>
              <a:srgbClr val="00B0F0"/>
            </a:solidFill>
          </p:grpSpPr>
          <p:pic>
            <p:nvPicPr>
              <p:cNvPr id="15" name="Picture 5" descr="C:\Documents and Settings\Saraa\Desktop\stat psd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26042" b="14583"/>
              <a:stretch>
                <a:fillRect/>
              </a:stretch>
            </p:blipFill>
            <p:spPr bwMode="auto">
              <a:xfrm>
                <a:off x="0" y="2747597"/>
                <a:ext cx="928661" cy="3967550"/>
              </a:xfrm>
              <a:prstGeom prst="rect">
                <a:avLst/>
              </a:prstGeom>
              <a:solidFill>
                <a:srgbClr val="00B0F0"/>
              </a:solidFill>
            </p:spPr>
          </p:pic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60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mn-MN" sz="1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0" y="685800"/>
            <a:ext cx="76200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Нэгдсэн төсөв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43000" y="29718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endParaRPr lang="mn-MN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5" name="Title 1"/>
          <p:cNvSpPr txBox="1">
            <a:spLocks/>
          </p:cNvSpPr>
          <p:nvPr/>
        </p:nvSpPr>
        <p:spPr bwMode="auto">
          <a:xfrm>
            <a:off x="146050" y="1420813"/>
            <a:ext cx="855663" cy="4827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n-Mong-CN" altLang="en-US" sz="3600" dirty="0">
                <a:solidFill>
                  <a:srgbClr val="948A54"/>
                </a:solidFill>
                <a:latin typeface="CMs Huree"/>
                <a:ea typeface="Times New Roman" pitchFamily="18" charset="0"/>
                <a:cs typeface="Mongolian Baiti" pitchFamily="66" charset="0"/>
              </a:rPr>
              <a:t>ᠬᠥᠪᠰᠦᠭᠥᠯ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Mongolian Baiti" pitchFamily="66" charset="0"/>
              </a:rPr>
              <a:t> ᠠᠶᠢᠮᠠᠭ ᠤᠨ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Mongolian Baiti" pitchFamily="66" charset="0"/>
              </a:rPr>
              <a:t>ᠰ᠋ᠲ᠋ᠠ᠋ᠲ᠋ᠢᠰ᠋ᠲ᠋᠋᠋᠋᠋᠋ᠢ᠍᠍᠍᠍᠍᠍᠍᠍᠍᠍ᠭ᠌᠌</a:t>
            </a:r>
            <a:r>
              <a:rPr lang="mn-Mong-CN" altLang="en-US" sz="3600" dirty="0">
                <a:solidFill>
                  <a:srgbClr val="948A54"/>
                </a:solidFill>
                <a:latin typeface="Arial" pitchFamily="34" charset="0"/>
                <a:ea typeface="Times New Roman" pitchFamily="18" charset="0"/>
                <a:cs typeface="Mongolian Baiti" pitchFamily="66" charset="0"/>
              </a:rPr>
              <a:t>᠎᠎᠎᠎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CMs Huree"/>
              </a:rPr>
              <a:t> </a:t>
            </a:r>
            <a:r>
              <a:rPr lang="mn-Mong-CN" altLang="en-US" sz="3600" dirty="0">
                <a:solidFill>
                  <a:srgbClr val="948A54"/>
                </a:solidFill>
                <a:latin typeface="Arial" pitchFamily="34" charset="0"/>
                <a:ea typeface="Times New Roman" pitchFamily="18" charset="0"/>
                <a:cs typeface="Mongolian Baiti" pitchFamily="66" charset="0"/>
              </a:rPr>
              <a:t> ᠦᠨ 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Mongolian Baiti" pitchFamily="66" charset="0"/>
              </a:rPr>
              <a:t>ᠬᠡᠯᠲᠡᠰ</a:t>
            </a:r>
            <a:r>
              <a:rPr lang="en-US" altLang="en-US" sz="1200" dirty="0">
                <a:latin typeface="Times New Roman" pitchFamily="18" charset="0"/>
                <a:cs typeface="Times New Roman" pitchFamily="18" charset="0"/>
              </a:rPr>
              <a:t>᠌</a:t>
            </a: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1"/>
          </p:nvPr>
        </p:nvGraphicFramePr>
        <p:xfrm>
          <a:off x="1295400" y="1295400"/>
          <a:ext cx="7391400" cy="2362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1600200" y="3886200"/>
          <a:ext cx="3352800" cy="265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/>
        </p:nvGraphicFramePr>
        <p:xfrm>
          <a:off x="5257800" y="3886200"/>
          <a:ext cx="3352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9072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68263" y="357188"/>
            <a:ext cx="1012825" cy="6357936"/>
            <a:chOff x="67670" y="357166"/>
            <a:chExt cx="1013393" cy="6357981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1"/>
              <a:chOff x="0" y="714380"/>
              <a:chExt cx="928661" cy="6000767"/>
            </a:xfrm>
            <a:solidFill>
              <a:srgbClr val="00B0F0"/>
            </a:solidFill>
          </p:grpSpPr>
          <p:pic>
            <p:nvPicPr>
              <p:cNvPr id="15" name="Picture 5" descr="C:\Documents and Settings\Saraa\Desktop\stat psd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26042" b="14583"/>
              <a:stretch>
                <a:fillRect/>
              </a:stretch>
            </p:blipFill>
            <p:spPr bwMode="auto">
              <a:xfrm>
                <a:off x="0" y="2747597"/>
                <a:ext cx="928661" cy="3967550"/>
              </a:xfrm>
              <a:prstGeom prst="rect">
                <a:avLst/>
              </a:prstGeom>
              <a:solidFill>
                <a:srgbClr val="00B0F0"/>
              </a:solidFill>
            </p:spPr>
          </p:pic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83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mn-MN" sz="1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0" y="685800"/>
            <a:ext cx="76200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Аж үйлдвэр</a:t>
            </a:r>
          </a:p>
        </p:txBody>
      </p:sp>
      <p:sp>
        <p:nvSpPr>
          <p:cNvPr id="3078" name="Content Placeholder 20"/>
          <p:cNvSpPr>
            <a:spLocks noGrp="1"/>
          </p:cNvSpPr>
          <p:nvPr>
            <p:ph sz="half" idx="1"/>
          </p:nvPr>
        </p:nvSpPr>
        <p:spPr>
          <a:xfrm>
            <a:off x="990600" y="1420813"/>
            <a:ext cx="7772400" cy="1676400"/>
          </a:xfrm>
        </p:spPr>
        <p:txBody>
          <a:bodyPr/>
          <a:lstStyle/>
          <a:p>
            <a:pPr algn="just">
              <a:buFont typeface="Arial" pitchFamily="34" charset="0"/>
              <a:buNone/>
            </a:pPr>
            <a:r>
              <a:rPr lang="en-US" altLang="en-US" smtClean="0">
                <a:latin typeface="Arial" pitchFamily="34" charset="0"/>
                <a:cs typeface="Arial" pitchFamily="34" charset="0"/>
              </a:rPr>
              <a:t>      </a:t>
            </a:r>
            <a:r>
              <a:rPr lang="mn-MN" alt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mtClean="0">
                <a:latin typeface="Arial" pitchFamily="34" charset="0"/>
                <a:cs typeface="Arial" pitchFamily="34" charset="0"/>
              </a:rPr>
              <a:t> </a:t>
            </a:r>
            <a:endParaRPr lang="en-US" altLang="en-US" sz="1600" smtClean="0"/>
          </a:p>
        </p:txBody>
      </p:sp>
      <p:sp>
        <p:nvSpPr>
          <p:cNvPr id="3079" name="Title 1"/>
          <p:cNvSpPr txBox="1">
            <a:spLocks/>
          </p:cNvSpPr>
          <p:nvPr/>
        </p:nvSpPr>
        <p:spPr bwMode="auto">
          <a:xfrm>
            <a:off x="146050" y="1420813"/>
            <a:ext cx="855663" cy="4827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n-Mong-CN" altLang="en-US" sz="3600" dirty="0">
                <a:solidFill>
                  <a:srgbClr val="948A54"/>
                </a:solidFill>
                <a:latin typeface="CMs Huree"/>
                <a:ea typeface="Times New Roman" pitchFamily="18" charset="0"/>
                <a:cs typeface="Mongolian Baiti" pitchFamily="66" charset="0"/>
              </a:rPr>
              <a:t>ᠬᠥᠪᠰᠦᠭᠥᠯ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Mongolian Baiti" pitchFamily="66" charset="0"/>
              </a:rPr>
              <a:t> ᠠᠶᠢᠮᠠᠭ ᠤᠨ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Mongolian Baiti" pitchFamily="66" charset="0"/>
              </a:rPr>
              <a:t>ᠰ᠋ᠲ᠋ᠠ᠋ᠲ᠋ᠢᠰ᠋ᠲ᠋᠋᠋᠋᠋᠋ᠢ᠍᠍᠍᠍᠍᠍᠍᠍᠍᠍ᠭ᠌᠌</a:t>
            </a:r>
            <a:r>
              <a:rPr lang="mn-Mong-CN" altLang="en-US" sz="3600" dirty="0">
                <a:solidFill>
                  <a:srgbClr val="948A54"/>
                </a:solidFill>
                <a:latin typeface="Arial" pitchFamily="34" charset="0"/>
                <a:ea typeface="Times New Roman" pitchFamily="18" charset="0"/>
                <a:cs typeface="Mongolian Baiti" pitchFamily="66" charset="0"/>
              </a:rPr>
              <a:t>᠎᠎᠎᠎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CMs Huree"/>
              </a:rPr>
              <a:t> </a:t>
            </a:r>
            <a:r>
              <a:rPr lang="mn-Mong-CN" altLang="en-US" sz="3600" dirty="0">
                <a:solidFill>
                  <a:srgbClr val="948A54"/>
                </a:solidFill>
                <a:latin typeface="Arial" pitchFamily="34" charset="0"/>
                <a:ea typeface="Times New Roman" pitchFamily="18" charset="0"/>
                <a:cs typeface="Mongolian Baiti" pitchFamily="66" charset="0"/>
              </a:rPr>
              <a:t> ᠦᠨ 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Mongolian Baiti" pitchFamily="66" charset="0"/>
              </a:rPr>
              <a:t>ᠬᠡᠯᠲᠡᠰ</a:t>
            </a:r>
            <a:r>
              <a:rPr lang="en-US" altLang="en-US" sz="1200" dirty="0">
                <a:latin typeface="Times New Roman" pitchFamily="18" charset="0"/>
                <a:cs typeface="Times New Roman" pitchFamily="18" charset="0"/>
              </a:rPr>
              <a:t>᠌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/>
        </p:nvGraphicFramePr>
        <p:xfrm>
          <a:off x="1371600" y="1420813"/>
          <a:ext cx="7391400" cy="2236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/>
        </p:nvGraphicFramePr>
        <p:xfrm>
          <a:off x="1600200" y="3962400"/>
          <a:ext cx="7010399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743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mn-MN" sz="1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ХӨВСГӨЛ АЙМГИЙН СТАТИСТИКИЙН ХЭЛТЭС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66800" y="609600"/>
            <a:ext cx="7696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Гэмт хэрэг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5590" y="357166"/>
            <a:ext cx="855479" cy="5891302"/>
            <a:chOff x="145590" y="357166"/>
            <a:chExt cx="855479" cy="5891302"/>
          </a:xfrm>
        </p:grpSpPr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45591" y="357166"/>
              <a:ext cx="855478" cy="83257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" name="Title 1"/>
            <p:cNvSpPr txBox="1">
              <a:spLocks/>
            </p:cNvSpPr>
            <p:nvPr/>
          </p:nvSpPr>
          <p:spPr>
            <a:xfrm>
              <a:off x="145590" y="1420563"/>
              <a:ext cx="855479" cy="4827905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 lIns="91440" tIns="45720" rIns="91440" bIns="45720" rtlCol="0" anchor="ctr">
              <a:norm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mn-Mong-CN" sz="3600" kern="1200" dirty="0">
                  <a:solidFill>
                    <a:srgbClr val="948A54"/>
                  </a:solidFill>
                  <a:effectLst/>
                  <a:latin typeface="CMs Huree"/>
                  <a:ea typeface="Times New Roman"/>
                  <a:cs typeface="Mongolian Baiti"/>
                </a:rPr>
                <a:t>ᠬᠥᠪᠰᠦᠭᠥᠯ</a:t>
              </a:r>
              <a:r>
                <a:rPr lang="mn-Mong-CN" sz="3600" dirty="0">
                  <a:solidFill>
                    <a:srgbClr val="948A54"/>
                  </a:solidFill>
                  <a:effectLst/>
                  <a:latin typeface="Times New Roman"/>
                  <a:ea typeface="Times New Roman"/>
                  <a:cs typeface="Mongolian Baiti"/>
                </a:rPr>
                <a:t> ᠠᠶᠢᠮᠠᠭ ᠤᠨ</a:t>
              </a:r>
              <a:r>
                <a:rPr lang="mn-Mong-CN" sz="3600" dirty="0">
                  <a:solidFill>
                    <a:srgbClr val="948A54"/>
                  </a:solidFill>
                  <a:effectLst/>
                  <a:latin typeface="Times New Roman"/>
                  <a:ea typeface="Times New Roman"/>
                  <a:cs typeface="Arial"/>
                </a:rPr>
                <a:t> </a:t>
              </a:r>
              <a:r>
                <a:rPr lang="mn-Mong-CN" sz="3600" dirty="0">
                  <a:solidFill>
                    <a:srgbClr val="948A54"/>
                  </a:solidFill>
                  <a:effectLst/>
                  <a:latin typeface="Times New Roman"/>
                  <a:ea typeface="Times New Roman"/>
                  <a:cs typeface="Mongolian Baiti"/>
                </a:rPr>
                <a:t>ᠰ᠋ᠲ᠋ᠠ᠋ᠲ᠋ᠢᠰ᠋ᠲ᠋᠋᠋᠋᠋᠋ᠢ᠍᠍᠍᠍᠍᠍᠍᠍᠍᠍ᠭ᠌᠌</a:t>
              </a:r>
              <a:r>
                <a:rPr lang="mn-Mong-CN" sz="3600" dirty="0">
                  <a:solidFill>
                    <a:srgbClr val="948A54"/>
                  </a:solidFill>
                  <a:effectLst/>
                  <a:latin typeface="Arial"/>
                  <a:ea typeface="Times New Roman"/>
                  <a:cs typeface="Mongolian Baiti"/>
                </a:rPr>
                <a:t>᠎᠎᠎᠎</a:t>
              </a:r>
              <a:r>
                <a:rPr lang="mn-Mong-CN" sz="3600" kern="1200" dirty="0">
                  <a:solidFill>
                    <a:srgbClr val="948A54"/>
                  </a:solidFill>
                  <a:effectLst/>
                  <a:latin typeface="Times New Roman"/>
                  <a:ea typeface="Times New Roman"/>
                  <a:cs typeface="CMs Huree"/>
                </a:rPr>
                <a:t> </a:t>
              </a:r>
              <a:r>
                <a:rPr lang="mn-Mong-CN" sz="3600" dirty="0">
                  <a:solidFill>
                    <a:srgbClr val="948A54"/>
                  </a:solidFill>
                  <a:effectLst/>
                  <a:latin typeface="Arial"/>
                  <a:ea typeface="Times New Roman"/>
                  <a:cs typeface="Mongolian Baiti"/>
                </a:rPr>
                <a:t> ᠦᠨ</a:t>
              </a:r>
              <a:r>
                <a:rPr lang="mn-Mong-CN" sz="3600" dirty="0">
                  <a:solidFill>
                    <a:srgbClr val="948A54"/>
                  </a:solidFill>
                  <a:effectLst/>
                  <a:latin typeface="Arial"/>
                  <a:ea typeface="Times New Roman"/>
                </a:rPr>
                <a:t> </a:t>
              </a:r>
              <a:r>
                <a:rPr lang="mn-Mong-CN" sz="3600" dirty="0">
                  <a:solidFill>
                    <a:srgbClr val="948A54"/>
                  </a:solidFill>
                  <a:effectLst/>
                  <a:latin typeface="Times New Roman"/>
                  <a:ea typeface="Times New Roman"/>
                  <a:cs typeface="Mongolian Baiti"/>
                </a:rPr>
                <a:t>ᠬᠡᠯᠲᠡᠰ</a:t>
              </a:r>
              <a:r>
                <a:rPr lang="en-US" sz="1200" dirty="0">
                  <a:effectLst/>
                  <a:latin typeface="Times New Roman"/>
                  <a:ea typeface="Times New Roman"/>
                </a:rPr>
                <a:t>᠌</a:t>
              </a:r>
            </a:p>
          </p:txBody>
        </p:sp>
      </p:grp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70" y="1828800"/>
            <a:ext cx="3848100" cy="3263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3733800" cy="326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6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263" y="357188"/>
            <a:ext cx="1012825" cy="6357936"/>
            <a:chOff x="67670" y="357166"/>
            <a:chExt cx="1013393" cy="6357981"/>
          </a:xfrm>
        </p:grpSpPr>
        <p:grpSp>
          <p:nvGrpSpPr>
            <p:cNvPr id="3" name="Group 20"/>
            <p:cNvGrpSpPr/>
            <p:nvPr/>
          </p:nvGrpSpPr>
          <p:grpSpPr>
            <a:xfrm>
              <a:off x="67670" y="357166"/>
              <a:ext cx="1013393" cy="6357981"/>
              <a:chOff x="0" y="714380"/>
              <a:chExt cx="928661" cy="6000767"/>
            </a:xfrm>
            <a:solidFill>
              <a:srgbClr val="00B0F0"/>
            </a:solidFill>
          </p:grpSpPr>
          <p:pic>
            <p:nvPicPr>
              <p:cNvPr id="15" name="Picture 5" descr="C:\Documents and Settings\Saraa\Desktop\stat psd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26042" b="14583"/>
              <a:stretch>
                <a:fillRect/>
              </a:stretch>
            </p:blipFill>
            <p:spPr bwMode="auto">
              <a:xfrm>
                <a:off x="0" y="2747597"/>
                <a:ext cx="928661" cy="3967550"/>
              </a:xfrm>
              <a:prstGeom prst="rect">
                <a:avLst/>
              </a:prstGeom>
              <a:solidFill>
                <a:srgbClr val="00B0F0"/>
              </a:solidFill>
            </p:spPr>
          </p:pic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71406" y="714380"/>
                <a:ext cx="783949" cy="78579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83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96" y="5516563"/>
              <a:ext cx="310300" cy="62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>
            <a:off x="1295400" y="685800"/>
            <a:ext cx="7467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mn-MN" sz="1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ХӨВСГӨЛ АЙМГИЙН СТАТИСТИКИЙН ХЭЛТЭС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0" y="685800"/>
            <a:ext cx="76200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Хөдөө аж ахуй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8" name="Content Placeholder 20"/>
          <p:cNvSpPr>
            <a:spLocks noGrp="1"/>
          </p:cNvSpPr>
          <p:nvPr>
            <p:ph sz="half" idx="1"/>
          </p:nvPr>
        </p:nvSpPr>
        <p:spPr>
          <a:xfrm>
            <a:off x="990600" y="1420813"/>
            <a:ext cx="7772400" cy="1676400"/>
          </a:xfrm>
        </p:spPr>
        <p:txBody>
          <a:bodyPr/>
          <a:lstStyle/>
          <a:p>
            <a:pPr algn="just">
              <a:buFont typeface="Arial" pitchFamily="34" charset="0"/>
              <a:buNone/>
            </a:pPr>
            <a:r>
              <a:rPr lang="en-US" altLang="en-US" smtClean="0">
                <a:latin typeface="Arial" pitchFamily="34" charset="0"/>
                <a:cs typeface="Arial" pitchFamily="34" charset="0"/>
              </a:rPr>
              <a:t>      </a:t>
            </a:r>
            <a:r>
              <a:rPr lang="mn-MN" alt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mtClean="0">
                <a:latin typeface="Arial" pitchFamily="34" charset="0"/>
                <a:cs typeface="Arial" pitchFamily="34" charset="0"/>
              </a:rPr>
              <a:t> </a:t>
            </a:r>
            <a:endParaRPr lang="en-US" altLang="en-US" sz="1600" smtClean="0"/>
          </a:p>
        </p:txBody>
      </p:sp>
      <p:sp>
        <p:nvSpPr>
          <p:cNvPr id="3079" name="Title 1"/>
          <p:cNvSpPr txBox="1">
            <a:spLocks/>
          </p:cNvSpPr>
          <p:nvPr/>
        </p:nvSpPr>
        <p:spPr bwMode="auto">
          <a:xfrm>
            <a:off x="146050" y="1420813"/>
            <a:ext cx="855663" cy="4827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n-Mong-CN" altLang="en-US" sz="3600" dirty="0">
                <a:solidFill>
                  <a:srgbClr val="948A54"/>
                </a:solidFill>
                <a:latin typeface="CMs Huree"/>
                <a:ea typeface="Times New Roman" pitchFamily="18" charset="0"/>
                <a:cs typeface="Mongolian Baiti" pitchFamily="66" charset="0"/>
              </a:rPr>
              <a:t>ᠬᠥᠪᠰᠦᠭᠥᠯ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Mongolian Baiti" pitchFamily="66" charset="0"/>
              </a:rPr>
              <a:t> ᠠᠶᠢᠮᠠᠭ ᠤᠨ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Mongolian Baiti" pitchFamily="66" charset="0"/>
              </a:rPr>
              <a:t>ᠰ᠋ᠲ᠋ᠠ᠋ᠲ᠋ᠢᠰ᠋ᠲ᠋᠋᠋᠋᠋᠋ᠢ᠍᠍᠍᠍᠍᠍᠍᠍᠍᠍ᠭ᠌᠌</a:t>
            </a:r>
            <a:r>
              <a:rPr lang="mn-Mong-CN" altLang="en-US" sz="3600" dirty="0">
                <a:solidFill>
                  <a:srgbClr val="948A54"/>
                </a:solidFill>
                <a:latin typeface="Arial" pitchFamily="34" charset="0"/>
                <a:ea typeface="Times New Roman" pitchFamily="18" charset="0"/>
                <a:cs typeface="Mongolian Baiti" pitchFamily="66" charset="0"/>
              </a:rPr>
              <a:t>᠎᠎᠎᠎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CMs Huree"/>
              </a:rPr>
              <a:t> </a:t>
            </a:r>
            <a:r>
              <a:rPr lang="mn-Mong-CN" altLang="en-US" sz="3600" dirty="0">
                <a:solidFill>
                  <a:srgbClr val="948A54"/>
                </a:solidFill>
                <a:latin typeface="Arial" pitchFamily="34" charset="0"/>
                <a:ea typeface="Times New Roman" pitchFamily="18" charset="0"/>
                <a:cs typeface="Mongolian Baiti" pitchFamily="66" charset="0"/>
              </a:rPr>
              <a:t> ᠦᠨ </a:t>
            </a:r>
            <a:r>
              <a:rPr lang="mn-Mong-CN" altLang="en-US" sz="3600" dirty="0">
                <a:solidFill>
                  <a:srgbClr val="948A54"/>
                </a:solidFill>
                <a:latin typeface="Times New Roman" pitchFamily="18" charset="0"/>
                <a:ea typeface="Times New Roman" pitchFamily="18" charset="0"/>
                <a:cs typeface="Mongolian Baiti" pitchFamily="66" charset="0"/>
              </a:rPr>
              <a:t>ᠬᠡᠯᠲᠡᠰ</a:t>
            </a:r>
            <a:r>
              <a:rPr lang="en-US" altLang="en-US" sz="1200" dirty="0">
                <a:latin typeface="Times New Roman" pitchFamily="18" charset="0"/>
                <a:cs typeface="Times New Roman" pitchFamily="18" charset="0"/>
              </a:rPr>
              <a:t>᠌</a:t>
            </a: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695066595"/>
              </p:ext>
            </p:extLst>
          </p:nvPr>
        </p:nvGraphicFramePr>
        <p:xfrm>
          <a:off x="1143000" y="1219200"/>
          <a:ext cx="7315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743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312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ХӨВСГӨЛ АЙМГИЙН СТАТИСТИКИЙН ХЭЛТЭС</vt:lpstr>
      <vt:lpstr>PowerPoint Presentation</vt:lpstr>
      <vt:lpstr>ХӨВСГӨЛ АЙМГИЙН СТАТИСТИКИЙН ХЭЛТЭС</vt:lpstr>
      <vt:lpstr>ХӨВСГӨЛ АЙМГИЙН СТАТИСТИКИЙН ХЭЛТЭС</vt:lpstr>
      <vt:lpstr>                          ХӨВСГӨЛ АЙМГИЙН СТАТИСТИКИЙН ХЭЛТЭС</vt:lpstr>
      <vt:lpstr>ХӨВСГӨЛ АЙМГИЙН СТАТИСТИКИЙН ХЭЛТЭС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Otgontsetseg_R</cp:lastModifiedBy>
  <cp:revision>245</cp:revision>
  <dcterms:created xsi:type="dcterms:W3CDTF">2006-08-16T00:00:00Z</dcterms:created>
  <dcterms:modified xsi:type="dcterms:W3CDTF">2018-02-15T01:18:22Z</dcterms:modified>
</cp:coreProperties>
</file>