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271" r:id="rId3"/>
    <p:sldId id="272" r:id="rId4"/>
    <p:sldId id="277" r:id="rId5"/>
    <p:sldId id="274" r:id="rId6"/>
    <p:sldId id="270" r:id="rId7"/>
    <p:sldId id="265" r:id="rId8"/>
    <p:sldId id="267" r:id="rId9"/>
    <p:sldId id="275" r:id="rId10"/>
    <p:sldId id="276" r:id="rId11"/>
    <p:sldId id="268" r:id="rId12"/>
    <p:sldId id="269" r:id="rId13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5169258-7F6E-41A5-9759-3742EB36D2D9}">
          <p14:sldIdLst>
            <p14:sldId id="271"/>
            <p14:sldId id="272"/>
            <p14:sldId id="277"/>
            <p14:sldId id="274"/>
            <p14:sldId id="270"/>
            <p14:sldId id="265"/>
            <p14:sldId id="267"/>
            <p14:sldId id="275"/>
            <p14:sldId id="276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7C2"/>
    <a:srgbClr val="003269"/>
    <a:srgbClr val="00329B"/>
    <a:srgbClr val="DC7D0F"/>
    <a:srgbClr val="558237"/>
    <a:srgbClr val="003296"/>
    <a:srgbClr val="FFCC00"/>
    <a:srgbClr val="54823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7" autoAdjust="0"/>
    <p:restoredTop sz="86391" autoAdjust="0"/>
  </p:normalViewPr>
  <p:slideViewPr>
    <p:cSldViewPr>
      <p:cViewPr varScale="1">
        <p:scale>
          <a:sx n="97" d="100"/>
          <a:sy n="97" d="100"/>
        </p:scale>
        <p:origin x="-28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ILTSUULGA\grafi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ILTSUULGA\grafi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ILTSUULGA\grafi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ILTSUULGA\grafi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200"/>
              <a:t>Аж үйлдвэрийн салбарын нийт үйлдвэрлэлт /тэрбум.төг/</a:t>
            </a:r>
            <a:endParaRPr lang="en-US" sz="1200"/>
          </a:p>
        </c:rich>
      </c:tx>
      <c:layout>
        <c:manualLayout>
          <c:xMode val="edge"/>
          <c:yMode val="edge"/>
          <c:x val="0.11489250364080665"/>
          <c:y val="8.33333333333333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0555555555555572E-2"/>
          <c:y val="0.31778860353008104"/>
          <c:w val="0.93888888888888933"/>
          <c:h val="0.554985324467992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ay!$B$4:$B$5</c:f>
              <c:strCache>
                <c:ptCount val="2"/>
                <c:pt idx="0">
                  <c:v>2018 /VI/</c:v>
                </c:pt>
                <c:pt idx="1">
                  <c:v>2019 /VI/</c:v>
                </c:pt>
              </c:strCache>
            </c:strRef>
          </c:cat>
          <c:val>
            <c:numRef>
              <c:f>ay!$C$4:$C$5</c:f>
              <c:numCache>
                <c:formatCode>0.0</c:formatCode>
                <c:ptCount val="2"/>
                <c:pt idx="0">
                  <c:v>7.6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4658432"/>
        <c:axId val="70219648"/>
      </c:barChart>
      <c:catAx>
        <c:axId val="64658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ysClr val="windowText" lastClr="000000"/>
                </a:solidFill>
              </a:defRPr>
            </a:pPr>
            <a:endParaRPr lang="en-US"/>
          </a:p>
        </c:txPr>
        <c:crossAx val="70219648"/>
        <c:crosses val="autoZero"/>
        <c:auto val="1"/>
        <c:lblAlgn val="ctr"/>
        <c:lblOffset val="100"/>
        <c:noMultiLvlLbl val="0"/>
      </c:catAx>
      <c:valAx>
        <c:axId val="7021964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646584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200"/>
              <a:t>Аж үйлдвэрийн салбарын нийт борлуулалт /тэрбум.төг/</a:t>
            </a:r>
            <a:endParaRPr lang="en-US" sz="12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3614391735713349E-2"/>
          <c:y val="0.27061722777617225"/>
          <c:w val="0.94423320659062104"/>
          <c:h val="0.592516529357561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ay!$K$4:$K$5</c:f>
              <c:strCache>
                <c:ptCount val="2"/>
                <c:pt idx="0">
                  <c:v>2018 /VI/</c:v>
                </c:pt>
                <c:pt idx="1">
                  <c:v>2019 /VI/</c:v>
                </c:pt>
              </c:strCache>
            </c:strRef>
          </c:cat>
          <c:val>
            <c:numRef>
              <c:f>ay!$L$4:$L$5</c:f>
              <c:numCache>
                <c:formatCode>0.0</c:formatCode>
                <c:ptCount val="2"/>
                <c:pt idx="0">
                  <c:v>7.9</c:v>
                </c:pt>
                <c:pt idx="1">
                  <c:v>10.4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0239360"/>
        <c:axId val="70246400"/>
      </c:barChart>
      <c:catAx>
        <c:axId val="70239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0246400"/>
        <c:crosses val="autoZero"/>
        <c:auto val="1"/>
        <c:lblAlgn val="ctr"/>
        <c:lblOffset val="100"/>
        <c:noMultiLvlLbl val="0"/>
      </c:catAx>
      <c:valAx>
        <c:axId val="70246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702393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Аймгийн нэгдсэн төсвийн орлого, зарлага, тэнцэл /тэрбум.төг/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1572035923624578E-2"/>
          <c:y val="0.29922975314360223"/>
          <c:w val="0.94537554314090622"/>
          <c:h val="0.59151493318237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tusuw!$C$4</c:f>
              <c:strCache>
                <c:ptCount val="1"/>
                <c:pt idx="0">
                  <c:v>2018 /VI/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4.9659128072249764E-3"/>
                  <c:y val="9.5861595731906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tusuw!$B$5:$B$7</c:f>
              <c:strCache>
                <c:ptCount val="3"/>
                <c:pt idx="0">
                  <c:v>Төсвийн орлого</c:v>
                </c:pt>
                <c:pt idx="1">
                  <c:v>Төсвийн зарлага</c:v>
                </c:pt>
                <c:pt idx="2">
                  <c:v>Төсвийн тэнцэл</c:v>
                </c:pt>
              </c:strCache>
            </c:strRef>
          </c:cat>
          <c:val>
            <c:numRef>
              <c:f>tusuw!$C$5:$C$7</c:f>
              <c:numCache>
                <c:formatCode>0.0</c:formatCode>
                <c:ptCount val="3"/>
                <c:pt idx="0">
                  <c:v>50.1</c:v>
                </c:pt>
                <c:pt idx="1">
                  <c:v>50.4</c:v>
                </c:pt>
                <c:pt idx="2">
                  <c:v>-0.29999999999999727</c:v>
                </c:pt>
              </c:numCache>
            </c:numRef>
          </c:val>
        </c:ser>
        <c:ser>
          <c:idx val="1"/>
          <c:order val="1"/>
          <c:tx>
            <c:strRef>
              <c:f>tusuw!$D$4</c:f>
              <c:strCache>
                <c:ptCount val="1"/>
                <c:pt idx="0">
                  <c:v>2019 /VI/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4.9659128072249764E-3"/>
                  <c:y val="-1.742919389978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tusuw!$B$5:$B$7</c:f>
              <c:strCache>
                <c:ptCount val="3"/>
                <c:pt idx="0">
                  <c:v>Төсвийн орлого</c:v>
                </c:pt>
                <c:pt idx="1">
                  <c:v>Төсвийн зарлага</c:v>
                </c:pt>
                <c:pt idx="2">
                  <c:v>Төсвийн тэнцэл</c:v>
                </c:pt>
              </c:strCache>
            </c:strRef>
          </c:cat>
          <c:val>
            <c:numRef>
              <c:f>tusuw!$D$5:$D$7</c:f>
              <c:numCache>
                <c:formatCode>0.0</c:formatCode>
                <c:ptCount val="3"/>
                <c:pt idx="0">
                  <c:v>60.4</c:v>
                </c:pt>
                <c:pt idx="1">
                  <c:v>48.7</c:v>
                </c:pt>
                <c:pt idx="2">
                  <c:v>11.699999999999998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0175360"/>
        <c:axId val="70134400"/>
      </c:barChart>
      <c:catAx>
        <c:axId val="70175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70134400"/>
        <c:crosses val="autoZero"/>
        <c:auto val="1"/>
        <c:lblAlgn val="ctr"/>
        <c:lblOffset val="100"/>
        <c:tickLblSkip val="1"/>
        <c:noMultiLvlLbl val="0"/>
      </c:catAx>
      <c:valAx>
        <c:axId val="7013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70175360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1185197856657694"/>
          <c:y val="0.18566448801742927"/>
          <c:w val="0.73740132323715124"/>
          <c:h val="7.434957885166317E-2"/>
        </c:manualLayout>
      </c:layout>
      <c:overlay val="0"/>
      <c:txPr>
        <a:bodyPr/>
        <a:lstStyle/>
        <a:p>
          <a:pPr>
            <a:defRPr sz="12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Татварын орлого /тэрбум.</a:t>
            </a:r>
            <a:r>
              <a:rPr lang="mn-MN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төг/</a:t>
            </a:r>
            <a:endParaRPr lang="mn-MN" sz="12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9320988591856533"/>
          <c:y val="4.120799998453663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555555555555558E-2"/>
          <c:y val="0.27523625159707821"/>
          <c:w val="0.93888888888888899"/>
          <c:h val="0.54953455197728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tatwar!$C$6</c:f>
              <c:strCache>
                <c:ptCount val="1"/>
                <c:pt idx="0">
                  <c:v>Татварын орлого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tatwar!$D$5:$E$5</c:f>
              <c:strCache>
                <c:ptCount val="2"/>
                <c:pt idx="0">
                  <c:v>2018 /VI/</c:v>
                </c:pt>
                <c:pt idx="1">
                  <c:v>2019 /VI/</c:v>
                </c:pt>
              </c:strCache>
            </c:strRef>
          </c:cat>
          <c:val>
            <c:numRef>
              <c:f>tatwar!$D$6:$E$6</c:f>
              <c:numCache>
                <c:formatCode>0.0</c:formatCode>
                <c:ptCount val="2"/>
                <c:pt idx="0">
                  <c:v>8.1</c:v>
                </c:pt>
                <c:pt idx="1">
                  <c:v>8.9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0470272"/>
        <c:axId val="70477312"/>
      </c:barChart>
      <c:catAx>
        <c:axId val="70470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70477312"/>
        <c:crosses val="autoZero"/>
        <c:auto val="1"/>
        <c:lblAlgn val="ctr"/>
        <c:lblOffset val="100"/>
        <c:noMultiLvlLbl val="0"/>
      </c:catAx>
      <c:valAx>
        <c:axId val="704773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7047027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26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56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01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4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27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3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66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87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35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28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55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37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6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41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44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9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otgontsetseg_r\Desktop\184px-Khovsgol_Renchinlhumbe_sum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97599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5400000">
            <a:off x="-1688812" y="3441414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ᠬᠥᠪᠰᠦᠭᠥᠯ ᠠᠶᠢᠮᠠᠭ ᠤᠨ ᠰ᠋ᠲ᠋ᠠᠲ᠋ᠢᠰ᠋ᠲ᠋᠋᠋᠋᠋᠋ᠢ᠍᠍᠍᠍᠍᠍᠍᠍᠍᠍ᠭ᠌᠌᠎᠎᠎᠎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CMs Huree" pitchFamily="2" charset="0"/>
              </a:rPr>
              <a:t> 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 ᠦᠨ ᠬᠡᠯᠲᠡᠰ</a:t>
            </a:r>
            <a:endParaRPr lang="en-US" sz="3200" b="1" dirty="0">
              <a:solidFill>
                <a:srgbClr val="00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685800"/>
            <a:ext cx="9912350" cy="0"/>
          </a:xfrm>
          <a:prstGeom prst="line">
            <a:avLst/>
          </a:prstGeom>
          <a:ln w="57150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14879" y="224135"/>
            <a:ext cx="991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mn-MN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ХӨВСГӨЛ АЙМГИЙН СТАТИСТИКИЙН ХЭЛТЭС</a:t>
            </a:r>
            <a:endParaRPr lang="mn-MN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286000"/>
            <a:ext cx="9074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0A4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Хөвсгөл аймгийн 2019 оны </a:t>
            </a:r>
            <a:r>
              <a:rPr lang="en-US" sz="3600" b="1" dirty="0" smtClean="0">
                <a:solidFill>
                  <a:srgbClr val="0A4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3600" b="1" dirty="0" smtClean="0">
                <a:solidFill>
                  <a:srgbClr val="0A4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сарын нийгэм, эдийн засгийн танилцуулга </a:t>
            </a:r>
            <a:endParaRPr lang="en-US" sz="3600" b="1" dirty="0">
              <a:solidFill>
                <a:srgbClr val="0A47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219200" y="685800"/>
            <a:ext cx="9912350" cy="0"/>
          </a:xfrm>
          <a:prstGeom prst="line">
            <a:avLst/>
          </a:prstGeom>
          <a:ln w="57150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14879" y="224135"/>
            <a:ext cx="991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mn-MN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ХӨВСГӨЛ АЙМГИЙН СТАТИСТИКИЙН ХЭЛТЭС</a:t>
            </a:r>
            <a:endParaRPr lang="mn-MN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4371" y="1516479"/>
            <a:ext cx="2371921" cy="1425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8926" y="3886200"/>
            <a:ext cx="2645923" cy="15886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91000" y="1260034"/>
            <a:ext cx="29166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 үйлдвэрийн газрууд 2019 оны хагас жилийн байдлаар 9.0 тэрбум төгрөгний бүтээгдэхүүн 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үйлдвэрлэж, өмнөх </a:t>
            </a:r>
            <a:r>
              <a:rPr lang="mn-M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мөн үеэс 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18.1%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тэрбум төгрөгөөр өссөн байна.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91000" y="4038600"/>
            <a:ext cx="29166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 үйлдвэрийн салбарын борлуулсан бүтээгдэхүүн 2019 оны 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хагас жилийн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байдлаар 10.4 </a:t>
            </a:r>
            <a:r>
              <a:rPr lang="mn-M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тэрбум төгрөгт хүрч, өмнөх оны мөн үеэс 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mn-M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(31.</a:t>
            </a:r>
            <a:r>
              <a:rPr lang="mn-M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тэрбум төгрөгөөр өссөн байна.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69862" y="756639"/>
            <a:ext cx="4392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 ҮЙЛДВЭР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Chart 14"/>
          <p:cNvGraphicFramePr/>
          <p:nvPr>
            <p:extLst/>
          </p:nvPr>
        </p:nvGraphicFramePr>
        <p:xfrm>
          <a:off x="7467600" y="1038521"/>
          <a:ext cx="3810000" cy="2238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>
            <p:extLst/>
          </p:nvPr>
        </p:nvGraphicFramePr>
        <p:xfrm>
          <a:off x="7467600" y="3886200"/>
          <a:ext cx="3809742" cy="2276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Rectangle 19"/>
          <p:cNvSpPr/>
          <p:nvPr/>
        </p:nvSpPr>
        <p:spPr>
          <a:xfrm rot="5400000">
            <a:off x="-1688812" y="3441414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ᠬᠥᠪᠰᠦᠭᠥᠯ ᠠᠶᠢᠮᠠᠭ ᠤᠨ ᠰ᠋ᠲ᠋ᠠᠲ᠋ᠢᠰ᠋ᠲ᠋᠋᠋᠋᠋᠋ᠢ᠍᠍᠍᠍᠍᠍᠍᠍᠍᠍ᠭ᠌᠌᠎᠎᠎᠎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CMs Huree" pitchFamily="2" charset="0"/>
              </a:rPr>
              <a:t> 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 ᠦᠨ ᠬᠡᠯᠲᠡᠰ</a:t>
            </a:r>
            <a:endParaRPr lang="en-US" sz="3200" b="1" dirty="0">
              <a:solidFill>
                <a:srgbClr val="00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1688812" y="3441414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ᠬᠥᠪᠰᠦᠭᠥᠯ ᠠᠶᠢᠮᠠᠭ ᠤᠨ ᠰ᠋ᠲ᠋ᠠᠲ᠋ᠢᠰ᠋ᠲ᠋᠋᠋᠋᠋᠋ᠢ᠍᠍᠍᠍᠍᠍᠍᠍᠍᠍ᠭ᠌᠌᠎᠎᠎᠎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CMs Huree" pitchFamily="2" charset="0"/>
              </a:rPr>
              <a:t> 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 ᠦᠨ ᠬᠡᠯᠲᠡᠰ</a:t>
            </a:r>
            <a:endParaRPr lang="en-US" sz="3200" b="1" dirty="0">
              <a:solidFill>
                <a:srgbClr val="00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685800"/>
            <a:ext cx="9912350" cy="0"/>
          </a:xfrm>
          <a:prstGeom prst="line">
            <a:avLst/>
          </a:prstGeom>
          <a:ln w="57150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14879" y="224135"/>
            <a:ext cx="991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mn-MN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ХӨВСГӨЛ АЙМГИЙН СТАТИСТИКИЙН ХЭЛТЭС</a:t>
            </a:r>
            <a:endParaRPr lang="mn-MN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9634" y="842209"/>
            <a:ext cx="6659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</a:t>
            </a:r>
            <a:r>
              <a:rPr lang="mn-MN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НЭГДСЭН ТӨСӨВ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1518210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2019 оны хагас жилийн байдлаар аймгийн төсвийн орлого 60.4 тэрбум төгрөг болж өмнөх оны мөн үеэс орлого 10.3 (20.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%) тэрбум төгрөгөөр өссөн байна.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17" y="1518210"/>
            <a:ext cx="3177583" cy="162534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991600" y="1518210"/>
            <a:ext cx="251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2019 оны хагас жилийн байдлаар зарлага 48.7 тэрбум төгрөг болж өмнөх оны мөн үеэс 1.7 (3.5%) тэрбум төгрөгөөр буурсан байна.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/>
          </p:nvPr>
        </p:nvGraphicFramePr>
        <p:xfrm>
          <a:off x="5715000" y="3367768"/>
          <a:ext cx="6019800" cy="272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1219200" y="3229494"/>
            <a:ext cx="388620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2019 оны хагас жилийн байдлаар аймгийн татварын орлого 8919.4 сая төгрөгт хүрч өмнөх оны мөн үеэс 790.2 сая буюу 9.7 хувиар өссөн байна.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/>
          </p:nvPr>
        </p:nvGraphicFramePr>
        <p:xfrm>
          <a:off x="1295400" y="4461648"/>
          <a:ext cx="4213832" cy="2069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00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34600" y="61722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Улсын хэмжээнд бүртгэлтэй ажилгүй иргэдийн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Ch ForeignerLight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Ch ForeignerLight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30363" y="56388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0363" y="4986338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0363" y="17272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735763" y="5667375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35763" y="5014913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35763" y="17526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533401"/>
            <a:ext cx="10591800" cy="647699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14863" y="838200"/>
            <a:ext cx="863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/>
              <a:t>Аймгийн хэмжээнд </a:t>
            </a:r>
            <a:r>
              <a:rPr lang="en-US" sz="1600" dirty="0" smtClean="0"/>
              <a:t>2019 </a:t>
            </a:r>
            <a:r>
              <a:rPr lang="mn-MN" sz="1600" dirty="0" smtClean="0"/>
              <a:t>оны 06 сарын байдлаар 1467 эх амаржиж, 1475 хүүхэд амьд төрсөн нь өнгөрсөн оны мөн үеэс төрөлт 22 тохиолдол буюу 1</a:t>
            </a:r>
            <a:r>
              <a:rPr lang="en-US" sz="1600" dirty="0" smtClean="0"/>
              <a:t>.</a:t>
            </a:r>
            <a:r>
              <a:rPr lang="mn-MN" sz="1600" dirty="0" smtClean="0"/>
              <a:t>5</a:t>
            </a:r>
            <a:r>
              <a:rPr lang="en-US" sz="1600" dirty="0" smtClean="0"/>
              <a:t>  </a:t>
            </a:r>
            <a:r>
              <a:rPr lang="mn-MN" sz="1600" dirty="0" smtClean="0"/>
              <a:t>хувь, төрсөн хүүхэд  34 тохиолдол буюу 2.4 хувиар тус тус өссөн байна. </a:t>
            </a:r>
            <a:endParaRPr lang="en-US" sz="17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14863" y="2057400"/>
            <a:ext cx="8486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1600" dirty="0" smtClean="0"/>
          </a:p>
          <a:p>
            <a:pPr algn="just"/>
            <a:r>
              <a:rPr lang="mn-MN" sz="1600" dirty="0" smtClean="0"/>
              <a:t>Нялхасын эндэгдэл 201</a:t>
            </a:r>
            <a:r>
              <a:rPr lang="en-US" sz="1600" dirty="0" smtClean="0"/>
              <a:t>9</a:t>
            </a:r>
            <a:r>
              <a:rPr lang="mn-MN" sz="1600" dirty="0" smtClean="0"/>
              <a:t> оны </a:t>
            </a:r>
            <a:r>
              <a:rPr lang="en-US" sz="1600" dirty="0" smtClean="0"/>
              <a:t>0</a:t>
            </a:r>
            <a:r>
              <a:rPr lang="mn-MN" sz="1600" dirty="0" smtClean="0"/>
              <a:t>6 сарын байдлаар 24 тохиолдол бүртгэгдсэн нь 2018 оны мөн үеийнхээс 2</a:t>
            </a:r>
            <a:r>
              <a:rPr lang="en-US" sz="1600" dirty="0" smtClean="0"/>
              <a:t> </a:t>
            </a:r>
            <a:r>
              <a:rPr lang="mn-MN" sz="1600" dirty="0" smtClean="0"/>
              <a:t> тохиолдол буюу 9.1 хувиар өссөн байна.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43200" y="3276600"/>
            <a:ext cx="8943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/>
              <a:t>Нас баралтын 399 тохиолдол бүртгэгдсэн нь өнгөрсөн оны мөн үеийнхээс 1 тохиолдол буюу 0.2</a:t>
            </a:r>
            <a:r>
              <a:rPr lang="en-US" dirty="0" smtClean="0"/>
              <a:t> % -</a:t>
            </a:r>
            <a:r>
              <a:rPr lang="mn-MN" dirty="0" smtClean="0"/>
              <a:t>р өссөн байна.  Нийт нас баралтаас эмнэлэгт нас барсан тохиолдол нь 76 буюу 19.1 хувийг эзэлж байна.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28922" y="5861446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/>
              <a:t>Нийт халдварт өвчнөөр өвчлөгчдийн 681 тохиолдол буюу 50.1 хувийг БЗХӨ эзэлж байна.</a:t>
            </a:r>
            <a:endParaRPr lang="en-US" dirty="0" smtClean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799" y="4618595"/>
            <a:ext cx="1108829" cy="8678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784" y="533401"/>
            <a:ext cx="1313100" cy="8381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1" y="3299401"/>
            <a:ext cx="1110898" cy="79206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14863" y="252917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ЭРҮҮЛ МЭНД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21C2DFB-38ED-4337-BDE2-8E48B63A562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79926" y="2044443"/>
            <a:ext cx="1030871" cy="77315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743200" y="44958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/>
              <a:t>2019 оны 06 сарын байдлаар 1359 халдварт өвчний тохиолдол бүртгэгдэж өнгөрсөн оны мөн үеийнхээс 124 тохиолдол буюу 10.0 хувиар өссөн үзүүлэлттэй байна. 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5990195"/>
            <a:ext cx="1108829" cy="86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1688812" y="3441414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ᠬᠥᠪᠰᠦᠭᠥᠯ ᠠᠶᠢᠮᠠᠭ ᠤᠨ ᠰ᠋ᠲ᠋ᠠᠲ᠋ᠢᠰ᠋ᠲ᠋᠋᠋᠋᠋᠋ᠢ᠍᠍᠍᠍᠍᠍᠍᠍᠍᠍ᠭ᠌᠌᠎᠎᠎᠎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CMs Huree" pitchFamily="2" charset="0"/>
              </a:rPr>
              <a:t> 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 ᠦᠨ ᠬᠡᠯᠲᠡᠰ</a:t>
            </a:r>
            <a:endParaRPr lang="en-US" sz="3200" b="1" dirty="0">
              <a:solidFill>
                <a:srgbClr val="00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685800"/>
            <a:ext cx="9912350" cy="0"/>
          </a:xfrm>
          <a:prstGeom prst="line">
            <a:avLst/>
          </a:prstGeom>
          <a:ln w="57150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14879" y="224135"/>
            <a:ext cx="991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mn-MN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ХӨВСГӨЛ АЙМГИЙН СТАТИСТИКИЙН ХЭЛТЭС</a:t>
            </a:r>
            <a:endParaRPr lang="mn-MN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itle 4">
            <a:extLst>
              <a:ext uri="{FF2B5EF4-FFF2-40B4-BE49-F238E27FC236}">
                <a16:creationId xmlns="" xmlns:a16="http://schemas.microsoft.com/office/drawing/2014/main" id="{4B68D187-32B9-4E50-A8DD-59A2DC7B1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62000"/>
            <a:ext cx="10972800" cy="533906"/>
          </a:xfrm>
        </p:spPr>
        <p:txBody>
          <a:bodyPr>
            <a:normAutofit/>
          </a:bodyPr>
          <a:lstStyle/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90220" y="1600200"/>
            <a:ext cx="1977749" cy="4607750"/>
            <a:chOff x="1190220" y="909665"/>
            <a:chExt cx="1977749" cy="52982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093" y="2886127"/>
              <a:ext cx="1698462" cy="151702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220" y="909665"/>
              <a:ext cx="1977749" cy="183353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735" y="4648200"/>
              <a:ext cx="1587177" cy="155975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167969" y="1744065"/>
            <a:ext cx="678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dirty="0" smtClean="0">
                <a:solidFill>
                  <a:schemeClr val="accent2">
                    <a:lumMod val="75000"/>
                  </a:schemeClr>
                </a:solidFill>
              </a:rPr>
              <a:t>Бүртгэгдсэн гэмт хэрэг </a:t>
            </a:r>
          </a:p>
          <a:p>
            <a:r>
              <a:rPr lang="mn-MN" sz="2400" dirty="0" smtClean="0">
                <a:solidFill>
                  <a:schemeClr val="accent2">
                    <a:lumMod val="75000"/>
                  </a:schemeClr>
                </a:solidFill>
              </a:rPr>
              <a:t>Согтуугаар үйлдсэн гэмт хэрэг </a:t>
            </a:r>
          </a:p>
          <a:p>
            <a:r>
              <a:rPr lang="mn-MN" sz="2400" dirty="0" smtClean="0">
                <a:solidFill>
                  <a:schemeClr val="accent2">
                    <a:lumMod val="75000"/>
                  </a:schemeClr>
                </a:solidFill>
              </a:rPr>
              <a:t>Хүүхэд оролцсон гэмт хэрэг </a:t>
            </a:r>
            <a:endParaRPr lang="mn-MN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mn-MN" sz="2400" dirty="0">
                <a:solidFill>
                  <a:schemeClr val="accent2">
                    <a:lumMod val="75000"/>
                  </a:schemeClr>
                </a:solidFill>
              </a:rPr>
              <a:t>Э</a:t>
            </a:r>
            <a:r>
              <a:rPr lang="mn-MN" sz="2400" dirty="0" smtClean="0">
                <a:solidFill>
                  <a:schemeClr val="accent2">
                    <a:lumMod val="75000"/>
                  </a:schemeClr>
                </a:solidFill>
              </a:rPr>
              <a:t>мэгтэй хүн оролцсон гэмт хэрэг </a:t>
            </a:r>
          </a:p>
          <a:p>
            <a:r>
              <a:rPr lang="mn-MN" sz="2400" dirty="0" smtClean="0">
                <a:solidFill>
                  <a:schemeClr val="accent2">
                    <a:lumMod val="75000"/>
                  </a:schemeClr>
                </a:solidFill>
              </a:rPr>
              <a:t>Бүлэглэн үйлдсэн гэмт хэрэг </a:t>
            </a:r>
          </a:p>
          <a:p>
            <a:r>
              <a:rPr lang="mn-MN" sz="2400" dirty="0" smtClean="0">
                <a:solidFill>
                  <a:schemeClr val="accent2">
                    <a:lumMod val="75000"/>
                  </a:schemeClr>
                </a:solidFill>
              </a:rPr>
              <a:t>Гэмт хэргийн улмаас хохирсон иргэн </a:t>
            </a:r>
          </a:p>
          <a:p>
            <a:r>
              <a:rPr lang="mn-MN" sz="2400" dirty="0" smtClean="0">
                <a:solidFill>
                  <a:schemeClr val="accent2">
                    <a:lumMod val="75000"/>
                  </a:schemeClr>
                </a:solidFill>
              </a:rPr>
              <a:t>Гэмтсэн иргэн </a:t>
            </a:r>
          </a:p>
          <a:p>
            <a:r>
              <a:rPr lang="mn-MN" sz="2400" dirty="0" smtClean="0">
                <a:solidFill>
                  <a:schemeClr val="accent2">
                    <a:lumMod val="75000"/>
                  </a:schemeClr>
                </a:solidFill>
              </a:rPr>
              <a:t>Нас барсан иргэн </a:t>
            </a:r>
            <a:endParaRPr lang="mn-MN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mn-MN" sz="2400" dirty="0" smtClean="0">
                <a:solidFill>
                  <a:schemeClr val="accent2">
                    <a:lumMod val="75000"/>
                  </a:schemeClr>
                </a:solidFill>
              </a:rPr>
              <a:t>Эрүүлжүүлэгдсэн хүн </a:t>
            </a:r>
            <a:endParaRPr lang="mn-MN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mn-MN" sz="2400" dirty="0" smtClean="0">
                <a:solidFill>
                  <a:schemeClr val="accent2">
                    <a:lumMod val="75000"/>
                  </a:schemeClr>
                </a:solidFill>
              </a:rPr>
              <a:t>Баривчлагдсан хүн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67800" y="1371599"/>
            <a:ext cx="9991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2019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361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86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19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19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42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355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95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18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757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149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7200" y="1371599"/>
            <a:ext cx="9991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2018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426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35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24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16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12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339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87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18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694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151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73677" y="1374733"/>
            <a:ext cx="9991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Зөрүү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-65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51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-5</a:t>
            </a:r>
          </a:p>
          <a:p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mn-MN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30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16</a:t>
            </a:r>
          </a:p>
          <a:p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lang="mn-MN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mn-MN" sz="24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endParaRPr lang="mn-MN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63</a:t>
            </a:r>
          </a:p>
          <a:p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</a:rPr>
              <a:t>-2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1688812" y="3441414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ᠬᠥᠪᠰᠦᠭᠥᠯ ᠠᠶᠢᠮᠠᠭ ᠤᠨ ᠰ᠋ᠲ᠋ᠠᠲ᠋ᠢᠰ᠋ᠲ᠋᠋᠋᠋᠋᠋ᠢ᠍᠍᠍᠍᠍᠍᠍᠍᠍᠍ᠭ᠌᠌᠎᠎᠎᠎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CMs Huree" pitchFamily="2" charset="0"/>
              </a:rPr>
              <a:t> 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 ᠦᠨ ᠬᠡᠯᠲᠡᠰ</a:t>
            </a:r>
            <a:endParaRPr lang="en-US" sz="3200" b="1" dirty="0">
              <a:solidFill>
                <a:srgbClr val="00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685800"/>
            <a:ext cx="9912350" cy="0"/>
          </a:xfrm>
          <a:prstGeom prst="line">
            <a:avLst/>
          </a:prstGeom>
          <a:ln w="57150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14879" y="224135"/>
            <a:ext cx="991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mn-MN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ХӨВСГӨЛ АЙМГИЙН СТАТИСТИКИЙН ХЭЛТЭС</a:t>
            </a:r>
            <a:endParaRPr lang="mn-MN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46741" y="1017120"/>
            <a:ext cx="10581884" cy="5523162"/>
            <a:chOff x="1146741" y="1017120"/>
            <a:chExt cx="10581884" cy="5523162"/>
          </a:xfrm>
        </p:grpSpPr>
        <p:sp>
          <p:nvSpPr>
            <p:cNvPr id="14" name="Rectangle 13"/>
            <p:cNvSpPr/>
            <p:nvPr/>
          </p:nvSpPr>
          <p:spPr>
            <a:xfrm>
              <a:off x="3575225" y="4724400"/>
              <a:ext cx="81534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mn-MN" sz="1600" b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Хэрэглээний бараа, үйлчилгээний үнэ 2019 оны </a:t>
              </a:r>
              <a:r>
                <a:rPr lang="en-US" sz="1600" b="1" dirty="0" smtClean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r>
                <a:rPr lang="mn-MN" sz="1600" b="1" dirty="0" smtClean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дугаар сард </a:t>
              </a:r>
              <a:r>
                <a:rPr lang="mn-MN" sz="1600" b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өмнөх </a:t>
              </a:r>
              <a:r>
                <a:rPr lang="mn-MN" sz="1600" b="1" dirty="0" smtClean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оны эцсээс </a:t>
              </a:r>
              <a:r>
                <a:rPr lang="en-US" sz="1600" b="1" dirty="0" smtClean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4.5</a:t>
              </a:r>
              <a:r>
                <a:rPr lang="mn-MN" sz="1600" b="1" dirty="0" smtClean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хувиар </a:t>
              </a:r>
              <a:r>
                <a:rPr lang="mn-MN" sz="1600" b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өсөхөд </a:t>
              </a:r>
              <a:r>
                <a:rPr lang="mn-MN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хүнсний бараа, ундаа, усны бүлгийн үнэ дүнгээрээ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mn-MN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хувь, согтууруулах ундаа, тамхины 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бүлгийн үнэ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хувь, зочид буудал, нийтийн хоол, дотуур байрны үйлчилгээний бүлгийн үнэ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өссөн нь голлон нөлөөлсөн байна. </a:t>
              </a:r>
              <a:r>
                <a:rPr lang="mn-MN" sz="1600" b="1" dirty="0" smtClean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Өмнөх сараас 0.5 хувиар өсөхөд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хүнсний бараа, ундаа, усны бүлгийн үнэ дүнгээрээ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хувь, хувцас, бөс бараа гуталны бүлгийн үнэ 0.8 хувь, өссөн нь голлон нөлөөлсөн байна.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2895600"/>
              <a:ext cx="2209800" cy="168378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194" y="1017120"/>
              <a:ext cx="2347006" cy="173740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741" y="4720463"/>
              <a:ext cx="2282259" cy="1527937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3581400" y="1524000"/>
            <a:ext cx="8185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 бараа, үйлчилгээний үнэ 2019 оны </a:t>
            </a:r>
            <a:r>
              <a:rPr lang="mn-MN" sz="1600" b="1" dirty="0" smtClean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дугаар сард аймгийн хэмжээнд </a:t>
            </a:r>
            <a:r>
              <a:rPr lang="mn-MN" sz="1600" b="1" dirty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сараас </a:t>
            </a:r>
            <a:r>
              <a:rPr lang="mn-MN" sz="1600" b="1" dirty="0" smtClean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</a:t>
            </a:r>
            <a:r>
              <a:rPr lang="en-US" sz="1600" b="1" dirty="0" smtClean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1600" b="1" dirty="0" smtClean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b="1" dirty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өсөж, өмнөх </a:t>
            </a:r>
            <a:r>
              <a:rPr lang="mn-MN" sz="1600" b="1" dirty="0" smtClean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эцсээс </a:t>
            </a:r>
            <a:r>
              <a:rPr lang="en-US" sz="1600" b="1" dirty="0" smtClean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mn-MN" sz="1600" b="1" dirty="0" smtClean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b="1" dirty="0" smtClean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1600" b="1" dirty="0" smtClean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хувь, өмнөх оны </a:t>
            </a:r>
            <a:r>
              <a:rPr lang="mn-MN" sz="1600" b="1" dirty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 үеэс </a:t>
            </a:r>
            <a:r>
              <a:rPr lang="en-US" sz="1600" b="1" dirty="0" smtClean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1600" b="1" dirty="0" smtClean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b="1" dirty="0" smtClean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600" b="1" dirty="0" smtClean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b="1" dirty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өссөн байна.</a:t>
            </a:r>
            <a:endParaRPr lang="en-US" sz="1600" b="1" dirty="0">
              <a:solidFill>
                <a:srgbClr val="0032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05200" y="2895600"/>
            <a:ext cx="81812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 бараа, үйлчилгээний үнэ 2019 оны </a:t>
            </a:r>
            <a:r>
              <a:rPr lang="en-US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дугаар сард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үеэс </a:t>
            </a:r>
            <a:r>
              <a:rPr lang="en-US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өсөхөд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хүнсний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барааны бүлгийн үнэ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 тариа, эмнэлгийн үйлчилгээний бүлгийн үнэ дүнгээрээ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хувиар, зочид буудал, нийтийн хоол, дотуур байрны үйлчилгээний бүлгийн үнэ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.3 хувь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өссөн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 голлон нөлөөлсөн байна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1688812" y="3441414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ᠬᠥᠪᠰᠦᠭᠥᠯ ᠠᠶᠢᠮᠠᠭ ᠤᠨ ᠰ᠋ᠲ᠋ᠠᠲ᠋ᠢᠰ᠋ᠲ᠋᠋᠋᠋᠋᠋ᠢ᠍᠍᠍᠍᠍᠍᠍᠍᠍᠍ᠭ᠌᠌᠎᠎᠎᠎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CMs Huree" pitchFamily="2" charset="0"/>
              </a:rPr>
              <a:t> 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 ᠦᠨ ᠬᠡᠯᠲᠡᠰ</a:t>
            </a:r>
            <a:endParaRPr lang="en-US" sz="3200" b="1" dirty="0">
              <a:solidFill>
                <a:srgbClr val="00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685800"/>
            <a:ext cx="9912350" cy="0"/>
          </a:xfrm>
          <a:prstGeom prst="line">
            <a:avLst/>
          </a:prstGeom>
          <a:ln w="57150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14879" y="224135"/>
            <a:ext cx="991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mn-MN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ХӨВСГӨЛ АЙМГИЙН СТАТИСТИКИЙН ХЭЛТЭС</a:t>
            </a:r>
            <a:endParaRPr lang="mn-MN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399" y="1261646"/>
            <a:ext cx="4394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БҮРТГЭЛТЭЙ АЖИЛГҮЙ ИРГЭД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3378" y="1828800"/>
            <a:ext cx="25200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Хөдөлмөр эрхлэлтийн байгууллагад ажил хайж бүртгүүлсэн иргэд 2019 оны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дугаар сарын эцэст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41 байна.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19299" y="3980226"/>
            <a:ext cx="2209802" cy="812999"/>
            <a:chOff x="1311728" y="3606037"/>
            <a:chExt cx="2209802" cy="812999"/>
          </a:xfrm>
        </p:grpSpPr>
        <p:sp>
          <p:nvSpPr>
            <p:cNvPr id="2" name="Right Arrow 1"/>
            <p:cNvSpPr/>
            <p:nvPr/>
          </p:nvSpPr>
          <p:spPr>
            <a:xfrm rot="16200000">
              <a:off x="3037556" y="3836774"/>
              <a:ext cx="586947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 descr="D:\2019\taniltsuulga_GT_XXVG\icon_labour\images (3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728" y="3606037"/>
              <a:ext cx="522287" cy="79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921328" y="3680372"/>
              <a:ext cx="12192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Өмнөх </a:t>
              </a:r>
              <a:r>
                <a:rPr lang="mn-MN" sz="1400" dirty="0">
                  <a:latin typeface="Arial" panose="020B0604020202020204" pitchFamily="34" charset="0"/>
                  <a:cs typeface="Arial" panose="020B0604020202020204" pitchFamily="34" charset="0"/>
                </a:rPr>
                <a:t>оны мөн </a:t>
              </a:r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үеэс 5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.6 </a:t>
              </a:r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хувиар 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41270" y="1480273"/>
            <a:ext cx="4754790" cy="1669392"/>
            <a:chOff x="7010400" y="3124200"/>
            <a:chExt cx="4138158" cy="1669392"/>
          </a:xfrm>
        </p:grpSpPr>
        <p:pic>
          <p:nvPicPr>
            <p:cNvPr id="1026" name="Picture 2" descr="D:\2019\taniltsuulga_GT_XXVG\icon_labour\image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3124202"/>
              <a:ext cx="914400" cy="914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2019\taniltsuulga_GT_XXVG\icon_labour\images (2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8843" y="3124200"/>
              <a:ext cx="937757" cy="814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:\2019\taniltsuulga_GT_XXVG\icon_labour\images (3)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127262"/>
              <a:ext cx="911338" cy="91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7010400" y="4038600"/>
              <a:ext cx="1245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75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.4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%)</a:t>
              </a:r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нь эмэгтэй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458200" y="4054928"/>
              <a:ext cx="1143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50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4.4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%)</a:t>
              </a:r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нь хөгжлийн бэрхшээлтэй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753600" y="4038600"/>
              <a:ext cx="13949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16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(4</a:t>
              </a:r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5.2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%)</a:t>
              </a:r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нь 15-34 насны залуучууд 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749992" y="3426024"/>
            <a:ext cx="2857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Нийт бүртгэлтэй ажилгүй иргэд</a:t>
            </a:r>
          </a:p>
        </p:txBody>
      </p:sp>
      <p:pic>
        <p:nvPicPr>
          <p:cNvPr id="16" name="Picture 5" descr="D:\2019\taniltsuulga_GT_XXVG\icon_labour\images (5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281" y="4327676"/>
            <a:ext cx="1458169" cy="127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428825" y="3743980"/>
            <a:ext cx="479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Хөдөлмөр эрхлэлтийн байгууллагад бүртгэлтэй 112 иргэн ажилд зуучлагдан орсон байна.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47800" y="1752599"/>
            <a:ext cx="1600201" cy="1600201"/>
            <a:chOff x="1523999" y="1324102"/>
            <a:chExt cx="1600201" cy="1600201"/>
          </a:xfrm>
        </p:grpSpPr>
        <p:pic>
          <p:nvPicPr>
            <p:cNvPr id="1030" name="Picture 6" descr="D:\2019\taniltsuulga_GT_XXVG\icon_labour\images (2)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99" y="1324102"/>
              <a:ext cx="1600201" cy="1600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 rot="21068680">
              <a:off x="2275059" y="2466039"/>
              <a:ext cx="6599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n-M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Ажил</a:t>
              </a:r>
            </a:p>
          </p:txBody>
        </p:sp>
      </p:grpSp>
      <p:pic>
        <p:nvPicPr>
          <p:cNvPr id="9" name="Picture 2" descr="D:\2019\taniltsuulga_GT_XXVG\icon_labour\images (7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804" y="4327676"/>
            <a:ext cx="1319500" cy="118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943600" y="1553113"/>
            <a:ext cx="0" cy="347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589918" y="5605792"/>
            <a:ext cx="138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69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(6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1.6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нь эмэгтэй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68115" y="5606661"/>
            <a:ext cx="138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43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8.4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нь э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эгтэй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419425" y="3505200"/>
            <a:ext cx="2791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28056" y="5253681"/>
            <a:ext cx="4361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Хөдөлмөр эрхлэлтийн байгууллагад 2019 оны 6 дугаар сард 386 хүн шинээр бүртгүүлсэн байна.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216367" y="785336"/>
            <a:ext cx="991235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СТАТИСТИК ҮЗҮҮЛЭЛТ</a:t>
            </a:r>
            <a:r>
              <a:rPr lang="en-US" sz="2000" b="1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Хөдөлмөр эрхлэлт</a:t>
            </a:r>
            <a:r>
              <a:rPr lang="en-US" sz="2000" b="1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mn-MN" sz="2000" b="1" dirty="0">
              <a:solidFill>
                <a:prstClr val="whit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1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1688812" y="3441414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</a:rPr>
              <a:t>ᠬᠥᠪᠰᠦᠭᠥᠯ ᠠᠶᠢᠮᠠᠭ ᠤᠨ ᠰ᠋ᠲ᠋ᠠᠲ᠋ᠢᠰ᠋ᠲ᠋᠋᠋᠋᠋᠋ᠢ᠍᠍᠍᠍᠍᠍᠍᠍᠍᠍ᠭ᠌᠌᠎᠎᠎᠎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CMs Huree" pitchFamily="2" charset="0"/>
              </a:rPr>
              <a:t> 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</a:rPr>
              <a:t> ᠦᠨ ᠬᠡᠯᠲᠡᠰ</a:t>
            </a:r>
            <a:endParaRPr lang="en-US" sz="3200" b="1" dirty="0">
              <a:solidFill>
                <a:srgbClr val="00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685800"/>
            <a:ext cx="9912350" cy="0"/>
          </a:xfrm>
          <a:prstGeom prst="line">
            <a:avLst/>
          </a:prstGeom>
          <a:ln w="57150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14879" y="224135"/>
            <a:ext cx="991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mn-MN" sz="20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ХӨВСГӨЛ АЙМГИЙН СТАТИСТИКИЙН ХЭЛТЭС</a:t>
            </a:r>
            <a:endParaRPr lang="mn-MN" sz="20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216367" y="785336"/>
            <a:ext cx="991235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МАКРО ЭДИЙН ЗАСГИЙН ҮЗҮҮЛЭЛТ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– </a:t>
            </a: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Газар тариалан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endParaRPr lang="mn-MN" sz="2000" b="1" dirty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35" name="Picture 34" descr="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295400"/>
            <a:ext cx="5572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056754"/>
              </p:ext>
            </p:extLst>
          </p:nvPr>
        </p:nvGraphicFramePr>
        <p:xfrm>
          <a:off x="1981200" y="1524000"/>
          <a:ext cx="6934200" cy="3352800"/>
        </p:xfrm>
        <a:graphic>
          <a:graphicData uri="http://schemas.openxmlformats.org/drawingml/2006/table">
            <a:tbl>
              <a:tblPr/>
              <a:tblGrid>
                <a:gridCol w="2735511"/>
                <a:gridCol w="1399563"/>
                <a:gridCol w="1399563"/>
                <a:gridCol w="1399563"/>
              </a:tblGrid>
              <a:tr h="333691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ТАРИАЛСАН ТАЛБАЙ, ургамлын төрлөөр, га-аар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369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Төрөл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Эхний 6 сарын байдлаар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33691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Үр тариа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15892.0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16060.0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16872.0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3691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Төмс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336.0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237.0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3691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Хүнсний ногоо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3691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Бусад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3691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Тэжээлийн ургамал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536.4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546.5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3691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Техникийн ургамал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1737.0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3453.0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8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1688812" y="3441414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</a:rPr>
              <a:t>ᠬᠥᠪᠰᠦᠭᠥᠯ ᠠᠶᠢᠮᠠᠭ ᠤᠨ ᠰ᠋ᠲ᠋ᠠᠲ᠋ᠢᠰ᠋ᠲ᠋᠋᠋᠋᠋᠋ᠢ᠍᠍᠍᠍᠍᠍᠍᠍᠍᠍ᠭ᠌᠌᠎᠎᠎᠎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CMs Huree" pitchFamily="2" charset="0"/>
              </a:rPr>
              <a:t> 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</a:rPr>
              <a:t> ᠦᠨ ᠬᠡᠯᠲᠡᠰ</a:t>
            </a:r>
            <a:endParaRPr lang="en-US" sz="3200" b="1" dirty="0">
              <a:solidFill>
                <a:srgbClr val="00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685800"/>
            <a:ext cx="9912350" cy="0"/>
          </a:xfrm>
          <a:prstGeom prst="line">
            <a:avLst/>
          </a:prstGeom>
          <a:ln w="57150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14879" y="224135"/>
            <a:ext cx="991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mn-MN" sz="20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ХӨВСГӨЛ АЙМГИЙН СТАТИСТИКИЙН ХЭЛТЭС</a:t>
            </a:r>
            <a:endParaRPr lang="mn-MN" sz="20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216367" y="785336"/>
            <a:ext cx="991235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МАКРО ЭДИЙН ЗАСГИЙН ҮЗҮҮЛЭЛТ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– </a:t>
            </a: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Газар тариалан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endParaRPr lang="mn-MN" sz="2000" b="1" dirty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750403"/>
            <a:ext cx="9914908" cy="21408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81100" y="1759803"/>
            <a:ext cx="991490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Аймгийн хэмжээнд 201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оны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дугаар сарын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байдлаар </a:t>
            </a:r>
            <a:r>
              <a:rPr lang="mn-MN" sz="1600" dirty="0"/>
              <a:t>үр тариа </a:t>
            </a:r>
            <a:r>
              <a:rPr lang="mn-MN" sz="1600" dirty="0" smtClean="0"/>
              <a:t>1</a:t>
            </a:r>
            <a:r>
              <a:rPr lang="en-US" sz="1600" dirty="0" smtClean="0"/>
              <a:t>6</a:t>
            </a:r>
            <a:r>
              <a:rPr lang="mn-MN" sz="1600" dirty="0" smtClean="0"/>
              <a:t>872.0 </a:t>
            </a:r>
            <a:r>
              <a:rPr lang="mn-MN" sz="1600" dirty="0"/>
              <a:t>га</a:t>
            </a:r>
            <a:r>
              <a:rPr lang="en-US" sz="1600" dirty="0"/>
              <a:t>-</a:t>
            </a:r>
            <a:r>
              <a:rPr lang="mn-MN" sz="1600" dirty="0"/>
              <a:t>д тариалалт хийснээс улаан буудай 16672.5 га-д, төмс 237.0 га- д, хүнсний ногоо 187.4 га-д тариалалт хийсэн байна.</a:t>
            </a:r>
            <a:endParaRPr lang="en-US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1" y="5188803"/>
            <a:ext cx="995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Өмнөх оны мөн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үеэс</a:t>
            </a:r>
            <a:r>
              <a:rPr lang="en-US" sz="1600" b="1" dirty="0" smtClean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1600" dirty="0"/>
              <a:t>нийт тариалсан талбай </a:t>
            </a:r>
            <a:r>
              <a:rPr lang="mn-MN" sz="1600" dirty="0" smtClean="0"/>
              <a:t>472.1 </a:t>
            </a:r>
            <a:r>
              <a:rPr lang="en-US" sz="1600" dirty="0"/>
              <a:t>(</a:t>
            </a:r>
            <a:r>
              <a:rPr lang="mn-MN" sz="1600" dirty="0"/>
              <a:t>0.9</a:t>
            </a:r>
            <a:r>
              <a:rPr lang="en-US" sz="1600" dirty="0"/>
              <a:t>%)</a:t>
            </a:r>
            <a:r>
              <a:rPr lang="mn-MN" sz="1600" dirty="0"/>
              <a:t> га, үүнээс үр тариа 812 </a:t>
            </a:r>
            <a:r>
              <a:rPr lang="en-US" sz="1600" dirty="0"/>
              <a:t>(1</a:t>
            </a:r>
            <a:r>
              <a:rPr lang="mn-MN" sz="1600" dirty="0"/>
              <a:t>.0</a:t>
            </a:r>
            <a:r>
              <a:rPr lang="en-US" sz="1600" dirty="0"/>
              <a:t>%) </a:t>
            </a:r>
            <a:r>
              <a:rPr lang="mn-MN" sz="1600" dirty="0"/>
              <a:t>га-аар өсч, төмс 54.6 </a:t>
            </a:r>
            <a:r>
              <a:rPr lang="en-US" sz="1600" dirty="0"/>
              <a:t>(1</a:t>
            </a:r>
            <a:r>
              <a:rPr lang="mn-MN" sz="1600" dirty="0"/>
              <a:t>.2</a:t>
            </a:r>
            <a:r>
              <a:rPr lang="en-US" sz="1600" dirty="0"/>
              <a:t>%)</a:t>
            </a:r>
            <a:r>
              <a:rPr lang="mn-MN" sz="1600" dirty="0"/>
              <a:t> га, хүнсний ногоо 15.4 </a:t>
            </a:r>
            <a:r>
              <a:rPr lang="en-US" sz="1600" dirty="0"/>
              <a:t>(0</a:t>
            </a:r>
            <a:r>
              <a:rPr lang="mn-MN" sz="1600" dirty="0"/>
              <a:t>.9</a:t>
            </a:r>
            <a:r>
              <a:rPr lang="en-US" sz="1600" dirty="0"/>
              <a:t>%)</a:t>
            </a:r>
            <a:r>
              <a:rPr lang="mn-MN" sz="1600" dirty="0"/>
              <a:t> га-аар тус тус буурсан байна. </a:t>
            </a:r>
            <a:endParaRPr lang="en-US" sz="1600" dirty="0"/>
          </a:p>
          <a:p>
            <a:pPr algn="just"/>
            <a:endParaRPr lang="en-US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1688812" y="3441414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ᠬᠥᠪᠰᠦᠭᠥᠯ ᠠᠶᠢᠮᠠᠭ ᠤᠨ ᠰ᠋ᠲ᠋ᠠᠲ᠋ᠢᠰ᠋ᠲ᠋᠋᠋᠋᠋᠋ᠢ᠍᠍᠍᠍᠍᠍᠍᠍᠍᠍ᠭ᠌᠌᠎᠎᠎᠎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CMs Huree" pitchFamily="2" charset="0"/>
              </a:rPr>
              <a:t> 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 ᠦᠨ ᠬᠡᠯᠲᠡᠰ</a:t>
            </a:r>
            <a:endParaRPr lang="en-US" sz="3200" b="1" dirty="0">
              <a:solidFill>
                <a:srgbClr val="00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685800"/>
            <a:ext cx="9912350" cy="0"/>
          </a:xfrm>
          <a:prstGeom prst="line">
            <a:avLst/>
          </a:prstGeom>
          <a:ln w="57150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14879" y="224135"/>
            <a:ext cx="991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mn-MN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ХӨВСГӨЛ АЙМГИЙН СТАТИСТИКИЙН ХЭЛТЭС</a:t>
            </a:r>
            <a:endParaRPr lang="mn-MN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1012049"/>
            <a:ext cx="1051560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хэмжээнд 2019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эцэст тоологдсон төллөх насны нийт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2550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мянган хээлтэгч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малын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1892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мянга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74.2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 2019 оны эхний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төллөсөн байна. Эм хонины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79.4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хувь, эм ямааны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70.3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хувь, ингэний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хувь, үнээний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хувь, гүүний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64.2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нь төллөжээ.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Гарсан төлийн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97.8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буюу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1851</a:t>
            </a:r>
            <a:r>
              <a:rPr lang="en-US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мянган төл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бойжиж байна.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Бойжуулсан төл өмнөх оны мөн үеэс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139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8.1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мянгаар өссөн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15570" y="3006967"/>
            <a:ext cx="10371630" cy="3470033"/>
            <a:chOff x="1515570" y="3006967"/>
            <a:chExt cx="10371630" cy="347003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570" y="3006967"/>
              <a:ext cx="1428418" cy="1502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5503" y="3014296"/>
              <a:ext cx="1428418" cy="1502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330" y="3011365"/>
              <a:ext cx="1428418" cy="1502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599" y="4974304"/>
              <a:ext cx="2086307" cy="1502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608" y="4974304"/>
              <a:ext cx="2088192" cy="1502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Rectangle 22"/>
            <p:cNvSpPr/>
            <p:nvPr/>
          </p:nvSpPr>
          <p:spPr>
            <a:xfrm>
              <a:off x="3043167" y="3006967"/>
              <a:ext cx="1823896" cy="15026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600" b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УНАГА: </a:t>
              </a:r>
            </a:p>
            <a:p>
              <a:pPr algn="ctr"/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49.3</a:t>
              </a:r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mn-MN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мянган толгой, өмнөх оны мөн үеэс </a:t>
              </a:r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13.5</a:t>
              </a:r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%-</a:t>
              </a:r>
              <a:r>
                <a:rPr lang="mn-MN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иар их</a:t>
              </a:r>
              <a:endPara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43353" y="3037742"/>
              <a:ext cx="1591156" cy="15026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600" b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ТУГАЛ: </a:t>
              </a:r>
            </a:p>
            <a:p>
              <a:pPr algn="ctr"/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117.9 мянган </a:t>
              </a:r>
              <a:r>
                <a:rPr lang="mn-MN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толгой, өмнөх оны мөн үеэс </a:t>
              </a:r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4.6</a:t>
              </a:r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%-</a:t>
              </a:r>
              <a:r>
                <a:rPr lang="mn-MN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иар их</a:t>
              </a:r>
              <a:endPara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210800" y="3014296"/>
              <a:ext cx="1676400" cy="15026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600" b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БОТГО: </a:t>
              </a:r>
            </a:p>
            <a:p>
              <a:pPr algn="ctr"/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0.3 </a:t>
              </a:r>
              <a:r>
                <a:rPr lang="mn-MN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мянган толгой, өмнөх оны мөн үеэс </a:t>
              </a:r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17.6</a:t>
              </a:r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%-</a:t>
              </a:r>
              <a:r>
                <a:rPr lang="mn-MN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иар их </a:t>
              </a:r>
              <a:endPara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67063" y="4974304"/>
              <a:ext cx="1667648" cy="15026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600" b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ХУРГА: </a:t>
              </a:r>
            </a:p>
            <a:p>
              <a:pPr algn="ctr"/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1016.7</a:t>
              </a:r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мянган </a:t>
              </a:r>
              <a:r>
                <a:rPr lang="mn-MN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толгой</a:t>
              </a:r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өмнөх </a:t>
              </a:r>
              <a:r>
                <a:rPr lang="mn-MN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оны мөн үеэс </a:t>
              </a:r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7.9</a:t>
              </a:r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%-</a:t>
              </a:r>
              <a:r>
                <a:rPr lang="mn-MN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иар их</a:t>
              </a:r>
              <a:endPara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274224" y="4974304"/>
              <a:ext cx="1645047" cy="15026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600" b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ИШИГ: </a:t>
              </a:r>
            </a:p>
            <a:p>
              <a:pPr algn="ctr"/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666.9 мянган </a:t>
              </a:r>
              <a:r>
                <a:rPr lang="mn-MN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толгой, өмнөх оны мөн үеэс </a:t>
              </a:r>
              <a:r>
                <a:rPr lang="mn-MN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8.8</a:t>
              </a:r>
              <a:r>
                <a:rPr lang="en-US" sz="16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%-</a:t>
              </a:r>
              <a:r>
                <a:rPr lang="mn-MN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иар их</a:t>
              </a:r>
              <a:endPara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1688812" y="3441414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ᠬᠥᠪᠰᠦᠭᠥᠯ ᠠᠶᠢᠮᠠᠭ ᠤᠨ ᠰ᠋ᠲ᠋ᠠᠲ᠋ᠢᠰ᠋ᠲ᠋᠋᠋᠋᠋᠋ᠢ᠍᠍᠍᠍᠍᠍᠍᠍᠍᠍ᠭ᠌᠌᠎᠎᠎᠎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CMs Huree" pitchFamily="2" charset="0"/>
              </a:rPr>
              <a:t> </a:t>
            </a:r>
            <a:r>
              <a:rPr lang="mn-Mong-CN" altLang="en-US" sz="3200" b="1" dirty="0">
                <a:solidFill>
                  <a:srgbClr val="003269"/>
                </a:solidFill>
                <a:latin typeface="Arial" panose="020B0604020202020204" pitchFamily="34" charset="0"/>
                <a:ea typeface="Times New Roman" pitchFamily="18" charset="0"/>
                <a:cs typeface="Mongolian Baiti" pitchFamily="66" charset="0"/>
              </a:rPr>
              <a:t> ᠦᠨ ᠬᠡᠯᠲᠡᠰ</a:t>
            </a:r>
            <a:endParaRPr lang="en-US" sz="3200" b="1" dirty="0">
              <a:solidFill>
                <a:srgbClr val="00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685800"/>
            <a:ext cx="9912350" cy="0"/>
          </a:xfrm>
          <a:prstGeom prst="line">
            <a:avLst/>
          </a:prstGeom>
          <a:ln w="57150" cmpd="thinThick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14879" y="224135"/>
            <a:ext cx="991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mn-MN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ХӨВСГӨЛ АЙМГИЙН СТАТИСТИКИЙН ХЭЛТЭС</a:t>
            </a:r>
            <a:endParaRPr lang="mn-MN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2514600" y="2286000"/>
            <a:ext cx="9144000" cy="3581400"/>
            <a:chOff x="2514600" y="2286000"/>
            <a:chExt cx="8543801" cy="3581400"/>
          </a:xfrm>
        </p:grpSpPr>
        <p:pic>
          <p:nvPicPr>
            <p:cNvPr id="50" name="Picture 12" descr="5 ÑÐ¾ÑÑÑ Ð¼Ð°Ð» Ð·ÑÑÐ³Ð°Ð½ Ð¸Ð»ÑÑÑÒ¯Ò¯Ð´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2286000"/>
              <a:ext cx="1371600" cy="1295400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3938567" y="2362200"/>
              <a:ext cx="248512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n-MN" sz="1400" b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Адуу: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1583 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толгой, өмнөх оны мөн</a:t>
              </a:r>
            </a:p>
            <a:p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 үеэс 11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9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 толгой буюу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7%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-аар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буурсан.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2" name="Picture 14" descr="5 ÑÐ¾ÑÑÑ Ð¼Ð°Ð» Ð·ÑÑÐ³Ð°Ð½ Ð¸Ð»ÑÑÑÒ¯Ò¯Ð´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6501" y="2286000"/>
              <a:ext cx="1371600" cy="1295400"/>
            </a:xfrm>
            <a:prstGeom prst="rect">
              <a:avLst/>
            </a:prstGeom>
            <a:noFill/>
          </p:spPr>
        </p:pic>
        <p:sp>
          <p:nvSpPr>
            <p:cNvPr id="53" name="TextBox 52"/>
            <p:cNvSpPr txBox="1"/>
            <p:nvPr/>
          </p:nvSpPr>
          <p:spPr>
            <a:xfrm>
              <a:off x="8210467" y="2362200"/>
              <a:ext cx="28479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400" b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Үхэр: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4397 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толгой, өмнөх оны мөн</a:t>
              </a:r>
            </a:p>
            <a:p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 үеэс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1982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 толгой буюу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31.1%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-аар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буурсан.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4" name="Picture 16" descr="5 ÑÐ¾ÑÑÑ Ð¼Ð°Ð» Ð·ÑÑÐ³Ð°Ð½ Ð¸Ð»ÑÑÑÒ¯Ò¯Ð´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4600" y="4572000"/>
              <a:ext cx="1371599" cy="1295400"/>
            </a:xfrm>
            <a:prstGeom prst="rect">
              <a:avLst/>
            </a:prstGeom>
            <a:noFill/>
          </p:spPr>
        </p:pic>
        <p:pic>
          <p:nvPicPr>
            <p:cNvPr id="55" name="Picture 18" descr="5 ÑÐ¾ÑÑÑ Ð¼Ð°Ð» Ð·ÑÑÐ³Ð°Ð½ Ð¸Ð»ÑÑÑÒ¯Ò¯Ð´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6501" y="4572000"/>
              <a:ext cx="1371600" cy="1295399"/>
            </a:xfrm>
            <a:prstGeom prst="rect">
              <a:avLst/>
            </a:prstGeom>
            <a:noFill/>
          </p:spPr>
        </p:pic>
        <p:sp>
          <p:nvSpPr>
            <p:cNvPr id="56" name="TextBox 55"/>
            <p:cNvSpPr txBox="1"/>
            <p:nvPr/>
          </p:nvSpPr>
          <p:spPr>
            <a:xfrm>
              <a:off x="3886200" y="4648200"/>
              <a:ext cx="2895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400" b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Хонь: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19346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 толгой, өмнөх оны мөн</a:t>
              </a:r>
            </a:p>
            <a:p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 үеэс 1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007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 толгой буюу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5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5%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-аар өссөн.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139269" y="4648200"/>
              <a:ext cx="28479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400" b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Ямаа:</a:t>
              </a:r>
            </a:p>
            <a:p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20037 толгой, өмнөх оны мөн үеэс 3562 толгой буюу 21.6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%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-аар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mn-MN" sz="1400" dirty="0" smtClean="0">
                  <a:latin typeface="Arial" pitchFamily="34" charset="0"/>
                  <a:cs typeface="Arial" pitchFamily="34" charset="0"/>
                </a:rPr>
                <a:t>буурсан.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Rectangular Callout 59"/>
          <p:cNvSpPr/>
          <p:nvPr/>
        </p:nvSpPr>
        <p:spPr>
          <a:xfrm>
            <a:off x="1905000" y="1066800"/>
            <a:ext cx="8991600" cy="609600"/>
          </a:xfrm>
          <a:prstGeom prst="wedgeRect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981200" y="10668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 smtClean="0"/>
              <a:t>Аймгийн хэмжээнд 2019 оны эхний </a:t>
            </a:r>
            <a:r>
              <a:rPr lang="en-US" sz="1600" dirty="0" smtClean="0"/>
              <a:t>6</a:t>
            </a:r>
            <a:r>
              <a:rPr lang="mn-MN" sz="1600" dirty="0" smtClean="0"/>
              <a:t> сард </a:t>
            </a:r>
            <a:r>
              <a:rPr lang="en-US" sz="1600" dirty="0" smtClean="0"/>
              <a:t>45368 </a:t>
            </a:r>
            <a:r>
              <a:rPr lang="mn-MN" sz="1600" dirty="0" smtClean="0"/>
              <a:t>толгой мал зүй бусаар хорогдсон нь оны эхний малын 0.</a:t>
            </a:r>
            <a:r>
              <a:rPr lang="en-US" sz="1600" dirty="0" smtClean="0"/>
              <a:t>8</a:t>
            </a:r>
            <a:r>
              <a:rPr lang="mn-MN" sz="1600" dirty="0" smtClean="0"/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хувийг</a:t>
            </a:r>
            <a:r>
              <a:rPr lang="mn-MN" sz="1600" dirty="0" smtClean="0"/>
              <a:t> эзэлж байна.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21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4274</TotalTime>
  <Words>1203</Words>
  <Application>Microsoft Office PowerPoint</Application>
  <PresentationFormat>Custom</PresentationFormat>
  <Paragraphs>181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2_Office Theme</vt:lpstr>
      <vt:lpstr>PowerPoint Presentation</vt:lpstr>
      <vt:lpstr>PowerPoint Presentation</vt:lpstr>
      <vt:lpstr>ГЭМТ ХЭРЭГ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Otgontsetseg_R</cp:lastModifiedBy>
  <cp:revision>475</cp:revision>
  <cp:lastPrinted>2019-03-15T08:39:27Z</cp:lastPrinted>
  <dcterms:created xsi:type="dcterms:W3CDTF">2016-10-10T07:15:58Z</dcterms:created>
  <dcterms:modified xsi:type="dcterms:W3CDTF">2019-07-30T08:59:48Z</dcterms:modified>
</cp:coreProperties>
</file>