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8" r:id="rId2"/>
    <p:sldId id="272" r:id="rId3"/>
    <p:sldId id="277" r:id="rId4"/>
    <p:sldId id="278" r:id="rId5"/>
    <p:sldId id="283" r:id="rId6"/>
    <p:sldId id="284" r:id="rId7"/>
    <p:sldId id="281" r:id="rId8"/>
    <p:sldId id="282" r:id="rId9"/>
    <p:sldId id="286" r:id="rId10"/>
    <p:sldId id="287" r:id="rId11"/>
    <p:sldId id="289" r:id="rId12"/>
    <p:sldId id="290" r:id="rId1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5169258-7F6E-41A5-9759-3742EB36D2D9}">
          <p14:sldIdLst>
            <p14:sldId id="288"/>
            <p14:sldId id="272"/>
            <p14:sldId id="277"/>
            <p14:sldId id="278"/>
            <p14:sldId id="283"/>
            <p14:sldId id="284"/>
            <p14:sldId id="281"/>
            <p14:sldId id="282"/>
            <p14:sldId id="286"/>
            <p14:sldId id="287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7C2"/>
    <a:srgbClr val="003269"/>
    <a:srgbClr val="00329B"/>
    <a:srgbClr val="DC7D0F"/>
    <a:srgbClr val="558237"/>
    <a:srgbClr val="003296"/>
    <a:srgbClr val="FFCC00"/>
    <a:srgbClr val="54823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7" autoAdjust="0"/>
    <p:restoredTop sz="86391" autoAdjust="0"/>
  </p:normalViewPr>
  <p:slideViewPr>
    <p:cSldViewPr>
      <p:cViewPr varScale="1">
        <p:scale>
          <a:sx n="97" d="100"/>
          <a:sy n="97" d="100"/>
        </p:scale>
        <p:origin x="-28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GA\grafi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GA\grafi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GA\grafi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GA\grafi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200"/>
              <a:t>Аж үйлдвэрийн салбарын нийт үйлдвэрлэлт /тэрбум.төг/</a:t>
            </a:r>
            <a:endParaRPr lang="en-US" sz="1200"/>
          </a:p>
        </c:rich>
      </c:tx>
      <c:layout>
        <c:manualLayout>
          <c:xMode val="edge"/>
          <c:yMode val="edge"/>
          <c:x val="0.18605249343832045"/>
          <c:y val="4.072534275065039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0555555555555586E-2"/>
          <c:y val="0.30215936987709124"/>
          <c:w val="0.93888888888888966"/>
          <c:h val="0.554425683666229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ay!$B$4:$B$5</c:f>
              <c:strCache>
                <c:ptCount val="2"/>
                <c:pt idx="0">
                  <c:v>2018 /IX/</c:v>
                </c:pt>
                <c:pt idx="1">
                  <c:v>2019 /IX/</c:v>
                </c:pt>
              </c:strCache>
            </c:strRef>
          </c:cat>
          <c:val>
            <c:numRef>
              <c:f>ay!$C$4:$C$5</c:f>
              <c:numCache>
                <c:formatCode>0.0</c:formatCode>
                <c:ptCount val="2"/>
                <c:pt idx="0">
                  <c:v>13.3689287</c:v>
                </c:pt>
                <c:pt idx="1">
                  <c:v>14.747193799999998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5011200"/>
        <c:axId val="55118464"/>
      </c:barChart>
      <c:catAx>
        <c:axId val="55011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5118464"/>
        <c:crosses val="autoZero"/>
        <c:auto val="1"/>
        <c:lblAlgn val="ctr"/>
        <c:lblOffset val="100"/>
        <c:noMultiLvlLbl val="0"/>
      </c:catAx>
      <c:valAx>
        <c:axId val="551184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550112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200"/>
              <a:t>Аж үйлдвэрийн салбарын нийт борлуулалт /тэрбум.төг/</a:t>
            </a:r>
            <a:endParaRPr lang="en-US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0278833967046894E-2"/>
          <c:y val="0.27033172714544895"/>
          <c:w val="0.94423320659062104"/>
          <c:h val="0.603958087142898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ay!$K$4:$K$5</c:f>
              <c:strCache>
                <c:ptCount val="2"/>
                <c:pt idx="0">
                  <c:v>2018 /IX/</c:v>
                </c:pt>
                <c:pt idx="1">
                  <c:v>2019 /IX/</c:v>
                </c:pt>
              </c:strCache>
            </c:strRef>
          </c:cat>
          <c:val>
            <c:numRef>
              <c:f>ay!$L$4:$L$5</c:f>
              <c:numCache>
                <c:formatCode>0.0</c:formatCode>
                <c:ptCount val="2"/>
                <c:pt idx="0">
                  <c:v>13.844510400000001</c:v>
                </c:pt>
                <c:pt idx="1">
                  <c:v>21.062354299999985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9255424"/>
        <c:axId val="59426304"/>
      </c:barChart>
      <c:catAx>
        <c:axId val="59255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426304"/>
        <c:crosses val="autoZero"/>
        <c:auto val="1"/>
        <c:lblAlgn val="ctr"/>
        <c:lblOffset val="100"/>
        <c:noMultiLvlLbl val="0"/>
      </c:catAx>
      <c:valAx>
        <c:axId val="594263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592554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Татварын орлого /тэрбум.</a:t>
            </a:r>
            <a:r>
              <a:rPr lang="mn-MN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төг</a:t>
            </a:r>
            <a:r>
              <a:rPr lang="mn-MN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mn-MN" sz="1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0555555555555572E-2"/>
          <c:y val="0.28096211249780895"/>
          <c:w val="0.93888888888888933"/>
          <c:h val="0.48494177711284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tatwar!$C$6</c:f>
              <c:strCache>
                <c:ptCount val="1"/>
                <c:pt idx="0">
                  <c:v>Татварын орлого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tatwar!$D$5:$E$5</c:f>
              <c:strCache>
                <c:ptCount val="2"/>
                <c:pt idx="0">
                  <c:v>2018 /IX/</c:v>
                </c:pt>
                <c:pt idx="1">
                  <c:v>2019 /IX/</c:v>
                </c:pt>
              </c:strCache>
            </c:strRef>
          </c:cat>
          <c:val>
            <c:numRef>
              <c:f>tatwar!$D$6:$E$6</c:f>
              <c:numCache>
                <c:formatCode>0.0</c:formatCode>
                <c:ptCount val="2"/>
                <c:pt idx="0">
                  <c:v>11.349139800000007</c:v>
                </c:pt>
                <c:pt idx="1">
                  <c:v>13.326443730000006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6860160"/>
        <c:axId val="93152000"/>
      </c:barChart>
      <c:catAx>
        <c:axId val="66860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3152000"/>
        <c:crosses val="autoZero"/>
        <c:auto val="1"/>
        <c:lblAlgn val="ctr"/>
        <c:lblOffset val="100"/>
        <c:noMultiLvlLbl val="0"/>
      </c:catAx>
      <c:valAx>
        <c:axId val="931520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686016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Аймгийн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 нэгдсэн төсвийн орлого, зарлага, тэнцэл /тэрбум.төг/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7312228429546885E-2"/>
          <c:y val="0.35151733484294884"/>
          <c:w val="0.94537554314090622"/>
          <c:h val="0.5000116652085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tusuw!$C$4</c:f>
              <c:strCache>
                <c:ptCount val="1"/>
                <c:pt idx="0">
                  <c:v>2018 /IX/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4.9658597144630733E-3"/>
                  <c:y val="-1.742850771104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tusuw!$B$5:$B$7</c:f>
              <c:strCache>
                <c:ptCount val="3"/>
                <c:pt idx="0">
                  <c:v>Төсвийн орлого</c:v>
                </c:pt>
                <c:pt idx="1">
                  <c:v>Төсвийн зарлага</c:v>
                </c:pt>
                <c:pt idx="2">
                  <c:v>Төсвийн тэнцэл</c:v>
                </c:pt>
              </c:strCache>
            </c:strRef>
          </c:cat>
          <c:val>
            <c:numRef>
              <c:f>tusuw!$C$5:$C$7</c:f>
              <c:numCache>
                <c:formatCode>0.0</c:formatCode>
                <c:ptCount val="3"/>
                <c:pt idx="0">
                  <c:v>76.772587999999942</c:v>
                </c:pt>
                <c:pt idx="1">
                  <c:v>71.04440320000009</c:v>
                </c:pt>
                <c:pt idx="2">
                  <c:v>5.7281847999999886</c:v>
                </c:pt>
              </c:numCache>
            </c:numRef>
          </c:val>
        </c:ser>
        <c:ser>
          <c:idx val="1"/>
          <c:order val="1"/>
          <c:tx>
            <c:strRef>
              <c:f>tusuw!$D$4</c:f>
              <c:strCache>
                <c:ptCount val="1"/>
                <c:pt idx="0">
                  <c:v>2019 /IX/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4.9658597144630733E-3"/>
                  <c:y val="-1.7429193899782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tusuw!$B$5:$B$7</c:f>
              <c:strCache>
                <c:ptCount val="3"/>
                <c:pt idx="0">
                  <c:v>Төсвийн орлого</c:v>
                </c:pt>
                <c:pt idx="1">
                  <c:v>Төсвийн зарлага</c:v>
                </c:pt>
                <c:pt idx="2">
                  <c:v>Төсвийн тэнцэл</c:v>
                </c:pt>
              </c:strCache>
            </c:strRef>
          </c:cat>
          <c:val>
            <c:numRef>
              <c:f>tusuw!$D$5:$D$7</c:f>
              <c:numCache>
                <c:formatCode>0.0</c:formatCode>
                <c:ptCount val="3"/>
                <c:pt idx="0">
                  <c:v>79.915164000000075</c:v>
                </c:pt>
                <c:pt idx="1">
                  <c:v>77.167411865579979</c:v>
                </c:pt>
                <c:pt idx="2">
                  <c:v>2.7477521344200113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773248"/>
        <c:axId val="98829440"/>
      </c:barChart>
      <c:catAx>
        <c:axId val="987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8829440"/>
        <c:crosses val="autoZero"/>
        <c:auto val="1"/>
        <c:lblAlgn val="ctr"/>
        <c:lblOffset val="100"/>
        <c:tickLblSkip val="1"/>
        <c:noMultiLvlLbl val="0"/>
      </c:catAx>
      <c:valAx>
        <c:axId val="988294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8773248"/>
        <c:crosses val="autoZero"/>
        <c:crossBetween val="between"/>
      </c:valAx>
      <c:spPr>
        <a:noFill/>
      </c:spPr>
    </c:plotArea>
    <c:legend>
      <c:legendPos val="t"/>
      <c:layout/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26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5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7EAA7C-7E57-4DC0-A6A0-670606735B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23F1841-E230-43D4-9C48-93AE55F05881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otgontsetseg_r\Desktop\184px-Khovsgol_Renchinlhumbe_sum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97599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5400000">
            <a:off x="-1688812" y="3441414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CMs Huree" pitchFamily="2" charset="0"/>
              </a:rPr>
              <a:t> 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 ᠦᠨ ᠬᠡᠯᠲᠡᠰ</a:t>
            </a:r>
            <a:endParaRPr lang="en-US" sz="3200" b="1" dirty="0">
              <a:solidFill>
                <a:srgbClr val="00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879" y="224135"/>
            <a:ext cx="991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mn-MN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ХӨВСГӨЛ АЙМГИЙН СТАТИСТИКИЙН ХЭЛТЭС</a:t>
            </a:r>
            <a:endParaRPr lang="mn-MN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286000"/>
            <a:ext cx="9074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0A4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Хөвсгөл аймгийн 2019 оны </a:t>
            </a:r>
            <a:r>
              <a:rPr lang="en-US" sz="3600" b="1" dirty="0" smtClean="0">
                <a:solidFill>
                  <a:srgbClr val="0A4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3600" b="1" dirty="0" smtClean="0">
                <a:solidFill>
                  <a:srgbClr val="0A4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сарын нийгэм, эдийн засгийн танилцуулга </a:t>
            </a:r>
            <a:endParaRPr lang="en-US" sz="3600" b="1" dirty="0">
              <a:solidFill>
                <a:srgbClr val="0A47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3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1688812" y="3441414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CMs Huree" pitchFamily="2" charset="0"/>
              </a:rPr>
              <a:t> 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 ᠦᠨ ᠬᠡᠯᠲᠡᠰ</a:t>
            </a:r>
            <a:endParaRPr lang="en-US" sz="3200" b="1" dirty="0">
              <a:solidFill>
                <a:srgbClr val="00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879" y="224135"/>
            <a:ext cx="991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mn-MN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ХӨВСГӨЛ АЙМГИЙН СТАТИСТИКИЙН ХЭЛТЭС</a:t>
            </a:r>
            <a:endParaRPr lang="mn-MN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2514600" y="2286000"/>
            <a:ext cx="9144000" cy="3581400"/>
            <a:chOff x="2514600" y="2286000"/>
            <a:chExt cx="8543801" cy="3581400"/>
          </a:xfrm>
        </p:grpSpPr>
        <p:pic>
          <p:nvPicPr>
            <p:cNvPr id="50" name="Picture 12" descr="5 ÑÐ¾ÑÑÑ Ð¼Ð°Ð» Ð·ÑÑÐ³Ð°Ð½ Ð¸Ð»ÑÑÑÒ¯Ò¯Ð´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2286000"/>
              <a:ext cx="1371600" cy="1295400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3938567" y="2362200"/>
              <a:ext cx="268331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n-MN" sz="14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Адуу: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1668 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толгой, өмнөх оны мөн</a:t>
              </a:r>
            </a:p>
            <a:p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 үеэс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77 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толгой буюу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4.4%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-аар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буурсан.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2" name="Picture 14" descr="5 ÑÐ¾ÑÑÑ Ð¼Ð°Ð» Ð·ÑÑÐ³Ð°Ð½ Ð¸Ð»ÑÑÑÒ¯Ò¯Ð´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6501" y="2286000"/>
              <a:ext cx="1371600" cy="1295400"/>
            </a:xfrm>
            <a:prstGeom prst="rect">
              <a:avLst/>
            </a:prstGeom>
            <a:noFill/>
          </p:spPr>
        </p:pic>
        <p:sp>
          <p:nvSpPr>
            <p:cNvPr id="53" name="TextBox 52"/>
            <p:cNvSpPr txBox="1"/>
            <p:nvPr/>
          </p:nvSpPr>
          <p:spPr>
            <a:xfrm>
              <a:off x="8210467" y="2362200"/>
              <a:ext cx="2847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4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Үхэр: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4517 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толгой, өмнөх оны мөн</a:t>
              </a:r>
            </a:p>
            <a:p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 үеэс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1914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 толгой буюу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29.8%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-аар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буурсан.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4" name="Picture 16" descr="5 ÑÐ¾ÑÑÑ Ð¼Ð°Ð» Ð·ÑÑÐ³Ð°Ð½ Ð¸Ð»ÑÑÑÒ¯Ò¯Ð´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4600" y="4572000"/>
              <a:ext cx="1371599" cy="1295400"/>
            </a:xfrm>
            <a:prstGeom prst="rect">
              <a:avLst/>
            </a:prstGeom>
            <a:noFill/>
          </p:spPr>
        </p:pic>
        <p:pic>
          <p:nvPicPr>
            <p:cNvPr id="55" name="Picture 18" descr="5 ÑÐ¾ÑÑÑ Ð¼Ð°Ð» Ð·ÑÑÐ³Ð°Ð½ Ð¸Ð»ÑÑÑÒ¯Ò¯Ð´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6501" y="4572000"/>
              <a:ext cx="1371600" cy="1295399"/>
            </a:xfrm>
            <a:prstGeom prst="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3886200" y="4648200"/>
              <a:ext cx="2895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4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Хонь: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20185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 толгой, өмнөх оны мөн</a:t>
              </a:r>
            </a:p>
            <a:p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 үеэс 1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661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 толгой буюу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8.9%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-аар өссөн.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139269" y="4648200"/>
              <a:ext cx="2847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4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Ямаа:</a:t>
              </a:r>
            </a:p>
            <a:p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20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711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 толгой, өмнөх оны мөн үеэс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4047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 толгой буюу 2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3%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-аар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өссөн байна.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Rectangular Callout 59"/>
          <p:cNvSpPr/>
          <p:nvPr/>
        </p:nvSpPr>
        <p:spPr>
          <a:xfrm>
            <a:off x="1905000" y="1066800"/>
            <a:ext cx="8991600" cy="609600"/>
          </a:xfrm>
          <a:prstGeom prst="wedge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981200" y="10668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 smtClean="0"/>
              <a:t>Аймгийн хэмжээнд 2019 оны эхний </a:t>
            </a:r>
            <a:r>
              <a:rPr lang="en-US" sz="1600" dirty="0" smtClean="0"/>
              <a:t>9</a:t>
            </a:r>
            <a:r>
              <a:rPr lang="mn-MN" sz="1600" dirty="0" smtClean="0"/>
              <a:t> сард </a:t>
            </a:r>
            <a:r>
              <a:rPr lang="en-US" sz="1600" dirty="0" smtClean="0"/>
              <a:t>47086 </a:t>
            </a:r>
            <a:r>
              <a:rPr lang="mn-MN" sz="1600" dirty="0" smtClean="0"/>
              <a:t>толгой мал зүй бусаар хорогдсон нь оны эхний малын 0.</a:t>
            </a:r>
            <a:r>
              <a:rPr lang="en-US" sz="1600" dirty="0" smtClean="0"/>
              <a:t>8</a:t>
            </a:r>
            <a:r>
              <a:rPr lang="mn-MN" sz="1600" dirty="0" smtClean="0"/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хувийг</a:t>
            </a:r>
            <a:r>
              <a:rPr lang="mn-MN" sz="1600" dirty="0" smtClean="0"/>
              <a:t> эзэлж байна.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95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1688812" y="3441414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CMs Huree" pitchFamily="2" charset="0"/>
              </a:rPr>
              <a:t> 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 ᠦᠨ ᠬᠡᠯᠲᠡᠰ</a:t>
            </a:r>
            <a:endParaRPr lang="en-US" sz="3200" b="1" dirty="0">
              <a:solidFill>
                <a:srgbClr val="00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879" y="224135"/>
            <a:ext cx="991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mn-MN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ХӨВСГӨЛ АЙМГИЙН СТАТИСТИКИЙН ХЭЛТЭС</a:t>
            </a:r>
            <a:endParaRPr lang="mn-MN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757535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ГАЗАР ТАРИАЛАН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507304"/>
            <a:ext cx="10591800" cy="21408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81100" y="1232118"/>
            <a:ext cx="104013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Аймгийн хэмжээнд 201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оны </a:t>
            </a:r>
            <a:r>
              <a:rPr lang="en-US" sz="1600" b="1" dirty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сарын байдлаар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үр тариа 16872.0 га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д тариалалт хийснээс улаан буудай 16672.5 га-д, төмс 237.0 га- д, хүнсний ногоо 187.4 га-д тариалалт хийсэн байна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Өмнөх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оны мөн үеэс</a:t>
            </a:r>
            <a:r>
              <a:rPr lang="en-US" sz="1600" b="1" dirty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нийт тариалсан талбай 472.1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0.9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 га, үүнээс үр тариа 812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га-аар өсч, төмс 54.6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.2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 га, хүнсний ногоо 15.4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(0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.9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 га-аар тус тус буурсан байна. </a:t>
            </a:r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4724400"/>
            <a:ext cx="1066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Ургац хураалт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2019 оны 9 сарын байдлаар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Аймгийн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хэмжээнд төмс 1744.2 тн, хүнсний ногоо 1332.1 тн-ыг тус тус хураан авсан нь өнгөрсөн оны мөн үеэс төмс 596.0 тн-оор, хүнсний ногоо 138.8 тн-оор бага хураалт хийгдсэн байна.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Үр тарианы тариалсан талбайн 82.2 хувь, төмсний 85.1 хувь, хүнсний ногооны 86.7 хувьд хураалт хийгдсэн байна.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Аймгийн хэмжээнд 2019 оны 9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байдлаар өвс бэлтгэх албан даалгаврын 83.7 хувь буюу 191877.4 тн өвс, 49.9 хувь буюу 182.7 тн гар тэжээл бэлтгэсэн нь өнгөрсөн оны мөн үетэй харьцуулахад 22984.6 тн-оор бага өвс бэлтгэсэн байна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1688812" y="3441414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CMs Huree" pitchFamily="2" charset="0"/>
              </a:rPr>
              <a:t> 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 ᠦᠨ ᠬᠡᠯᠲᠡᠰ</a:t>
            </a:r>
            <a:endParaRPr lang="en-US" sz="3200" b="1" dirty="0">
              <a:solidFill>
                <a:srgbClr val="00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879" y="224135"/>
            <a:ext cx="991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mn-MN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ХӨВСГӨЛ АЙМГИЙН СТАТИСТИКИЙН ХЭЛТЭС</a:t>
            </a:r>
            <a:endParaRPr lang="mn-MN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828800" y="914398"/>
            <a:ext cx="9372600" cy="4985598"/>
            <a:chOff x="-71367" y="0"/>
            <a:chExt cx="4389076" cy="7787108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1106990" y="0"/>
              <a:ext cx="2175896" cy="61889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36576" tIns="36576" rIns="36576" bIns="36576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400" b="1" i="0" u="none" strike="noStrike" baseline="0" dirty="0" err="1">
                  <a:solidFill>
                    <a:srgbClr val="000000"/>
                  </a:solidFill>
                  <a:latin typeface="Arial Cyr"/>
                  <a:cs typeface="Arial Cyr"/>
                </a:rPr>
                <a:t>Статистикийн</a:t>
              </a:r>
              <a:r>
                <a:rPr lang="en-US" sz="1400" b="1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r>
                <a:rPr lang="en-US" sz="1400" b="1" i="0" u="none" strike="noStrike" baseline="0" dirty="0" err="1">
                  <a:solidFill>
                    <a:srgbClr val="000000"/>
                  </a:solidFill>
                  <a:latin typeface="Arial Cyr"/>
                  <a:cs typeface="Arial Cyr"/>
                </a:rPr>
                <a:t>мэдээллийг</a:t>
              </a:r>
              <a:r>
                <a:rPr lang="en-US" sz="1400" b="1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r>
                <a:rPr lang="en-US" sz="1400" b="1" i="0" u="none" strike="noStrike" baseline="0" dirty="0" err="1">
                  <a:solidFill>
                    <a:srgbClr val="000000"/>
                  </a:solidFill>
                  <a:latin typeface="Arial Cyr"/>
                  <a:cs typeface="Arial Cyr"/>
                </a:rPr>
                <a:t>хэрхэн</a:t>
              </a:r>
              <a:r>
                <a:rPr lang="en-US" sz="1400" b="1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r>
                <a:rPr lang="en-US" sz="1400" b="1" i="0" u="none" strike="noStrike" baseline="0" dirty="0" err="1">
                  <a:solidFill>
                    <a:srgbClr val="000000"/>
                  </a:solidFill>
                  <a:latin typeface="Arial Cyr"/>
                  <a:cs typeface="Arial Cyr"/>
                </a:rPr>
                <a:t>авах</a:t>
              </a:r>
              <a:r>
                <a:rPr lang="en-US" sz="1400" b="1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r>
                <a:rPr lang="en-US" sz="1400" b="1" i="0" u="none" strike="noStrike" baseline="0" dirty="0" err="1">
                  <a:solidFill>
                    <a:srgbClr val="000000"/>
                  </a:solidFill>
                  <a:latin typeface="Arial Cyr"/>
                  <a:cs typeface="Arial Cyr"/>
                </a:rPr>
                <a:t>бэ</a:t>
              </a:r>
              <a:r>
                <a:rPr lang="en-US" sz="1400" b="1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rPr>
                <a:t>?</a:t>
              </a:r>
              <a:endParaRPr lang="en-US" sz="1400" b="1" i="0" u="none" strike="noStrike" baseline="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en-US" sz="1400" b="1" i="0" u="none" strike="noStrike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2614244" y="398910"/>
              <a:ext cx="1458891" cy="1344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2640582" y="2023315"/>
              <a:ext cx="1593536" cy="7712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36576" tIns="36576" rIns="36576" bIns="36576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400" b="0" i="0" u="none" strike="noStrike" baseline="0" dirty="0" err="1">
                  <a:solidFill>
                    <a:srgbClr val="000000"/>
                  </a:solidFill>
                  <a:latin typeface="Arial Cyr"/>
                  <a:cs typeface="Arial Cyr"/>
                </a:rPr>
                <a:t>Статистикийн</a:t>
              </a: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r>
                <a:rPr lang="en-US" sz="1400" b="0" i="0" u="none" strike="noStrike" baseline="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лавлах</a:t>
              </a:r>
              <a:r>
                <a:rPr lang="en-US" sz="1400" b="0" i="0" u="none" strike="noStrike" baseline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1900-1212</a:t>
              </a:r>
              <a:endPara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rtl="0">
                <a:defRPr sz="1000"/>
              </a:pPr>
              <a:endParaRPr lang="en-US" sz="1400" b="0" i="0" u="none" strike="noStrike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0" y="1994132"/>
              <a:ext cx="2383259" cy="7712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36576" tIns="36576" rIns="36576" bIns="36576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400" b="0" i="0" u="none" strike="noStrike" baseline="0" dirty="0" err="1">
                  <a:solidFill>
                    <a:srgbClr val="000000"/>
                  </a:solidFill>
                  <a:latin typeface="Arial Cyr"/>
                  <a:cs typeface="Arial Cyr"/>
                </a:rPr>
                <a:t>Статистикийн</a:t>
              </a: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r>
                <a:rPr lang="en-US" sz="1400" b="0" i="0" u="none" strike="noStrike" baseline="0" dirty="0" err="1">
                  <a:solidFill>
                    <a:srgbClr val="000000"/>
                  </a:solidFill>
                  <a:latin typeface="Arial Cyr"/>
                  <a:cs typeface="Arial Cyr"/>
                </a:rPr>
                <a:t>мэдээллийн</a:t>
              </a: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r>
                <a:rPr lang="en-US" sz="1400" b="0" i="0" u="none" strike="noStrike" baseline="0" dirty="0" err="1">
                  <a:solidFill>
                    <a:srgbClr val="000000"/>
                  </a:solidFill>
                  <a:latin typeface="Arial Cyr"/>
                  <a:cs typeface="Arial Cyr"/>
                </a:rPr>
                <a:t>нэгдсэн</a:t>
              </a: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r>
                <a:rPr lang="en-US" sz="1400" b="0" i="0" u="none" strike="noStrike" baseline="0" dirty="0" err="1">
                  <a:solidFill>
                    <a:srgbClr val="000000"/>
                  </a:solidFill>
                  <a:latin typeface="Arial Cyr"/>
                  <a:cs typeface="Arial Cyr"/>
                </a:rPr>
                <a:t>сан</a:t>
              </a: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www.1212.mn</a:t>
              </a:r>
            </a:p>
            <a:p>
              <a:pPr algn="l" rtl="0">
                <a:defRPr sz="1000"/>
              </a:pPr>
              <a:endParaRPr lang="en-US" sz="1400" b="0" i="0" u="none" strike="noStrike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860166" y="4346553"/>
              <a:ext cx="1243442" cy="7712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36576" tIns="36576" rIns="36576" bIns="36576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400" b="0" i="0" u="none" strike="noStrike" baseline="0" dirty="0" err="1">
                  <a:solidFill>
                    <a:srgbClr val="000000"/>
                  </a:solidFill>
                  <a:latin typeface="Arial Cyr"/>
                  <a:cs typeface="Arial Cyr"/>
                </a:rPr>
                <a:t>Аймгийн</a:t>
              </a: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rPr>
                <a:t> ЗДТГ</a:t>
              </a: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-</a:t>
              </a: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rPr>
                <a:t>н Б </a:t>
              </a:r>
              <a:r>
                <a:rPr lang="en-US" sz="1400" b="0" i="0" u="none" strike="noStrike" baseline="0" dirty="0" err="1">
                  <a:solidFill>
                    <a:srgbClr val="000000"/>
                  </a:solidFill>
                  <a:latin typeface="Arial Cyr"/>
                  <a:cs typeface="Arial Cyr"/>
                </a:rPr>
                <a:t>байр</a:t>
              </a:r>
              <a:endParaRPr lang="en-US" sz="1400" b="0" i="0" u="none" strike="noStrike" baseline="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en-US" sz="1400" b="0" i="0" u="none" strike="noStrike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49785" y="4258867"/>
              <a:ext cx="999139" cy="7617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36576" tIns="36576" rIns="36576" bIns="36576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400" b="0" i="0" u="none" strike="noStrike" baseline="0" dirty="0" err="1">
                  <a:solidFill>
                    <a:srgbClr val="000000"/>
                  </a:solidFill>
                  <a:latin typeface="Arial Cyr"/>
                  <a:cs typeface="Arial Cyr"/>
                </a:rPr>
                <a:t>Утас</a:t>
              </a: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rPr>
                <a:t>: </a:t>
              </a:r>
              <a:r>
                <a:rPr lang="en-US" sz="140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70382430</a:t>
              </a:r>
            </a:p>
            <a:p>
              <a:pPr algn="l" rtl="0">
                <a:defRPr sz="1000"/>
              </a:pPr>
              <a:r>
                <a:rPr lang="en-US" sz="140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r>
                <a:rPr lang="en-US" sz="1400" i="0" u="none" strike="noStrike" baseline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70383212</a:t>
              </a:r>
              <a:endParaRPr lang="en-US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rtl="0">
                <a:defRPr sz="1000"/>
              </a:pPr>
              <a:endParaRPr lang="en-US" sz="1400" b="0" i="0" u="none" strike="noStrike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946179" y="7022086"/>
              <a:ext cx="1371530" cy="69506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36576" tIns="36576" rIns="36576" bIns="36576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E-mail: Khuvsgul@nso.mn</a:t>
              </a:r>
            </a:p>
            <a:p>
              <a:pPr algn="l" rtl="0">
                <a:defRPr sz="1000"/>
              </a:pPr>
              <a:endParaRPr lang="en-US" sz="1400" b="0" i="0" u="none" strike="noStrike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4" cstate="print">
              <a:lum bright="40000" contrast="-20000"/>
            </a:blip>
            <a:srcRect/>
            <a:stretch>
              <a:fillRect/>
            </a:stretch>
          </p:blipFill>
          <p:spPr bwMode="auto">
            <a:xfrm>
              <a:off x="35684" y="534431"/>
              <a:ext cx="1464626" cy="1376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5" cstate="print">
              <a:lum bright="40000" contrast="20000"/>
            </a:blip>
            <a:srcRect/>
            <a:stretch>
              <a:fillRect/>
            </a:stretch>
          </p:blipFill>
          <p:spPr bwMode="auto">
            <a:xfrm>
              <a:off x="-71367" y="2721188"/>
              <a:ext cx="1748021" cy="1449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6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2632436" y="5117792"/>
              <a:ext cx="1506856" cy="1666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84499" y="7092041"/>
              <a:ext cx="1623435" cy="69506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36576" tIns="36576" rIns="36576" bIns="36576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Web </a:t>
              </a:r>
              <a:r>
                <a:rPr lang="en-US" sz="1400" b="0" i="0" u="none" strike="noStrike" baseline="0" dirty="0" err="1">
                  <a:solidFill>
                    <a:srgbClr val="000000"/>
                  </a:solidFill>
                  <a:latin typeface="Arial Cyr"/>
                  <a:cs typeface="Arial Cyr"/>
                </a:rPr>
                <a:t>хуудас</a:t>
              </a: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rPr>
                <a:t>: </a:t>
              </a:r>
              <a:r>
                <a:rPr lang="en-US" sz="1400" b="0" i="0" u="none" strike="noStrike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Www.khuvsgul.nso.mn</a:t>
              </a:r>
              <a:endParaRPr lang="en-US" sz="1400" b="0" i="0" u="none" strike="noStrike" baseline="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rtl="0">
                <a:defRPr sz="1000"/>
              </a:pPr>
              <a:endParaRPr lang="en-US" sz="1400" b="0" i="0" u="none" strike="noStrike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026" name="Picture 2" descr="D:\2019\info_\imag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00637"/>
            <a:ext cx="3165856" cy="117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19\info_\downloa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2590800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2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Ch ForeignerLight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Ch ForeignerLight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6388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86338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533401"/>
            <a:ext cx="10591800" cy="647699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14863" y="838200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/>
              <a:t>Аймгийн хэмжээнд </a:t>
            </a:r>
            <a:r>
              <a:rPr lang="en-US" sz="1600" dirty="0" smtClean="0"/>
              <a:t>2019 </a:t>
            </a:r>
            <a:r>
              <a:rPr lang="mn-MN" sz="1600" dirty="0" smtClean="0"/>
              <a:t>оны 0</a:t>
            </a:r>
            <a:r>
              <a:rPr lang="en-US" sz="1600" dirty="0" smtClean="0"/>
              <a:t>9</a:t>
            </a:r>
            <a:r>
              <a:rPr lang="mn-MN" sz="1600" dirty="0" smtClean="0"/>
              <a:t> сарын байдлаар </a:t>
            </a:r>
            <a:r>
              <a:rPr lang="en-US" sz="1600" dirty="0" smtClean="0"/>
              <a:t>2166</a:t>
            </a:r>
            <a:r>
              <a:rPr lang="mn-MN" sz="1600" dirty="0" smtClean="0"/>
              <a:t> эх амаржиж, </a:t>
            </a:r>
            <a:r>
              <a:rPr lang="en-US" sz="1600" dirty="0" smtClean="0"/>
              <a:t>2180</a:t>
            </a:r>
            <a:r>
              <a:rPr lang="mn-MN" sz="1600" dirty="0" smtClean="0"/>
              <a:t> хүүхэд амьд төрсөн нь өнгөрсөн оны мөн үеэс төрөлт </a:t>
            </a:r>
            <a:r>
              <a:rPr lang="en-US" sz="1600" dirty="0" smtClean="0"/>
              <a:t>11</a:t>
            </a:r>
            <a:r>
              <a:rPr lang="mn-MN" sz="1600" dirty="0" smtClean="0"/>
              <a:t> тохиолдол буюу </a:t>
            </a:r>
            <a:r>
              <a:rPr lang="en-US" sz="1600" dirty="0" smtClean="0"/>
              <a:t>0.</a:t>
            </a:r>
            <a:r>
              <a:rPr lang="mn-MN" sz="1600" dirty="0" smtClean="0"/>
              <a:t>9</a:t>
            </a:r>
            <a:r>
              <a:rPr lang="en-US" sz="1600" dirty="0" smtClean="0"/>
              <a:t>  </a:t>
            </a:r>
            <a:r>
              <a:rPr lang="mn-MN" sz="1600" dirty="0" smtClean="0"/>
              <a:t>хувиар буурсан, төрсөн хүүхэд  3 тохиолдол буюу </a:t>
            </a:r>
            <a:r>
              <a:rPr lang="en-US" sz="1600" dirty="0" smtClean="0"/>
              <a:t>0</a:t>
            </a:r>
            <a:r>
              <a:rPr lang="mn-MN" sz="1600" dirty="0" smtClean="0"/>
              <a:t>.1 хувиар өссөн байна. </a:t>
            </a:r>
            <a:endParaRPr lang="en-US" sz="17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4863" y="2057400"/>
            <a:ext cx="8486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1600" dirty="0" smtClean="0"/>
          </a:p>
          <a:p>
            <a:pPr algn="just"/>
            <a:r>
              <a:rPr lang="mn-MN" sz="1600" dirty="0" smtClean="0"/>
              <a:t>Нялхасын эндэгдэл 201</a:t>
            </a:r>
            <a:r>
              <a:rPr lang="en-US" sz="1600" dirty="0" smtClean="0"/>
              <a:t>9</a:t>
            </a:r>
            <a:r>
              <a:rPr lang="mn-MN" sz="1600" dirty="0" smtClean="0"/>
              <a:t> оны </a:t>
            </a:r>
            <a:r>
              <a:rPr lang="en-US" sz="1600" dirty="0" smtClean="0"/>
              <a:t>0</a:t>
            </a:r>
            <a:r>
              <a:rPr lang="mn-MN" sz="1600" dirty="0" smtClean="0"/>
              <a:t>9 сарын байдлаар 33 тохиолдол бүртгэгдсэн нь 2018 оны мөн үеийнхээс 4</a:t>
            </a:r>
            <a:r>
              <a:rPr lang="en-US" sz="1600" dirty="0" smtClean="0"/>
              <a:t> </a:t>
            </a:r>
            <a:r>
              <a:rPr lang="mn-MN" sz="1600" dirty="0" smtClean="0"/>
              <a:t> тохиолдол буюу 0.9 хувиар буурсан байна.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43200" y="3276600"/>
            <a:ext cx="8943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/>
              <a:t>Нас баралтын 589 тохиолдол бүртгэгдсэн нь өнгөрсөн оны мөн үеийнхээс 3 тохиолдол буюу 0.9</a:t>
            </a:r>
            <a:r>
              <a:rPr lang="en-US" dirty="0" smtClean="0"/>
              <a:t> % -</a:t>
            </a:r>
            <a:r>
              <a:rPr lang="mn-MN" dirty="0" smtClean="0"/>
              <a:t>р буурсан байна.  Нийт нас баралтаас эмнэлэгт нас барсан тохиолдол нь 106 буюу 17.9 хувийг эзэлж байна.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28922" y="5861446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/>
              <a:t>Нийт халдварт өвчнөөр өвчлөгчдийн 885 тохиолдол буюу 50.8 хувийг БЗХӨ эзэлж байна.</a:t>
            </a:r>
            <a:endParaRPr lang="en-US" dirty="0" smtClean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799" y="4618595"/>
            <a:ext cx="1108829" cy="867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784" y="533401"/>
            <a:ext cx="1313100" cy="8381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" y="3299401"/>
            <a:ext cx="1110898" cy="79206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14863" y="252917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ЭРҮҮЛ МЭНД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21C2DFB-38ED-4337-BDE2-8E48B63A562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9926" y="2044443"/>
            <a:ext cx="1030871" cy="77315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743200" y="44958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/>
              <a:t>2019 оны 09 сарын байдлаар 1739 халдварт өвчний тохиолдол бүртгэгдэж өнгөрсөн оны мөн үеийнхээс 22 тохиолдол буюу 1.3 хувиар өссөн үзүүлэлттэй байна. 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990195"/>
            <a:ext cx="1108829" cy="8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1688812" y="3441414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CMs Huree" pitchFamily="2" charset="0"/>
              </a:rPr>
              <a:t> 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 ᠦᠨ ᠬᠡᠯᠲᠡᠰ</a:t>
            </a:r>
            <a:endParaRPr lang="en-US" sz="3200" b="1" dirty="0">
              <a:solidFill>
                <a:srgbClr val="00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879" y="224135"/>
            <a:ext cx="991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mn-MN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ХӨВСГӨЛ АЙМГИЙН СТАТИСТИКИЙН ХЭЛТЭС</a:t>
            </a:r>
            <a:endParaRPr lang="mn-MN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xmlns="" id="{4B68D187-32B9-4E50-A8DD-59A2DC7B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62000"/>
            <a:ext cx="10972800" cy="533906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90220" y="1600200"/>
            <a:ext cx="1977749" cy="4607750"/>
            <a:chOff x="1190220" y="909665"/>
            <a:chExt cx="1977749" cy="52982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093" y="2886127"/>
              <a:ext cx="1698462" cy="151702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0" y="909665"/>
              <a:ext cx="1977749" cy="183353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735" y="4648200"/>
              <a:ext cx="1587177" cy="155975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167969" y="1744065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Бүртгэгдсэн гэмт хэрэг </a:t>
            </a:r>
          </a:p>
          <a:p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Согтуугаар үйлдсэн гэмт хэрэг </a:t>
            </a:r>
          </a:p>
          <a:p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Хүүхэд оролцсон гэмт хэрэг </a:t>
            </a:r>
            <a:endParaRPr lang="mn-MN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mn-MN" sz="2400" dirty="0">
                <a:solidFill>
                  <a:schemeClr val="accent2">
                    <a:lumMod val="75000"/>
                  </a:schemeClr>
                </a:solidFill>
              </a:rPr>
              <a:t>Э</a:t>
            </a:r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мэгтэй хүн оролцсон гэмт хэрэг </a:t>
            </a:r>
          </a:p>
          <a:p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Бүлэглэн үйлдсэн гэмт хэрэг </a:t>
            </a:r>
          </a:p>
          <a:p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Гэмт хэргийн улмаас хохирсон иргэн </a:t>
            </a:r>
          </a:p>
          <a:p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Гэмтсэн иргэн </a:t>
            </a:r>
          </a:p>
          <a:p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Нас барсан иргэн </a:t>
            </a:r>
            <a:endParaRPr lang="mn-MN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Эрүүлжүүлэгдсэн хүн </a:t>
            </a:r>
            <a:endParaRPr lang="mn-MN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Баривчлагдсан хүн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67800" y="1371599"/>
            <a:ext cx="999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2019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546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134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23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37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51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535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158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34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963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226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7200" y="1371599"/>
            <a:ext cx="999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2018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639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65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27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24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23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502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153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23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1046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225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73677" y="1374733"/>
            <a:ext cx="999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Зөрүү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-93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69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-4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13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28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33</a:t>
            </a:r>
          </a:p>
          <a:p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mn-MN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11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-83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1688812" y="3441414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CMs Huree" pitchFamily="2" charset="0"/>
              </a:rPr>
              <a:t> 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 ᠦᠨ ᠬᠡᠯᠲᠡᠰ</a:t>
            </a:r>
            <a:endParaRPr lang="en-US" sz="3200" b="1" dirty="0">
              <a:solidFill>
                <a:srgbClr val="00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879" y="224135"/>
            <a:ext cx="991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mn-MN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ХӨВСГӨЛ АЙМГИЙН СТАТИСТИКИЙН ХЭЛТЭС</a:t>
            </a:r>
            <a:endParaRPr lang="mn-MN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399" y="1261646"/>
            <a:ext cx="4394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БҮРТГЭЛТЭЙ АЖИЛГҮЙ ИРГЭД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3378" y="1828800"/>
            <a:ext cx="25200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Хөдөлмөр эрхлэлтийн байгууллагад ажил хайж бүртгүүлсэн иргэд 2019 оны 9 дүгээр сарын эцэст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 байна.</a:t>
            </a:r>
          </a:p>
        </p:txBody>
      </p:sp>
      <p:grpSp>
        <p:nvGrpSpPr>
          <p:cNvPr id="5" name="Group 11"/>
          <p:cNvGrpSpPr/>
          <p:nvPr/>
        </p:nvGrpSpPr>
        <p:grpSpPr>
          <a:xfrm>
            <a:off x="2019299" y="3980226"/>
            <a:ext cx="2209802" cy="812999"/>
            <a:chOff x="1311728" y="3606037"/>
            <a:chExt cx="2209802" cy="812999"/>
          </a:xfrm>
        </p:grpSpPr>
        <p:sp>
          <p:nvSpPr>
            <p:cNvPr id="2" name="Right Arrow 1"/>
            <p:cNvSpPr/>
            <p:nvPr/>
          </p:nvSpPr>
          <p:spPr>
            <a:xfrm rot="16200000">
              <a:off x="3037556" y="3836774"/>
              <a:ext cx="586947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 descr="D:\2019\taniltsuulga_GT_XXVG\icon_labour\images (3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728" y="3606037"/>
              <a:ext cx="522287" cy="79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834016" y="3680372"/>
              <a:ext cx="130651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Өмнөх </a:t>
              </a:r>
              <a:r>
                <a:rPr lang="mn-MN" sz="1400" dirty="0">
                  <a:latin typeface="Arial" panose="020B0604020202020204" pitchFamily="34" charset="0"/>
                  <a:cs typeface="Arial" panose="020B0604020202020204" pitchFamily="34" charset="0"/>
                </a:rPr>
                <a:t>оны мөн 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үеэс 1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хувиар өссөн 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4"/>
          <p:cNvGrpSpPr/>
          <p:nvPr/>
        </p:nvGrpSpPr>
        <p:grpSpPr>
          <a:xfrm>
            <a:off x="6341270" y="1480273"/>
            <a:ext cx="4754790" cy="1669392"/>
            <a:chOff x="7010400" y="3124200"/>
            <a:chExt cx="4138158" cy="1669392"/>
          </a:xfrm>
        </p:grpSpPr>
        <p:pic>
          <p:nvPicPr>
            <p:cNvPr id="1026" name="Picture 2" descr="D:\2019\taniltsuulga_GT_XXVG\icon_labour\image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3124202"/>
              <a:ext cx="914400" cy="914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2019\taniltsuulga_GT_XXVG\icon_labour\images (2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8843" y="3124200"/>
              <a:ext cx="937757" cy="814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2019\taniltsuulga_GT_XXVG\icon_labour\images (3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127262"/>
              <a:ext cx="911338" cy="91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010400" y="4038600"/>
              <a:ext cx="1245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330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49.7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%)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нь эмэгтэй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58200" y="4054928"/>
              <a:ext cx="1143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0.9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%)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нь хөгжлийн бэрхшээлтэй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53600" y="4038600"/>
              <a:ext cx="13949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322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(4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8.5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%)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нь 15-34 насны залуучууд 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749992" y="3426024"/>
            <a:ext cx="2857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Нийт бүртгэлтэй ажилгүй иргэд</a:t>
            </a:r>
          </a:p>
        </p:txBody>
      </p:sp>
      <p:pic>
        <p:nvPicPr>
          <p:cNvPr id="16" name="Picture 5" descr="D:\2019\taniltsuulga_GT_XXVG\icon_labour\images (5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281" y="4327676"/>
            <a:ext cx="1458169" cy="127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428825" y="3743980"/>
            <a:ext cx="479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Хөдөлмөр эрхлэлтийн байгууллагад бүртгэлтэй 308 иргэн ажилд зуучлагдан орсон байна.</a:t>
            </a:r>
          </a:p>
        </p:txBody>
      </p:sp>
      <p:grpSp>
        <p:nvGrpSpPr>
          <p:cNvPr id="12" name="Group 9"/>
          <p:cNvGrpSpPr/>
          <p:nvPr/>
        </p:nvGrpSpPr>
        <p:grpSpPr>
          <a:xfrm>
            <a:off x="1447800" y="1752599"/>
            <a:ext cx="1600201" cy="1600201"/>
            <a:chOff x="1523999" y="1324102"/>
            <a:chExt cx="1600201" cy="1600201"/>
          </a:xfrm>
        </p:grpSpPr>
        <p:pic>
          <p:nvPicPr>
            <p:cNvPr id="1030" name="Picture 6" descr="D:\2019\taniltsuulga_GT_XXVG\icon_labour\images (2)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9" y="1324102"/>
              <a:ext cx="1600201" cy="1600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 rot="21068680">
              <a:off x="2275059" y="2466039"/>
              <a:ext cx="6599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Ажил</a:t>
              </a:r>
            </a:p>
          </p:txBody>
        </p:sp>
      </p:grpSp>
      <p:pic>
        <p:nvPicPr>
          <p:cNvPr id="9" name="Picture 2" descr="D:\2019\taniltsuulga_GT_XXVG\icon_labour\images (7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804" y="4327676"/>
            <a:ext cx="1319500" cy="118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943600" y="1553113"/>
            <a:ext cx="0" cy="347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589918" y="5605792"/>
            <a:ext cx="138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174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56.5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нь эмэгтэй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68115" y="5606661"/>
            <a:ext cx="138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134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43.5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нь э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эгтэй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419425" y="3505200"/>
            <a:ext cx="2791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28056" y="5253681"/>
            <a:ext cx="4361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Хөдөлмөр эрхлэлтийн байгууллагад 2019 оны 9 дүгээр сард 293 хүн шинээр бүртгүүлсэн байна.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216367" y="785336"/>
            <a:ext cx="991235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СТАТИСТИК ҮЗҮҮЛЭЛТ</a:t>
            </a:r>
            <a:r>
              <a:rPr lang="en-US" sz="2000" b="1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Хөдөлмөр эрхлэлт</a:t>
            </a:r>
            <a:r>
              <a:rPr lang="en-US" sz="2000" b="1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mn-MN" sz="2000" b="1" dirty="0">
              <a:solidFill>
                <a:prstClr val="whit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95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1692081" y="348019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ᠬᠥᠪᠰᠦᠭᠥᠯ ᠠᠶᠢᠮᠠᠭ </a:t>
            </a:r>
            <a:r>
              <a:rPr lang="mn-Mong-CN" altLang="en-US" sz="3200" b="1" dirty="0" smtClean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ᠤᠨ</a:t>
            </a:r>
            <a:r>
              <a:rPr lang="en-US" altLang="en-US" sz="3200" b="1" dirty="0" smtClean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 </a:t>
            </a:r>
            <a:endParaRPr lang="en-US" sz="3200" b="1" dirty="0">
              <a:solidFill>
                <a:srgbClr val="00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879" y="224135"/>
            <a:ext cx="991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mn-MN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ХӨВСГӨЛ АЙМГИЙН СТАТИСТИКИЙН ХЭЛТЭС</a:t>
            </a:r>
            <a:endParaRPr lang="mn-MN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4371" y="1516479"/>
            <a:ext cx="2371921" cy="1425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8926" y="3886200"/>
            <a:ext cx="2645923" cy="15886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91000" y="1260034"/>
            <a:ext cx="29166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үйлдвэрийн газрууд 2019 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эхний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сарын </a:t>
            </a:r>
            <a:r>
              <a:rPr lang="mn-M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байдлаар 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төгрөгний бүтээгдэхүүн 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үйлдвэрлэж, өмнөх </a:t>
            </a:r>
            <a:r>
              <a:rPr lang="mn-M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мөн үеэс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тэрбум төгрөгөөр өссөн байна.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91000" y="4038600"/>
            <a:ext cx="29166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үйлдвэрийн салбарын борлуулсан бүтээгдэхүүн 2019 оны 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эхний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сарын байдлаар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төгрөгт хүрч, өмнөх оны мөн үеэс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төгрөгөөр өссөн байна.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69862" y="756639"/>
            <a:ext cx="4392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ҮЙЛДВЭР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849756"/>
              </p:ext>
            </p:extLst>
          </p:nvPr>
        </p:nvGraphicFramePr>
        <p:xfrm>
          <a:off x="7315200" y="1238624"/>
          <a:ext cx="4191000" cy="219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180140"/>
              </p:ext>
            </p:extLst>
          </p:nvPr>
        </p:nvGraphicFramePr>
        <p:xfrm>
          <a:off x="7318038" y="3806106"/>
          <a:ext cx="4188162" cy="228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995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1688812" y="3441414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CMs Huree" pitchFamily="2" charset="0"/>
              </a:rPr>
              <a:t> 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 ᠦᠨ ᠬᠡᠯᠲᠡᠰ</a:t>
            </a:r>
            <a:endParaRPr lang="en-US" sz="3200" b="1" dirty="0">
              <a:solidFill>
                <a:srgbClr val="00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879" y="224135"/>
            <a:ext cx="991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mn-MN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ХӨВСГӨЛ АЙМГИЙН СТАТИСТИКИЙН ХЭЛТЭС</a:t>
            </a:r>
            <a:endParaRPr lang="mn-MN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9634" y="842209"/>
            <a:ext cx="6659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</a:t>
            </a:r>
            <a:r>
              <a:rPr lang="mn-MN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НЭГДСЭН ТӨСӨВ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1518210"/>
            <a:ext cx="274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2019 оны эхний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аймгийн төсвийн орлого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9.9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тэрбум төгрөг болж өмнөх оны мөн үеэс орлого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тэрбум төгрөгөөр өссөн байна.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17" y="1518210"/>
            <a:ext cx="3177583" cy="16253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991600" y="1518210"/>
            <a:ext cx="251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2019 оны эхний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зарлага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тэрбум төгрөг болж өмнөх оны мөн үеэс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тэрбум төгрөгөөр өссөн байна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3229494"/>
            <a:ext cx="43434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2019 оны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эхний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сарын байдлаар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аймгийн татварын орлого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тэрбум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төгрөгт хүрч өмнөх оны мөн үеэс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тэрбум буюу 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хувиар өссөн байна.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763669"/>
              </p:ext>
            </p:extLst>
          </p:nvPr>
        </p:nvGraphicFramePr>
        <p:xfrm>
          <a:off x="1237378" y="4572000"/>
          <a:ext cx="4172822" cy="2082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502333"/>
              </p:ext>
            </p:extLst>
          </p:nvPr>
        </p:nvGraphicFramePr>
        <p:xfrm>
          <a:off x="5912304" y="3609779"/>
          <a:ext cx="5746296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03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 rot="5400000">
            <a:off x="-1689100" y="3441700"/>
            <a:ext cx="426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ong-CN" altLang="en-US" sz="3200" b="1">
                <a:solidFill>
                  <a:srgbClr val="003269"/>
                </a:solidFill>
                <a:ea typeface="Times New Roman" pitchFamily="18" charset="0"/>
                <a:cs typeface="Mongolian Baiti" pitchFamily="66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>
                <a:solidFill>
                  <a:srgbClr val="003269"/>
                </a:solidFill>
                <a:ea typeface="Times New Roman" pitchFamily="18" charset="0"/>
                <a:cs typeface="CMs Huree"/>
              </a:rPr>
              <a:t> </a:t>
            </a:r>
            <a:r>
              <a:rPr lang="mn-Mong-CN" altLang="en-US" sz="3200" b="1">
                <a:solidFill>
                  <a:srgbClr val="003269"/>
                </a:solidFill>
                <a:ea typeface="Times New Roman" pitchFamily="18" charset="0"/>
                <a:cs typeface="Mongolian Baiti" pitchFamily="66" charset="0"/>
              </a:rPr>
              <a:t> ᠦᠨ ᠬᠡᠯᠲᠡᠰ</a:t>
            </a:r>
            <a:endParaRPr lang="en-US" altLang="en-US" sz="3200" b="1">
              <a:solidFill>
                <a:srgbClr val="00326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425" y="223838"/>
            <a:ext cx="991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</a:rPr>
              <a:t>                                              </a:t>
            </a:r>
            <a:r>
              <a:rPr lang="mn-MN" sz="2000" b="1" dirty="0">
                <a:solidFill>
                  <a:schemeClr val="tx2">
                    <a:lumMod val="75000"/>
                  </a:schemeClr>
                </a:solidFill>
              </a:rPr>
              <a:t>ХӨВСГӨЛ АЙМГИЙН СТАТИСТИКИЙН ХЭЛТЭС</a:t>
            </a:r>
          </a:p>
        </p:txBody>
      </p:sp>
      <p:pic>
        <p:nvPicPr>
          <p:cNvPr id="205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5" y="1781175"/>
            <a:ext cx="16351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217863" y="1809750"/>
          <a:ext cx="7543800" cy="996950"/>
        </p:xfrm>
        <a:graphic>
          <a:graphicData uri="http://schemas.openxmlformats.org/drawingml/2006/table">
            <a:tbl>
              <a:tblPr/>
              <a:tblGrid>
                <a:gridCol w="3750944"/>
                <a:gridCol w="1341121"/>
                <a:gridCol w="1194435"/>
                <a:gridCol w="1257300"/>
              </a:tblGrid>
              <a:tr h="387350">
                <a:tc>
                  <a:txBody>
                    <a:bodyPr/>
                    <a:lstStyle/>
                    <a:p>
                      <a:pPr algn="l" fontAlgn="b"/>
                      <a:r>
                        <a:rPr lang="mn-MN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Зээлийн өрийн </a:t>
                      </a:r>
                      <a:r>
                        <a:rPr lang="mn-MN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үлдэгдэл</a:t>
                      </a:r>
                      <a:endParaRPr lang="mn-MN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165.9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203.9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237.4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Хугацаа хэтэрсэн </a:t>
                      </a:r>
                      <a:r>
                        <a:rPr lang="mn-MN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зээл</a:t>
                      </a:r>
                      <a:endParaRPr lang="mn-MN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3.3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3.1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Чанаргүй </a:t>
                      </a:r>
                      <a:r>
                        <a:rPr lang="mn-MN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зээл</a:t>
                      </a:r>
                      <a:endParaRPr lang="mn-MN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3.7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mn-MN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8335963" y="1431925"/>
            <a:ext cx="1104900" cy="3175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IX</a:t>
            </a:r>
          </a:p>
        </p:txBody>
      </p:sp>
      <p:sp>
        <p:nvSpPr>
          <p:cNvPr id="2077" name="Rectangle 13"/>
          <p:cNvSpPr>
            <a:spLocks noChangeArrowheads="1"/>
          </p:cNvSpPr>
          <p:nvPr/>
        </p:nvSpPr>
        <p:spPr bwMode="auto">
          <a:xfrm>
            <a:off x="6445250" y="1809750"/>
            <a:ext cx="1090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600" b="1">
                <a:solidFill>
                  <a:srgbClr val="FFFFFF"/>
                </a:solidFill>
              </a:rPr>
              <a:t>201</a:t>
            </a:r>
            <a:r>
              <a:rPr lang="mn-MN" altLang="en-US" sz="1600" b="1">
                <a:solidFill>
                  <a:srgbClr val="FFFFFF"/>
                </a:solidFill>
              </a:rPr>
              <a:t>7</a:t>
            </a:r>
            <a:r>
              <a:rPr lang="en-US" altLang="en-US" sz="1600" b="1">
                <a:solidFill>
                  <a:srgbClr val="FFFFFF"/>
                </a:solidFill>
              </a:rPr>
              <a:t>  I</a:t>
            </a:r>
            <a:endParaRPr lang="mn-MN" altLang="en-US" sz="1600" b="1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628188" y="1441450"/>
            <a:ext cx="1104900" cy="3175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IX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67550" y="1431925"/>
            <a:ext cx="1104900" cy="3175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IX</a:t>
            </a:r>
          </a:p>
        </p:txBody>
      </p:sp>
      <p:sp>
        <p:nvSpPr>
          <p:cNvPr id="2080" name="Rectangle 20"/>
          <p:cNvSpPr>
            <a:spLocks noChangeArrowheads="1"/>
          </p:cNvSpPr>
          <p:nvPr/>
        </p:nvSpPr>
        <p:spPr bwMode="auto">
          <a:xfrm>
            <a:off x="4098925" y="914400"/>
            <a:ext cx="563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mn-MN" altLang="en-US" sz="1400" b="1">
                <a:solidFill>
                  <a:srgbClr val="0D0D0D"/>
                </a:solidFill>
              </a:rPr>
              <a:t>ЗЭЭЛИЙН ӨРИЙН ҮЛДЭГДЭЛ, </a:t>
            </a:r>
            <a:r>
              <a:rPr lang="mn-MN" altLang="en-US" sz="1400">
                <a:solidFill>
                  <a:srgbClr val="0D0D0D"/>
                </a:solidFill>
              </a:rPr>
              <a:t>сарын эцэст, тэрбум төгрөг</a:t>
            </a:r>
          </a:p>
        </p:txBody>
      </p:sp>
      <p:sp>
        <p:nvSpPr>
          <p:cNvPr id="2081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2082" name="Rectangle 21"/>
          <p:cNvSpPr>
            <a:spLocks noChangeArrowheads="1"/>
          </p:cNvSpPr>
          <p:nvPr/>
        </p:nvSpPr>
        <p:spPr bwMode="auto">
          <a:xfrm>
            <a:off x="2894013" y="3352800"/>
            <a:ext cx="2222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mn-MN" altLang="en-US" sz="1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766888" y="5562600"/>
            <a:ext cx="9891712" cy="11430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>
                <a:latin typeface="Arial" panose="020B0604020202020204" pitchFamily="34" charset="0"/>
                <a:cs typeface="Arial" panose="020B0604020202020204" pitchFamily="34" charset="0"/>
              </a:rPr>
              <a:t>    2019 оны 9 сарын байдлаар төгрөгийн хадгаламжийн үлдэгдэл 137251.8 сая төгрөг болж өмнөх оны мөн үеэс 21.3 хувь буюу 24084.9 сая төгрөгөөр нэмэгдсэн байна.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mn-MN" sz="1400" b="1" dirty="0">
                <a:latin typeface="Arial" panose="020B0604020202020204" pitchFamily="34" charset="0"/>
                <a:cs typeface="Arial" panose="020B0604020202020204" pitchFamily="34" charset="0"/>
              </a:rPr>
              <a:t>Нийт зээлийн өрийн үлдэгдэлд чанаргүй зээлийн эзлэх хувь 2019 оны 9 сарын байдлаар 1.5 хувь болж мөн үеэс 0.3 пунктаар буурсан байна.</a:t>
            </a: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4" name="Rectangle 5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2085" name="Rectangle 3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6150" y="2895600"/>
            <a:ext cx="72469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 rot="5400000">
            <a:off x="-1689100" y="3441700"/>
            <a:ext cx="426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ong-CN" altLang="en-US" sz="3200" b="1">
                <a:solidFill>
                  <a:srgbClr val="003269"/>
                </a:solidFill>
                <a:ea typeface="Times New Roman" pitchFamily="18" charset="0"/>
                <a:cs typeface="Mongolian Baiti" pitchFamily="66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>
                <a:solidFill>
                  <a:srgbClr val="003269"/>
                </a:solidFill>
                <a:ea typeface="Times New Roman" pitchFamily="18" charset="0"/>
                <a:cs typeface="CMs Huree"/>
              </a:rPr>
              <a:t> </a:t>
            </a:r>
            <a:r>
              <a:rPr lang="mn-Mong-CN" altLang="en-US" sz="3200" b="1">
                <a:solidFill>
                  <a:srgbClr val="003269"/>
                </a:solidFill>
                <a:ea typeface="Times New Roman" pitchFamily="18" charset="0"/>
                <a:cs typeface="Mongolian Baiti" pitchFamily="66" charset="0"/>
              </a:rPr>
              <a:t> ᠦᠨ ᠬᠡᠯᠲᠡᠰ</a:t>
            </a:r>
            <a:endParaRPr lang="en-US" altLang="en-US" sz="3200" b="1">
              <a:solidFill>
                <a:srgbClr val="00326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1114425" y="223838"/>
            <a:ext cx="991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2763" indent="-512763" algn="just">
              <a:spcBef>
                <a:spcPct val="20000"/>
              </a:spcBef>
              <a:buClr>
                <a:srgbClr val="984807"/>
              </a:buClr>
              <a:buSzPct val="80000"/>
            </a:pPr>
            <a:r>
              <a:rPr lang="mn-MN" sz="2400" b="1">
                <a:solidFill>
                  <a:srgbClr val="FFFFFF"/>
                </a:solidFill>
              </a:rPr>
              <a:t>                                              </a:t>
            </a:r>
            <a:r>
              <a:rPr lang="mn-MN" sz="2000" b="1">
                <a:solidFill>
                  <a:srgbClr val="17375E"/>
                </a:solidFill>
              </a:rPr>
              <a:t>ХӨВСГӨЛ АЙМГИЙН СТАТИСТИКИЙН ХЭЛТЭС</a:t>
            </a:r>
          </a:p>
        </p:txBody>
      </p:sp>
      <p:sp>
        <p:nvSpPr>
          <p:cNvPr id="24" name="Rectangle: Rounded Corners 9">
            <a:extLst>
              <a:ext uri="{FF2B5EF4-FFF2-40B4-BE49-F238E27FC236}"/>
            </a:extLst>
          </p:cNvPr>
          <p:cNvSpPr/>
          <p:nvPr/>
        </p:nvSpPr>
        <p:spPr>
          <a:xfrm>
            <a:off x="1489075" y="2160588"/>
            <a:ext cx="4419600" cy="4283075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8064A2"/>
              </a:solidFill>
            </a:endParaRPr>
          </a:p>
        </p:txBody>
      </p:sp>
      <p:sp>
        <p:nvSpPr>
          <p:cNvPr id="3078" name="Text Placeholder 5"/>
          <p:cNvSpPr txBox="1">
            <a:spLocks/>
          </p:cNvSpPr>
          <p:nvPr/>
        </p:nvSpPr>
        <p:spPr bwMode="auto">
          <a:xfrm>
            <a:off x="1219200" y="1554163"/>
            <a:ext cx="47005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mn-MN" altLang="en-US" sz="2700">
                <a:solidFill>
                  <a:srgbClr val="F79646"/>
                </a:solidFill>
              </a:rPr>
              <a:t>Нийгмийн даатгалын сан</a:t>
            </a:r>
            <a:endParaRPr lang="en-US" altLang="en-US" sz="2700">
              <a:solidFill>
                <a:srgbClr val="F79646"/>
              </a:solidFill>
            </a:endParaRPr>
          </a:p>
        </p:txBody>
      </p:sp>
      <p:pic>
        <p:nvPicPr>
          <p:cNvPr id="3079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686050"/>
            <a:ext cx="1143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Content Placeholder 8"/>
          <p:cNvSpPr>
            <a:spLocks noGrp="1"/>
          </p:cNvSpPr>
          <p:nvPr>
            <p:ph sz="half" idx="4294967295"/>
          </p:nvPr>
        </p:nvSpPr>
        <p:spPr>
          <a:xfrm>
            <a:off x="1527175" y="4114800"/>
            <a:ext cx="4343400" cy="20193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mn-MN" altLang="en-US" sz="1700" smtClean="0">
                <a:latin typeface="Arial" pitchFamily="34" charset="0"/>
                <a:cs typeface="Arial" pitchFamily="34" charset="0"/>
              </a:rPr>
              <a:t>201</a:t>
            </a:r>
            <a:r>
              <a:rPr lang="en-US" altLang="en-US" sz="1700" smtClean="0">
                <a:latin typeface="Arial" pitchFamily="34" charset="0"/>
                <a:cs typeface="Arial" pitchFamily="34" charset="0"/>
              </a:rPr>
              <a:t>9</a:t>
            </a:r>
            <a:r>
              <a:rPr lang="mn-MN" altLang="en-US" sz="1700" smtClean="0">
                <a:latin typeface="Arial" pitchFamily="34" charset="0"/>
                <a:cs typeface="Arial" pitchFamily="34" charset="0"/>
              </a:rPr>
              <a:t> оны эхний </a:t>
            </a:r>
            <a:r>
              <a:rPr lang="en-US" altLang="en-US" sz="1700" smtClean="0">
                <a:latin typeface="Arial" pitchFamily="34" charset="0"/>
                <a:cs typeface="Arial" pitchFamily="34" charset="0"/>
              </a:rPr>
              <a:t>*</a:t>
            </a:r>
            <a:r>
              <a:rPr lang="mn-MN" altLang="en-US" sz="1700" smtClean="0">
                <a:latin typeface="Arial" pitchFamily="34" charset="0"/>
                <a:cs typeface="Arial" pitchFamily="34" charset="0"/>
              </a:rPr>
              <a:t> сард нийгмийн даатгалын сангийн </a:t>
            </a:r>
          </a:p>
          <a:p>
            <a:pPr marL="0" indent="0" eaLnBrk="1" hangingPunct="1"/>
            <a:r>
              <a:rPr lang="mn-MN" altLang="en-US" sz="1700" b="1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орлого</a:t>
            </a:r>
            <a:r>
              <a:rPr lang="mn-MN" altLang="en-US" sz="170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700" b="1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16.1</a:t>
            </a:r>
            <a:r>
              <a:rPr lang="mn-MN" altLang="en-US" sz="1700" b="1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 тэрбум төгрөг </a:t>
            </a:r>
            <a:r>
              <a:rPr lang="en-US" altLang="en-US" sz="1700" smtClean="0">
                <a:latin typeface="Arial" pitchFamily="34" charset="0"/>
                <a:cs typeface="Arial" pitchFamily="34" charset="0"/>
              </a:rPr>
              <a:t>[</a:t>
            </a:r>
            <a:r>
              <a:rPr lang="mn-MN" altLang="en-US" sz="1700" smtClean="0">
                <a:latin typeface="Arial" pitchFamily="34" charset="0"/>
                <a:cs typeface="Arial" pitchFamily="34" charset="0"/>
              </a:rPr>
              <a:t>өмнөх оны мөн үеэс </a:t>
            </a:r>
            <a:r>
              <a:rPr lang="en-US" altLang="en-US" sz="1700" smtClean="0">
                <a:latin typeface="Arial" pitchFamily="34" charset="0"/>
                <a:cs typeface="Arial" pitchFamily="34" charset="0"/>
              </a:rPr>
              <a:t>2.2</a:t>
            </a:r>
            <a:r>
              <a:rPr lang="mn-MN" altLang="en-US" sz="1700" smtClean="0">
                <a:latin typeface="Arial" pitchFamily="34" charset="0"/>
                <a:cs typeface="Arial" pitchFamily="34" charset="0"/>
              </a:rPr>
              <a:t>%</a:t>
            </a:r>
            <a:r>
              <a:rPr lang="mn-MN" altLang="en-US" sz="1700" smtClean="0">
                <a:latin typeface="Arial" pitchFamily="34" charset="0"/>
                <a:cs typeface="Arial" pitchFamily="34" charset="0"/>
                <a:sym typeface="Wingdings" pitchFamily="2" charset="2"/>
              </a:rPr>
              <a:t></a:t>
            </a:r>
            <a:r>
              <a:rPr lang="en-US" altLang="en-US" sz="1700" smtClean="0">
                <a:latin typeface="Arial" pitchFamily="34" charset="0"/>
                <a:cs typeface="Arial" pitchFamily="34" charset="0"/>
              </a:rPr>
              <a:t>]</a:t>
            </a:r>
            <a:r>
              <a:rPr lang="mn-MN" altLang="en-US" sz="170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altLang="en-US" sz="17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endParaRPr lang="en-US" altLang="en-US" sz="17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8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8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84" name="Chart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5375" y="1611313"/>
            <a:ext cx="5559425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1688812" y="3441414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CMs Huree" pitchFamily="2" charset="0"/>
              </a:rPr>
              <a:t> 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 ᠦᠨ ᠬᠡᠯᠲᠡᠰ</a:t>
            </a:r>
            <a:endParaRPr lang="en-US" sz="3200" b="1" dirty="0">
              <a:solidFill>
                <a:srgbClr val="00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879" y="224135"/>
            <a:ext cx="991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mn-MN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ХӨВСГӨЛ АЙМГИЙН СТАТИСТИКИЙН ХЭЛТЭС</a:t>
            </a:r>
            <a:endParaRPr lang="mn-MN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1012049"/>
            <a:ext cx="105156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хэмжээнд 2019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эцэст тоологдсон төллөх насны нийт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2550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мянган хээлтэгч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малын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927.1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мянга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6%)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 2019 оны эхний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төллөсөн байна. Эм хонины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хувь, эм ямааны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хувь, ингэний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.4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хувь, үнээний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5.4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хувь, гүүний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нь төллөжээ.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Гарсан төлийн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97.</a:t>
            </a:r>
            <a:r>
              <a:rPr lang="en-US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буюу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en-US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83.1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мянган төл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бойжиж байна.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Бойжуулсан төл өмнөх оны мөн үеэс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54.4 (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9%)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мянгаар өссөн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1515570" y="3006967"/>
            <a:ext cx="10371630" cy="3470033"/>
            <a:chOff x="1515570" y="3006967"/>
            <a:chExt cx="10371630" cy="347003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570" y="3006967"/>
              <a:ext cx="1428418" cy="1502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503" y="3014296"/>
              <a:ext cx="1428418" cy="1502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330" y="3011365"/>
              <a:ext cx="1428418" cy="1502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599" y="4974304"/>
              <a:ext cx="2086307" cy="1502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608" y="4974304"/>
              <a:ext cx="2088192" cy="1502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Rectangle 22"/>
            <p:cNvSpPr/>
            <p:nvPr/>
          </p:nvSpPr>
          <p:spPr>
            <a:xfrm>
              <a:off x="3043167" y="3006967"/>
              <a:ext cx="1823896" cy="15026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600" b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УНАГА: 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51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 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мянган толгой, өмнөх оны мөн үеэс 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3%-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иар их</a:t>
              </a:r>
              <a:endPara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43353" y="3037742"/>
              <a:ext cx="1591156" cy="15026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600" b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ТУГАЛ: </a:t>
              </a:r>
            </a:p>
            <a:p>
              <a:pPr algn="ctr"/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22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мянган 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толгой, өмнөх оны мөн үеэс 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5%-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иар их</a:t>
              </a:r>
              <a:endPara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210800" y="3014296"/>
              <a:ext cx="1676400" cy="15026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600" b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БОТГО: </a:t>
              </a:r>
            </a:p>
            <a:p>
              <a:pPr algn="ctr"/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0.3 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мянган толгой, өмнөх оны мөн үеэс 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8%-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иар их </a:t>
              </a:r>
              <a:endPara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67063" y="4974304"/>
              <a:ext cx="1667648" cy="15026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600" b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ХУРГА: </a:t>
              </a:r>
            </a:p>
            <a:p>
              <a:pPr algn="ctr"/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31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мянган 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толгой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өмнөх 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оны мөн үеэс 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6%-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иар их</a:t>
              </a:r>
              <a:endPara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274224" y="4974304"/>
              <a:ext cx="1645047" cy="15026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600" b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ИШИГ: </a:t>
              </a:r>
            </a:p>
            <a:p>
              <a:pPr algn="ctr"/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78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мянган 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толгой, өмнөх оны мөн үеэс 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4%-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иар их</a:t>
              </a:r>
              <a:endPara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5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4357</TotalTime>
  <Words>1266</Words>
  <Application>Microsoft Office PowerPoint</Application>
  <PresentationFormat>Custom</PresentationFormat>
  <Paragraphs>180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ГЭМТ ХЭРЭГ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Otgontsetseg_R</cp:lastModifiedBy>
  <cp:revision>503</cp:revision>
  <cp:lastPrinted>2019-03-15T08:39:27Z</cp:lastPrinted>
  <dcterms:created xsi:type="dcterms:W3CDTF">2016-10-10T07:15:58Z</dcterms:created>
  <dcterms:modified xsi:type="dcterms:W3CDTF">2019-10-14T08:47:14Z</dcterms:modified>
</cp:coreProperties>
</file>