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72" r:id="rId2"/>
    <p:sldId id="278" r:id="rId3"/>
    <p:sldId id="279" r:id="rId4"/>
    <p:sldId id="283" r:id="rId5"/>
    <p:sldId id="280" r:id="rId6"/>
    <p:sldId id="281" r:id="rId7"/>
    <p:sldId id="282" r:id="rId8"/>
    <p:sldId id="284" r:id="rId9"/>
    <p:sldId id="285" r:id="rId10"/>
    <p:sldId id="286" r:id="rId11"/>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5169258-7F6E-41A5-9759-3742EB36D2D9}">
          <p14:sldIdLst>
            <p14:sldId id="272"/>
            <p14:sldId id="278"/>
            <p14:sldId id="279"/>
            <p14:sldId id="283"/>
            <p14:sldId id="280"/>
            <p14:sldId id="281"/>
            <p14:sldId id="282"/>
            <p14:sldId id="284"/>
            <p14:sldId id="285"/>
            <p14:sldId id="28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7C2"/>
    <a:srgbClr val="003269"/>
    <a:srgbClr val="00329B"/>
    <a:srgbClr val="DC7D0F"/>
    <a:srgbClr val="558237"/>
    <a:srgbClr val="003296"/>
    <a:srgbClr val="FFCC00"/>
    <a:srgbClr val="54823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7" autoAdjust="0"/>
    <p:restoredTop sz="86391" autoAdjust="0"/>
  </p:normalViewPr>
  <p:slideViewPr>
    <p:cSldViewPr>
      <p:cViewPr varScale="1">
        <p:scale>
          <a:sx n="76" d="100"/>
          <a:sy n="76" d="100"/>
        </p:scale>
        <p:origin x="426"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D:\TANILTSUULGA\grafik.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TANILTSUULGA\grafik.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mn-MN" sz="1400"/>
              <a:t>Аймгийн нэгдсэн төсвийн орлого, зарлага, тэнцэл /тэрбум.төг/</a:t>
            </a:r>
            <a:endParaRPr lang="en-US" sz="1400"/>
          </a:p>
        </c:rich>
      </c:tx>
      <c:layout/>
      <c:overlay val="0"/>
    </c:title>
    <c:autoTitleDeleted val="0"/>
    <c:plotArea>
      <c:layout>
        <c:manualLayout>
          <c:layoutTarget val="inner"/>
          <c:xMode val="edge"/>
          <c:yMode val="edge"/>
          <c:x val="2.7312228429546864E-2"/>
          <c:y val="0.27492851758872233"/>
          <c:w val="0.94537554314090622"/>
          <c:h val="0.41973757160126174"/>
        </c:manualLayout>
      </c:layout>
      <c:barChart>
        <c:barDir val="col"/>
        <c:grouping val="clustered"/>
        <c:varyColors val="0"/>
        <c:ser>
          <c:idx val="0"/>
          <c:order val="0"/>
          <c:tx>
            <c:strRef>
              <c:f>tusuw!$C$4</c:f>
              <c:strCache>
                <c:ptCount val="1"/>
                <c:pt idx="0">
                  <c:v>2019 /V/</c:v>
                </c:pt>
              </c:strCache>
            </c:strRef>
          </c:tx>
          <c:invertIfNegative val="0"/>
          <c:dLbls>
            <c:dLbl>
              <c:idx val="2"/>
              <c:layout>
                <c:manualLayout>
                  <c:x val="0"/>
                  <c:y val="2.614584941588183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tusuw!$B$5:$B$7</c:f>
              <c:strCache>
                <c:ptCount val="3"/>
                <c:pt idx="0">
                  <c:v>Төсвийн орлого</c:v>
                </c:pt>
                <c:pt idx="1">
                  <c:v>Төсвийн зарлага</c:v>
                </c:pt>
                <c:pt idx="2">
                  <c:v>Төсвийн тэнцэл</c:v>
                </c:pt>
              </c:strCache>
            </c:strRef>
          </c:cat>
          <c:val>
            <c:numRef>
              <c:f>tusuw!$C$5:$C$7</c:f>
              <c:numCache>
                <c:formatCode>0.0</c:formatCode>
                <c:ptCount val="3"/>
                <c:pt idx="0">
                  <c:v>44.5</c:v>
                </c:pt>
                <c:pt idx="1">
                  <c:v>45.1</c:v>
                </c:pt>
                <c:pt idx="2">
                  <c:v>-0.60000000000000142</c:v>
                </c:pt>
              </c:numCache>
            </c:numRef>
          </c:val>
        </c:ser>
        <c:ser>
          <c:idx val="1"/>
          <c:order val="1"/>
          <c:tx>
            <c:strRef>
              <c:f>tusuw!$D$4</c:f>
              <c:strCache>
                <c:ptCount val="1"/>
                <c:pt idx="0">
                  <c:v>2020 /V/</c:v>
                </c:pt>
              </c:strCache>
            </c:strRef>
          </c:tx>
          <c:invertIfNegative val="0"/>
          <c:dLbls>
            <c:dLbl>
              <c:idx val="2"/>
              <c:layout>
                <c:manualLayout>
                  <c:x val="-4.9658597144630664E-3"/>
                  <c:y val="-1.7429193899782296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tusuw!$B$5:$B$7</c:f>
              <c:strCache>
                <c:ptCount val="3"/>
                <c:pt idx="0">
                  <c:v>Төсвийн орлого</c:v>
                </c:pt>
                <c:pt idx="1">
                  <c:v>Төсвийн зарлага</c:v>
                </c:pt>
                <c:pt idx="2">
                  <c:v>Төсвийн тэнцэл</c:v>
                </c:pt>
              </c:strCache>
            </c:strRef>
          </c:cat>
          <c:val>
            <c:numRef>
              <c:f>tusuw!$D$5:$D$7</c:f>
              <c:numCache>
                <c:formatCode>0.0</c:formatCode>
                <c:ptCount val="3"/>
                <c:pt idx="0">
                  <c:v>54.4</c:v>
                </c:pt>
                <c:pt idx="1">
                  <c:v>40.6</c:v>
                </c:pt>
                <c:pt idx="2">
                  <c:v>13.799999999999997</c:v>
                </c:pt>
              </c:numCache>
            </c:numRef>
          </c:val>
        </c:ser>
        <c:dLbls>
          <c:showLegendKey val="0"/>
          <c:showVal val="1"/>
          <c:showCatName val="0"/>
          <c:showSerName val="0"/>
          <c:showPercent val="0"/>
          <c:showBubbleSize val="0"/>
        </c:dLbls>
        <c:gapWidth val="150"/>
        <c:overlap val="-25"/>
        <c:axId val="92001728"/>
        <c:axId val="92002120"/>
      </c:barChart>
      <c:catAx>
        <c:axId val="92001728"/>
        <c:scaling>
          <c:orientation val="minMax"/>
        </c:scaling>
        <c:delete val="0"/>
        <c:axPos val="b"/>
        <c:numFmt formatCode="General" sourceLinked="0"/>
        <c:majorTickMark val="none"/>
        <c:minorTickMark val="none"/>
        <c:tickLblPos val="nextTo"/>
        <c:txPr>
          <a:bodyPr/>
          <a:lstStyle/>
          <a:p>
            <a:pPr>
              <a:defRPr sz="1200"/>
            </a:pPr>
            <a:endParaRPr lang="en-US"/>
          </a:p>
        </c:txPr>
        <c:crossAx val="92002120"/>
        <c:crosses val="autoZero"/>
        <c:auto val="1"/>
        <c:lblAlgn val="ctr"/>
        <c:lblOffset val="100"/>
        <c:tickLblSkip val="1"/>
        <c:noMultiLvlLbl val="0"/>
      </c:catAx>
      <c:valAx>
        <c:axId val="92002120"/>
        <c:scaling>
          <c:orientation val="minMax"/>
        </c:scaling>
        <c:delete val="1"/>
        <c:axPos val="l"/>
        <c:numFmt formatCode="0.0" sourceLinked="1"/>
        <c:majorTickMark val="out"/>
        <c:minorTickMark val="none"/>
        <c:tickLblPos val="nextTo"/>
        <c:crossAx val="92001728"/>
        <c:crosses val="autoZero"/>
        <c:crossBetween val="between"/>
      </c:valAx>
      <c:spPr>
        <a:noFill/>
      </c:spPr>
    </c:plotArea>
    <c:legend>
      <c:legendPos val="t"/>
      <c:layout>
        <c:manualLayout>
          <c:xMode val="edge"/>
          <c:yMode val="edge"/>
          <c:x val="9.4946651221669939E-2"/>
          <c:y val="0.84183006535947713"/>
          <c:w val="0.82003841698558633"/>
          <c:h val="8.3990873689808385E-2"/>
        </c:manualLayout>
      </c:layout>
      <c:overlay val="0"/>
      <c:txPr>
        <a:bodyPr/>
        <a:lstStyle/>
        <a:p>
          <a:pPr>
            <a:defRPr sz="1200"/>
          </a:pPr>
          <a:endParaRPr lang="en-US"/>
        </a:p>
      </c:txPr>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mn-MN" sz="1200"/>
              <a:t>Татварын орлого /тэрбум. төг/</a:t>
            </a:r>
          </a:p>
        </c:rich>
      </c:tx>
      <c:layout>
        <c:manualLayout>
          <c:xMode val="edge"/>
          <c:yMode val="edge"/>
          <c:x val="0.20231255468066492"/>
          <c:y val="3.6597929479344024E-2"/>
        </c:manualLayout>
      </c:layout>
      <c:overlay val="0"/>
    </c:title>
    <c:autoTitleDeleted val="0"/>
    <c:plotArea>
      <c:layout>
        <c:manualLayout>
          <c:layoutTarget val="inner"/>
          <c:xMode val="edge"/>
          <c:yMode val="edge"/>
          <c:x val="3.0555555555555555E-2"/>
          <c:y val="0.29316142232425668"/>
          <c:w val="0.93888888888888888"/>
          <c:h val="0.5526815667948235"/>
        </c:manualLayout>
      </c:layout>
      <c:barChart>
        <c:barDir val="col"/>
        <c:grouping val="clustered"/>
        <c:varyColors val="0"/>
        <c:ser>
          <c:idx val="0"/>
          <c:order val="0"/>
          <c:tx>
            <c:strRef>
              <c:f>tatwar!$C$6</c:f>
              <c:strCache>
                <c:ptCount val="1"/>
                <c:pt idx="0">
                  <c:v>Татварын орлого</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tatwar!$D$5:$E$5</c:f>
              <c:strCache>
                <c:ptCount val="2"/>
                <c:pt idx="0">
                  <c:v>2019 /V/</c:v>
                </c:pt>
                <c:pt idx="1">
                  <c:v>2020 /V/</c:v>
                </c:pt>
              </c:strCache>
            </c:strRef>
          </c:cat>
          <c:val>
            <c:numRef>
              <c:f>tatwar!$D$6:$E$6</c:f>
              <c:numCache>
                <c:formatCode>0.0</c:formatCode>
                <c:ptCount val="2"/>
                <c:pt idx="0">
                  <c:v>7.2</c:v>
                </c:pt>
                <c:pt idx="1">
                  <c:v>8.4</c:v>
                </c:pt>
              </c:numCache>
            </c:numRef>
          </c:val>
        </c:ser>
        <c:dLbls>
          <c:showLegendKey val="0"/>
          <c:showVal val="1"/>
          <c:showCatName val="0"/>
          <c:showSerName val="0"/>
          <c:showPercent val="0"/>
          <c:showBubbleSize val="0"/>
        </c:dLbls>
        <c:gapWidth val="150"/>
        <c:overlap val="-25"/>
        <c:axId val="92002904"/>
        <c:axId val="92610464"/>
      </c:barChart>
      <c:catAx>
        <c:axId val="92002904"/>
        <c:scaling>
          <c:orientation val="minMax"/>
        </c:scaling>
        <c:delete val="0"/>
        <c:axPos val="b"/>
        <c:numFmt formatCode="General" sourceLinked="0"/>
        <c:majorTickMark val="none"/>
        <c:minorTickMark val="none"/>
        <c:tickLblPos val="nextTo"/>
        <c:crossAx val="92610464"/>
        <c:crosses val="autoZero"/>
        <c:auto val="1"/>
        <c:lblAlgn val="ctr"/>
        <c:lblOffset val="100"/>
        <c:noMultiLvlLbl val="0"/>
      </c:catAx>
      <c:valAx>
        <c:axId val="92610464"/>
        <c:scaling>
          <c:orientation val="minMax"/>
        </c:scaling>
        <c:delete val="1"/>
        <c:axPos val="l"/>
        <c:numFmt formatCode="0.0" sourceLinked="1"/>
        <c:majorTickMark val="out"/>
        <c:minorTickMark val="none"/>
        <c:tickLblPos val="nextTo"/>
        <c:crossAx val="92002904"/>
        <c:crosses val="autoZero"/>
        <c:crossBetween val="between"/>
      </c:valAx>
    </c:plotArea>
    <c:plotVisOnly val="1"/>
    <c:dispBlanksAs val="gap"/>
    <c:showDLblsOverMax val="0"/>
  </c:chart>
  <c:spPr>
    <a:noFill/>
    <a:ln>
      <a:noFill/>
    </a:ln>
  </c:spPr>
  <c:txPr>
    <a:bodyPr/>
    <a:lstStyle/>
    <a:p>
      <a:pPr>
        <a:defRPr sz="1200">
          <a:latin typeface="Arial" panose="020B0604020202020204" pitchFamily="34" charset="0"/>
          <a:cs typeface="Arial" panose="020B0604020202020204" pitchFamily="34" charset="0"/>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565" cy="493868"/>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sz="quarter" idx="1"/>
          </p:nvPr>
        </p:nvSpPr>
        <p:spPr>
          <a:xfrm>
            <a:off x="3814626" y="0"/>
            <a:ext cx="2919565" cy="493868"/>
          </a:xfrm>
          <a:prstGeom prst="rect">
            <a:avLst/>
          </a:prstGeom>
        </p:spPr>
        <p:txBody>
          <a:bodyPr vert="horz" lIns="90763" tIns="45382" rIns="90763" bIns="45382" rtlCol="0"/>
          <a:lstStyle>
            <a:lvl1pPr algn="r">
              <a:defRPr sz="1200"/>
            </a:lvl1pPr>
          </a:lstStyle>
          <a:p>
            <a:fld id="{31A44DE7-D350-441A-8348-B063E5C2FC47}" type="datetimeFigureOut">
              <a:rPr lang="en-US" smtClean="0"/>
              <a:pPr/>
              <a:t>6/15/2020</a:t>
            </a:fld>
            <a:endParaRPr lang="en-US"/>
          </a:p>
        </p:txBody>
      </p:sp>
      <p:sp>
        <p:nvSpPr>
          <p:cNvPr id="4" name="Footer Placeholder 3"/>
          <p:cNvSpPr>
            <a:spLocks noGrp="1"/>
          </p:cNvSpPr>
          <p:nvPr>
            <p:ph type="ftr" sz="quarter" idx="2"/>
          </p:nvPr>
        </p:nvSpPr>
        <p:spPr>
          <a:xfrm>
            <a:off x="0" y="9370868"/>
            <a:ext cx="2919565" cy="493867"/>
          </a:xfrm>
          <a:prstGeom prst="rect">
            <a:avLst/>
          </a:prstGeom>
        </p:spPr>
        <p:txBody>
          <a:bodyPr vert="horz" lIns="90763" tIns="45382" rIns="90763" bIns="45382" rtlCol="0" anchor="b"/>
          <a:lstStyle>
            <a:lvl1pPr algn="l">
              <a:defRPr sz="1200"/>
            </a:lvl1pPr>
          </a:lstStyle>
          <a:p>
            <a:endParaRPr lang="en-US"/>
          </a:p>
        </p:txBody>
      </p:sp>
      <p:sp>
        <p:nvSpPr>
          <p:cNvPr id="5" name="Slide Number Placeholder 4"/>
          <p:cNvSpPr>
            <a:spLocks noGrp="1"/>
          </p:cNvSpPr>
          <p:nvPr>
            <p:ph type="sldNum" sz="quarter" idx="3"/>
          </p:nvPr>
        </p:nvSpPr>
        <p:spPr>
          <a:xfrm>
            <a:off x="3814626" y="9370868"/>
            <a:ext cx="2919565" cy="493867"/>
          </a:xfrm>
          <a:prstGeom prst="rect">
            <a:avLst/>
          </a:prstGeom>
        </p:spPr>
        <p:txBody>
          <a:bodyPr vert="horz" lIns="90763" tIns="45382" rIns="90763" bIns="45382" rtlCol="0" anchor="b"/>
          <a:lstStyle>
            <a:lvl1pPr algn="r">
              <a:defRPr sz="1200"/>
            </a:lvl1pPr>
          </a:lstStyle>
          <a:p>
            <a:fld id="{A16DA4A5-4CC5-4B64-9EDC-941637C2F0FA}" type="slidenum">
              <a:rPr lang="en-US" smtClean="0"/>
              <a:pPr/>
              <a:t>‹#›</a:t>
            </a:fld>
            <a:endParaRPr lang="en-US"/>
          </a:p>
        </p:txBody>
      </p:sp>
    </p:spTree>
    <p:extLst>
      <p:ext uri="{BB962C8B-B14F-4D97-AF65-F5344CB8AC3E}">
        <p14:creationId xmlns:p14="http://schemas.microsoft.com/office/powerpoint/2010/main" val="35622994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565" cy="493868"/>
          </a:xfrm>
          <a:prstGeom prst="rect">
            <a:avLst/>
          </a:prstGeom>
        </p:spPr>
        <p:txBody>
          <a:bodyPr vert="horz" lIns="90763" tIns="45382" rIns="90763" bIns="45382" rtlCol="0"/>
          <a:lstStyle>
            <a:lvl1pPr algn="l">
              <a:defRPr sz="1200"/>
            </a:lvl1pPr>
          </a:lstStyle>
          <a:p>
            <a:endParaRPr lang="en-US"/>
          </a:p>
        </p:txBody>
      </p:sp>
      <p:sp>
        <p:nvSpPr>
          <p:cNvPr id="3" name="Date Placeholder 2"/>
          <p:cNvSpPr>
            <a:spLocks noGrp="1"/>
          </p:cNvSpPr>
          <p:nvPr>
            <p:ph type="dt" idx="1"/>
          </p:nvPr>
        </p:nvSpPr>
        <p:spPr>
          <a:xfrm>
            <a:off x="3814626" y="0"/>
            <a:ext cx="2919565" cy="493868"/>
          </a:xfrm>
          <a:prstGeom prst="rect">
            <a:avLst/>
          </a:prstGeom>
        </p:spPr>
        <p:txBody>
          <a:bodyPr vert="horz" lIns="90763" tIns="45382" rIns="90763" bIns="45382" rtlCol="0"/>
          <a:lstStyle>
            <a:lvl1pPr algn="r">
              <a:defRPr sz="1200"/>
            </a:lvl1pPr>
          </a:lstStyle>
          <a:p>
            <a:fld id="{EF2D0AFC-6A1A-4B11-B1D2-8B922FC0DC87}" type="datetimeFigureOut">
              <a:rPr lang="en-US" smtClean="0"/>
              <a:pPr/>
              <a:t>6/15/2020</a:t>
            </a:fld>
            <a:endParaRPr lang="en-US"/>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0763" tIns="45382" rIns="90763" bIns="45382" rtlCol="0" anchor="ctr"/>
          <a:lstStyle/>
          <a:p>
            <a:endParaRPr lang="en-US"/>
          </a:p>
        </p:txBody>
      </p:sp>
      <p:sp>
        <p:nvSpPr>
          <p:cNvPr id="5" name="Notes Placeholder 4"/>
          <p:cNvSpPr>
            <a:spLocks noGrp="1"/>
          </p:cNvSpPr>
          <p:nvPr>
            <p:ph type="body" sz="quarter" idx="3"/>
          </p:nvPr>
        </p:nvSpPr>
        <p:spPr>
          <a:xfrm>
            <a:off x="673262" y="4686223"/>
            <a:ext cx="5389240" cy="4440077"/>
          </a:xfrm>
          <a:prstGeom prst="rect">
            <a:avLst/>
          </a:prstGeom>
        </p:spPr>
        <p:txBody>
          <a:bodyPr vert="horz" lIns="90763" tIns="45382" rIns="90763" bIns="453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0868"/>
            <a:ext cx="2919565" cy="493867"/>
          </a:xfrm>
          <a:prstGeom prst="rect">
            <a:avLst/>
          </a:prstGeom>
        </p:spPr>
        <p:txBody>
          <a:bodyPr vert="horz" lIns="90763" tIns="45382" rIns="90763" bIns="45382" rtlCol="0" anchor="b"/>
          <a:lstStyle>
            <a:lvl1pPr algn="l">
              <a:defRPr sz="1200"/>
            </a:lvl1pPr>
          </a:lstStyle>
          <a:p>
            <a:endParaRPr lang="en-US"/>
          </a:p>
        </p:txBody>
      </p:sp>
      <p:sp>
        <p:nvSpPr>
          <p:cNvPr id="7" name="Slide Number Placeholder 6"/>
          <p:cNvSpPr>
            <a:spLocks noGrp="1"/>
          </p:cNvSpPr>
          <p:nvPr>
            <p:ph type="sldNum" sz="quarter" idx="5"/>
          </p:nvPr>
        </p:nvSpPr>
        <p:spPr>
          <a:xfrm>
            <a:off x="3814626" y="9370868"/>
            <a:ext cx="2919565" cy="493867"/>
          </a:xfrm>
          <a:prstGeom prst="rect">
            <a:avLst/>
          </a:prstGeom>
        </p:spPr>
        <p:txBody>
          <a:bodyPr vert="horz" lIns="90763" tIns="45382" rIns="90763" bIns="45382" rtlCol="0" anchor="b"/>
          <a:lstStyle>
            <a:lvl1pPr algn="r">
              <a:defRPr sz="1200"/>
            </a:lvl1pPr>
          </a:lstStyle>
          <a:p>
            <a:fld id="{EB3AFDBB-8DB3-448B-BA3C-0DD2AF2CBC22}" type="slidenum">
              <a:rPr lang="en-US" smtClean="0"/>
              <a:pPr/>
              <a:t>‹#›</a:t>
            </a:fld>
            <a:endParaRPr lang="en-US"/>
          </a:p>
        </p:txBody>
      </p:sp>
    </p:spTree>
    <p:extLst>
      <p:ext uri="{BB962C8B-B14F-4D97-AF65-F5344CB8AC3E}">
        <p14:creationId xmlns:p14="http://schemas.microsoft.com/office/powerpoint/2010/main" val="2116066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1</a:t>
            </a:fld>
            <a:endParaRPr lang="en-US"/>
          </a:p>
        </p:txBody>
      </p:sp>
    </p:spTree>
    <p:extLst>
      <p:ext uri="{BB962C8B-B14F-4D97-AF65-F5344CB8AC3E}">
        <p14:creationId xmlns:p14="http://schemas.microsoft.com/office/powerpoint/2010/main" val="3922126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2</a:t>
            </a:fld>
            <a:endParaRPr lang="en-US"/>
          </a:p>
        </p:txBody>
      </p:sp>
    </p:spTree>
    <p:extLst>
      <p:ext uri="{BB962C8B-B14F-4D97-AF65-F5344CB8AC3E}">
        <p14:creationId xmlns:p14="http://schemas.microsoft.com/office/powerpoint/2010/main" val="49174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3AFDBB-8DB3-448B-BA3C-0DD2AF2CBC22}" type="slidenum">
              <a:rPr lang="en-US" smtClean="0"/>
              <a:pPr/>
              <a:t>4</a:t>
            </a:fld>
            <a:endParaRPr lang="en-US"/>
          </a:p>
        </p:txBody>
      </p:sp>
    </p:spTree>
    <p:extLst>
      <p:ext uri="{BB962C8B-B14F-4D97-AF65-F5344CB8AC3E}">
        <p14:creationId xmlns:p14="http://schemas.microsoft.com/office/powerpoint/2010/main" val="2720381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89703ED-6F76-46D9-827A-FAE6D7802DF9}" type="slidenum">
              <a:rPr lang="en-US" altLang="en-US" smtClean="0">
                <a:solidFill>
                  <a:srgbClr val="000000"/>
                </a:solidFill>
              </a:rPr>
              <a:pPr>
                <a:spcBef>
                  <a:spcPct val="0"/>
                </a:spcBef>
              </a:pPr>
              <a:t>5</a:t>
            </a:fld>
            <a:endParaRPr lang="en-US" altLang="en-US" smtClean="0">
              <a:solidFill>
                <a:srgbClr val="000000"/>
              </a:solidFill>
            </a:endParaRPr>
          </a:p>
        </p:txBody>
      </p:sp>
    </p:spTree>
    <p:extLst>
      <p:ext uri="{BB962C8B-B14F-4D97-AF65-F5344CB8AC3E}">
        <p14:creationId xmlns:p14="http://schemas.microsoft.com/office/powerpoint/2010/main" val="1285780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E95E6C-4AC1-4198-8CFC-748AE976C1C0}" type="slidenum">
              <a:rPr lang="en-US" altLang="en-US" smtClean="0"/>
              <a:pPr>
                <a:spcBef>
                  <a:spcPct val="0"/>
                </a:spcBef>
              </a:pPr>
              <a:t>6</a:t>
            </a:fld>
            <a:endParaRPr lang="en-US" altLang="en-US" smtClean="0"/>
          </a:p>
        </p:txBody>
      </p:sp>
    </p:spTree>
    <p:extLst>
      <p:ext uri="{BB962C8B-B14F-4D97-AF65-F5344CB8AC3E}">
        <p14:creationId xmlns:p14="http://schemas.microsoft.com/office/powerpoint/2010/main" val="2956564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B5A0FE-A5B1-4BFF-98D2-FE6454B62529}" type="slidenum">
              <a:rPr lang="en-US" altLang="en-US" smtClean="0">
                <a:latin typeface="Calibri" panose="020F0502020204030204" pitchFamily="34" charset="0"/>
              </a:rPr>
              <a:pPr/>
              <a:t>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108893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512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82047D-89E4-45A7-8CCE-A83CF7FD22B6}" type="slidenum">
              <a:rPr lang="en-US" altLang="en-US" smtClean="0">
                <a:latin typeface="Calibri" panose="020F0502020204030204" pitchFamily="34" charset="0"/>
              </a:rPr>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669949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7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674A7A7-4D2E-4C54-8716-F6BCBE5260A0}" type="slidenum">
              <a:rPr lang="en-US" altLang="en-US" smtClean="0">
                <a:latin typeface="Calibri" panose="020F0502020204030204" pitchFamily="34" charset="0"/>
              </a:rPr>
              <a:pPr/>
              <a:t>9</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3448535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6469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122186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597493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309D15-E1E8-458B-8A9A-CEDC445DEC0A}"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44422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309D15-E1E8-458B-8A9A-CEDC445DEC0A}" type="datetimeFigureOut">
              <a:rPr lang="en-US" smtClean="0"/>
              <a:pPr/>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480595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2"/>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309D15-E1E8-458B-8A9A-CEDC445DEC0A}"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1753330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309D15-E1E8-458B-8A9A-CEDC445DEC0A}" type="datetimeFigureOut">
              <a:rPr lang="en-US" smtClean="0"/>
              <a:pPr/>
              <a:t>6/15/2020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277876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309D15-E1E8-458B-8A9A-CEDC445DEC0A}" type="datetimeFigureOut">
              <a:rPr lang="en-US" smtClean="0"/>
              <a:pPr/>
              <a:t>6/15/2020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420575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309D15-E1E8-458B-8A9A-CEDC445DEC0A}" type="datetimeFigureOut">
              <a:rPr lang="en-US" smtClean="0"/>
              <a:pPr/>
              <a:t>6/15/2020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942420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04931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09D15-E1E8-458B-8A9A-CEDC445DEC0A}" type="datetimeFigureOut">
              <a:rPr lang="en-US" smtClean="0"/>
              <a:pPr/>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958D99-9FE5-45E5-BDE1-E9F7CA8FC23D}" type="slidenum">
              <a:rPr lang="en-US" smtClean="0"/>
              <a:pPr/>
              <a:t>‹#›</a:t>
            </a:fld>
            <a:endParaRPr lang="en-US"/>
          </a:p>
        </p:txBody>
      </p:sp>
    </p:spTree>
    <p:extLst>
      <p:ext uri="{BB962C8B-B14F-4D97-AF65-F5344CB8AC3E}">
        <p14:creationId xmlns:p14="http://schemas.microsoft.com/office/powerpoint/2010/main" val="3494426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309D15-E1E8-458B-8A9A-CEDC445DEC0A}" type="datetimeFigureOut">
              <a:rPr lang="en-US" smtClean="0"/>
              <a:pPr/>
              <a:t>6/15/2020</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8D99-9FE5-45E5-BDE1-E9F7CA8FC23D}" type="slidenum">
              <a:rPr lang="en-US" smtClean="0"/>
              <a:pPr/>
              <a:t>‹#›</a:t>
            </a:fld>
            <a:endParaRPr lang="en-US"/>
          </a:p>
        </p:txBody>
      </p:sp>
    </p:spTree>
    <p:extLst>
      <p:ext uri="{BB962C8B-B14F-4D97-AF65-F5344CB8AC3E}">
        <p14:creationId xmlns:p14="http://schemas.microsoft.com/office/powerpoint/2010/main" val="391358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oleObject" Target="../embeddings/oleObject2.bin"/><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6.xml"/><Relationship Id="rId7" Type="http://schemas.openxmlformats.org/officeDocument/2006/relationships/oleObject" Target="../embeddings/Microsoft_Excel_97-2003_Worksheet3.xls"/><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22.png"/><Relationship Id="rId5" Type="http://schemas.openxmlformats.org/officeDocument/2006/relationships/image" Target="../media/image24.jpeg"/><Relationship Id="rId10" Type="http://schemas.openxmlformats.org/officeDocument/2006/relationships/oleObject" Target="../embeddings/Microsoft_Excel_97-2003_Worksheet4.xls"/><Relationship Id="rId4" Type="http://schemas.openxmlformats.org/officeDocument/2006/relationships/image" Target="../media/image23.jpeg"/><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cstate="print"/>
          <a:stretch>
            <a:fillRect/>
          </a:stretch>
        </p:blipFill>
        <p:spPr>
          <a:xfrm>
            <a:off x="1061331" y="362212"/>
            <a:ext cx="10366007" cy="6476999"/>
          </a:xfrm>
          <a:prstGeom prst="rect">
            <a:avLst/>
          </a:prstGeom>
        </p:spPr>
      </p:pic>
      <p:sp>
        <p:nvSpPr>
          <p:cNvPr id="22" name="Rectangle 13"/>
          <p:cNvSpPr>
            <a:spLocks noChangeArrowheads="1"/>
          </p:cNvSpPr>
          <p:nvPr/>
        </p:nvSpPr>
        <p:spPr bwMode="auto">
          <a:xfrm>
            <a:off x="1706563" y="4233863"/>
            <a:ext cx="960437" cy="261937"/>
          </a:xfrm>
          <a:prstGeom prst="rect">
            <a:avLst/>
          </a:prstGeom>
          <a:noFill/>
          <a:ln w="9525">
            <a:noFill/>
            <a:miter lim="800000"/>
            <a:headEnd/>
            <a:tailEnd/>
          </a:ln>
        </p:spPr>
        <p:txBody>
          <a:bodyPr>
            <a:spAutoFit/>
          </a:bodyPr>
          <a:lstStyle/>
          <a:p>
            <a:pPr algn="ctr" fontAlgn="b"/>
            <a:r>
              <a:rPr lang="en-US" altLang="en-US" sz="1100" b="1" dirty="0">
                <a:solidFill>
                  <a:schemeClr val="bg1"/>
                </a:solidFill>
                <a:latin typeface="Ch ForeignerLight" pitchFamily="34" charset="0"/>
              </a:rPr>
              <a:t>2016  XII</a:t>
            </a:r>
            <a:endParaRPr lang="mn-MN" altLang="en-US" sz="1100" b="1" dirty="0">
              <a:solidFill>
                <a:schemeClr val="bg1"/>
              </a:solidFill>
              <a:latin typeface="Ch ForeignerLight" pitchFamily="34" charset="0"/>
            </a:endParaRPr>
          </a:p>
        </p:txBody>
      </p:sp>
      <p:sp>
        <p:nvSpPr>
          <p:cNvPr id="23" name="Rectangle 22"/>
          <p:cNvSpPr/>
          <p:nvPr/>
        </p:nvSpPr>
        <p:spPr>
          <a:xfrm>
            <a:off x="2860854" y="153615"/>
            <a:ext cx="5105400" cy="461665"/>
          </a:xfrm>
          <a:prstGeom prst="rect">
            <a:avLst/>
          </a:prstGeom>
        </p:spPr>
        <p:txBody>
          <a:bodyPr wrap="square">
            <a:spAutoFit/>
          </a:bodyPr>
          <a:lstStyle/>
          <a:p>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ЭРҮҮЛ МЭНД</a:t>
            </a:r>
            <a:endParaRPr lang="en-US" sz="24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grpSp>
        <p:nvGrpSpPr>
          <p:cNvPr id="3" name="Group 2"/>
          <p:cNvGrpSpPr/>
          <p:nvPr/>
        </p:nvGrpSpPr>
        <p:grpSpPr>
          <a:xfrm>
            <a:off x="1066800" y="438412"/>
            <a:ext cx="9906000" cy="5736765"/>
            <a:chOff x="902784" y="533401"/>
            <a:chExt cx="9906000" cy="5736765"/>
          </a:xfrm>
        </p:grpSpPr>
        <p:sp>
          <p:nvSpPr>
            <p:cNvPr id="28" name="Rectangle 27"/>
            <p:cNvSpPr/>
            <p:nvPr/>
          </p:nvSpPr>
          <p:spPr>
            <a:xfrm>
              <a:off x="2714863" y="838200"/>
              <a:ext cx="8093921" cy="738664"/>
            </a:xfrm>
            <a:prstGeom prst="rect">
              <a:avLst/>
            </a:prstGeom>
          </p:spPr>
          <p:txBody>
            <a:bodyPr wrap="square">
              <a:spAutoFit/>
            </a:bodyPr>
            <a:lstStyle/>
            <a:p>
              <a:pPr algn="just"/>
              <a:r>
                <a:rPr lang="mn-MN" sz="1400" dirty="0">
                  <a:solidFill>
                    <a:schemeClr val="bg1"/>
                  </a:solidFill>
                  <a:latin typeface="Arial" panose="020B0604020202020204" pitchFamily="34" charset="0"/>
                  <a:cs typeface="Arial" panose="020B0604020202020204" pitchFamily="34" charset="0"/>
                </a:rPr>
                <a:t>Аймгийн хэмжээнд 2020 оны 5 сарын байдлаар 1073 эх амаржиж, 1068 хүүхэд амьд төрсөн нь өнгөрсөн оны мөн үеэс төрөлт 117 тохиолдол буюу 9.8 хувь, төрсөн хүүхэд 128 тохиолдол буюу 10.7 хувиар тус тус буурсан үзүүлэлттэй байна.</a:t>
              </a:r>
              <a:endParaRPr lang="en-US" sz="1400" dirty="0">
                <a:solidFill>
                  <a:schemeClr val="bg1"/>
                </a:solidFill>
                <a:latin typeface="Arial" panose="020B0604020202020204" pitchFamily="34" charset="0"/>
                <a:cs typeface="Arial" panose="020B0604020202020204" pitchFamily="34" charset="0"/>
              </a:endParaRPr>
            </a:p>
          </p:txBody>
        </p:sp>
        <p:sp>
          <p:nvSpPr>
            <p:cNvPr id="31" name="Rectangle 30"/>
            <p:cNvSpPr/>
            <p:nvPr/>
          </p:nvSpPr>
          <p:spPr>
            <a:xfrm>
              <a:off x="2714863" y="5962389"/>
              <a:ext cx="8079862" cy="307777"/>
            </a:xfrm>
            <a:prstGeom prst="rect">
              <a:avLst/>
            </a:prstGeom>
          </p:spPr>
          <p:txBody>
            <a:bodyPr wrap="square">
              <a:spAutoFit/>
            </a:bodyPr>
            <a:lstStyle/>
            <a:p>
              <a:r>
                <a:rPr lang="mn-MN" sz="1400" dirty="0">
                  <a:latin typeface="Arial" panose="020B0604020202020204" pitchFamily="34" charset="0"/>
                  <a:cs typeface="Arial" panose="020B0604020202020204" pitchFamily="34" charset="0"/>
                </a:rPr>
                <a:t>Нийт халдварт өвчнөөр өвчлөгчдийн 497 тохиолдол буюу 75.5 хувийг БЗХӨ эзэлж байна.</a:t>
              </a:r>
            </a:p>
          </p:txBody>
        </p:sp>
        <p:pic>
          <p:nvPicPr>
            <p:cNvPr id="33" name="Picture 32"/>
            <p:cNvPicPr>
              <a:picLocks noChangeAspect="1"/>
            </p:cNvPicPr>
            <p:nvPr/>
          </p:nvPicPr>
          <p:blipFill>
            <a:blip r:embed="rId4" cstate="print"/>
            <a:stretch>
              <a:fillRect/>
            </a:stretch>
          </p:blipFill>
          <p:spPr>
            <a:xfrm>
              <a:off x="990600" y="4618595"/>
              <a:ext cx="1108829" cy="867805"/>
            </a:xfrm>
            <a:prstGeom prst="rect">
              <a:avLst/>
            </a:prstGeom>
          </p:spPr>
        </p:pic>
        <p:pic>
          <p:nvPicPr>
            <p:cNvPr id="34" name="Picture 33"/>
            <p:cNvPicPr>
              <a:picLocks noChangeAspect="1"/>
            </p:cNvPicPr>
            <p:nvPr/>
          </p:nvPicPr>
          <p:blipFill>
            <a:blip r:embed="rId5" cstate="print"/>
            <a:stretch>
              <a:fillRect/>
            </a:stretch>
          </p:blipFill>
          <p:spPr>
            <a:xfrm>
              <a:off x="902784" y="533401"/>
              <a:ext cx="1313100" cy="838199"/>
            </a:xfrm>
            <a:prstGeom prst="rect">
              <a:avLst/>
            </a:prstGeom>
          </p:spPr>
        </p:pic>
        <p:pic>
          <p:nvPicPr>
            <p:cNvPr id="24" name="Picture 23">
              <a:extLst>
                <a:ext uri="{FF2B5EF4-FFF2-40B4-BE49-F238E27FC236}">
                  <a16:creationId xmlns:a16="http://schemas.microsoft.com/office/drawing/2014/main" xmlns="" id="{C21C2DFB-38ED-4337-BDE2-8E48B63A562F}"/>
                </a:ext>
              </a:extLst>
            </p:cNvPr>
            <p:cNvPicPr>
              <a:picLocks noChangeAspect="1"/>
            </p:cNvPicPr>
            <p:nvPr/>
          </p:nvPicPr>
          <p:blipFill>
            <a:blip r:embed="rId6" cstate="print"/>
            <a:stretch>
              <a:fillRect/>
            </a:stretch>
          </p:blipFill>
          <p:spPr>
            <a:xfrm>
              <a:off x="1037605" y="1958245"/>
              <a:ext cx="1030871" cy="773153"/>
            </a:xfrm>
            <a:prstGeom prst="rect">
              <a:avLst/>
            </a:prstGeom>
          </p:spPr>
        </p:pic>
        <p:sp>
          <p:nvSpPr>
            <p:cNvPr id="35" name="Rectangle 34"/>
            <p:cNvSpPr/>
            <p:nvPr/>
          </p:nvSpPr>
          <p:spPr>
            <a:xfrm>
              <a:off x="2714863" y="4618595"/>
              <a:ext cx="8065584" cy="523220"/>
            </a:xfrm>
            <a:prstGeom prst="rect">
              <a:avLst/>
            </a:prstGeom>
          </p:spPr>
          <p:txBody>
            <a:bodyPr wrap="square">
              <a:spAutoFit/>
            </a:bodyPr>
            <a:lstStyle/>
            <a:p>
              <a:pPr algn="just"/>
              <a:r>
                <a:rPr lang="mn-MN" sz="1400" dirty="0">
                  <a:latin typeface="Arial" panose="020B0604020202020204" pitchFamily="34" charset="0"/>
                  <a:cs typeface="Arial" panose="020B0604020202020204" pitchFamily="34" charset="0"/>
                </a:rPr>
                <a:t>2020 оны 5 сарын байдлаар 658 халдварт өвчний тохиолдол бүртгэгдэж, өнгөрсөн оны мөн үеийнхээс 460 тохиолдол буюу 41.1 хувиар буурсан үзүүлэлттэй байна.</a:t>
              </a:r>
            </a:p>
          </p:txBody>
        </p:sp>
      </p:grpSp>
      <p:sp>
        <p:nvSpPr>
          <p:cNvPr id="25" name="Rectangle 24"/>
          <p:cNvSpPr/>
          <p:nvPr/>
        </p:nvSpPr>
        <p:spPr>
          <a:xfrm rot="5400000">
            <a:off x="-2031711" y="3784313"/>
            <a:ext cx="4952998" cy="584775"/>
          </a:xfrm>
          <a:prstGeom prst="rect">
            <a:avLst/>
          </a:prstGeom>
        </p:spPr>
        <p:txBody>
          <a:bodyPr wrap="square">
            <a:spAutoFit/>
          </a:bodyPr>
          <a:lstStyle/>
          <a:p>
            <a:r>
              <a:rPr lang="mn-Mong-CN" altLang="en-US" sz="3200" b="1" dirty="0">
                <a:solidFill>
                  <a:srgbClr val="003269"/>
                </a:solidFill>
                <a:latin typeface="Arial" panose="020B0604020202020204" pitchFamily="34" charset="0"/>
                <a:ea typeface="Times New Roman" pitchFamily="18" charset="0"/>
              </a:rPr>
              <a:t>ᠬᠥᠪᠰᠦᠭᠥᠯ ᠠᠶᠢᠮᠠᠭ ᠤᠨ ᠰ᠋ᠲ᠋ᠠᠲ᠋ᠢᠰ᠋ᠲ᠋᠋᠋᠋᠋᠋ᠢ᠍᠍᠍᠍᠍᠍᠍᠍᠍᠍ᠭ᠌᠌᠎᠎᠎᠎</a:t>
            </a:r>
            <a:r>
              <a:rPr lang="mn-Mong-CN" altLang="en-US" sz="3200" b="1" dirty="0">
                <a:solidFill>
                  <a:srgbClr val="003269"/>
                </a:solidFill>
                <a:latin typeface="Arial" panose="020B0604020202020204" pitchFamily="34" charset="0"/>
                <a:ea typeface="Times New Roman" pitchFamily="18" charset="0"/>
                <a:cs typeface="CMs Huree" pitchFamily="2" charset="0"/>
              </a:rPr>
              <a:t> </a:t>
            </a:r>
            <a:r>
              <a:rPr lang="mn-Mong-CN" altLang="en-US" sz="3200" b="1" dirty="0">
                <a:solidFill>
                  <a:srgbClr val="003269"/>
                </a:solidFill>
                <a:latin typeface="Arial" panose="020B0604020202020204" pitchFamily="34" charset="0"/>
                <a:ea typeface="Times New Roman" pitchFamily="18" charset="0"/>
              </a:rPr>
              <a:t> ᠦᠨ </a:t>
            </a:r>
            <a:r>
              <a:rPr lang="mn-Mong-CN" altLang="en-US" sz="3200" b="1" dirty="0" smtClean="0">
                <a:solidFill>
                  <a:srgbClr val="003269"/>
                </a:solidFill>
                <a:latin typeface="Arial" panose="020B0604020202020204" pitchFamily="34" charset="0"/>
                <a:ea typeface="Times New Roman" pitchFamily="18" charset="0"/>
              </a:rPr>
              <a:t>ᠬᠡᠯᠲᠡᠰ</a:t>
            </a:r>
            <a:endParaRPr lang="en-US" sz="3200" b="1" dirty="0">
              <a:solidFill>
                <a:srgbClr val="003269"/>
              </a:solidFill>
              <a:latin typeface="Arial" panose="020B0604020202020204" pitchFamily="34" charset="0"/>
              <a:cs typeface="Arial" panose="020B0604020202020204" pitchFamily="34" charset="0"/>
            </a:endParaRPr>
          </a:p>
        </p:txBody>
      </p:sp>
      <p:sp>
        <p:nvSpPr>
          <p:cNvPr id="32" name="Rectangle 31"/>
          <p:cNvSpPr/>
          <p:nvPr/>
        </p:nvSpPr>
        <p:spPr>
          <a:xfrm>
            <a:off x="2860854" y="2067580"/>
            <a:ext cx="8065584" cy="523220"/>
          </a:xfrm>
          <a:prstGeom prst="rect">
            <a:avLst/>
          </a:prstGeom>
        </p:spPr>
        <p:txBody>
          <a:bodyPr wrap="square">
            <a:spAutoFit/>
          </a:bodyPr>
          <a:lstStyle/>
          <a:p>
            <a:pPr algn="just"/>
            <a:r>
              <a:rPr lang="mn-MN" sz="1400" dirty="0">
                <a:latin typeface="Arial" panose="020B0604020202020204" pitchFamily="34" charset="0"/>
                <a:cs typeface="Arial" panose="020B0604020202020204" pitchFamily="34" charset="0"/>
              </a:rPr>
              <a:t>2020 оны эхний 5 сарын байдлаар нас баралтын 293 тохиолдол бүртгэгдсэн нь өнгөрсөн оны мөн үеийнхээс 44 тохиолдол буюу 13.1 хувиар буурсан байна. </a:t>
            </a:r>
            <a:endParaRPr lang="en-US" sz="1400" dirty="0">
              <a:latin typeface="Arial" panose="020B0604020202020204" pitchFamily="34" charset="0"/>
              <a:cs typeface="Arial" panose="020B0604020202020204" pitchFamily="34" charset="0"/>
            </a:endParaRPr>
          </a:p>
        </p:txBody>
      </p:sp>
      <p:sp>
        <p:nvSpPr>
          <p:cNvPr id="38" name="Rectangle 37"/>
          <p:cNvSpPr/>
          <p:nvPr/>
        </p:nvSpPr>
        <p:spPr>
          <a:xfrm>
            <a:off x="2886018" y="3362980"/>
            <a:ext cx="8065584" cy="523220"/>
          </a:xfrm>
          <a:prstGeom prst="rect">
            <a:avLst/>
          </a:prstGeom>
        </p:spPr>
        <p:txBody>
          <a:bodyPr wrap="square">
            <a:spAutoFit/>
          </a:bodyPr>
          <a:lstStyle/>
          <a:p>
            <a:pPr algn="just"/>
            <a:r>
              <a:rPr lang="mn-MN" sz="1400" dirty="0">
                <a:latin typeface="Arial" panose="020B0604020202020204" pitchFamily="34" charset="0"/>
                <a:cs typeface="Arial" panose="020B0604020202020204" pitchFamily="34" charset="0"/>
              </a:rPr>
              <a:t>Нийт нас баралтаас эмнэлэгт нас барсан 48, осол гэмтлийн улмаас нас барсан 59, хорт хавдараар нас барсан 79 тохиолдол бүртгэгдсэн байна.</a:t>
            </a:r>
          </a:p>
        </p:txBody>
      </p:sp>
      <p:pic>
        <p:nvPicPr>
          <p:cNvPr id="39" name="Picture 38"/>
          <p:cNvPicPr>
            <a:picLocks noChangeAspect="1"/>
          </p:cNvPicPr>
          <p:nvPr/>
        </p:nvPicPr>
        <p:blipFill>
          <a:blip r:embed="rId4" cstate="print"/>
          <a:stretch>
            <a:fillRect/>
          </a:stretch>
        </p:blipFill>
        <p:spPr>
          <a:xfrm>
            <a:off x="1127158" y="5867400"/>
            <a:ext cx="1108829" cy="867805"/>
          </a:xfrm>
          <a:prstGeom prst="rect">
            <a:avLst/>
          </a:prstGeom>
        </p:spPr>
      </p:pic>
      <p:pic>
        <p:nvPicPr>
          <p:cNvPr id="17" name="Picture 16">
            <a:extLst>
              <a:ext uri="{FF2B5EF4-FFF2-40B4-BE49-F238E27FC236}">
                <a16:creationId xmlns:a16="http://schemas.microsoft.com/office/drawing/2014/main" xmlns="" id="{C21C2DFB-38ED-4337-BDE2-8E48B63A562F}"/>
              </a:ext>
            </a:extLst>
          </p:cNvPr>
          <p:cNvPicPr>
            <a:picLocks noChangeAspect="1"/>
          </p:cNvPicPr>
          <p:nvPr/>
        </p:nvPicPr>
        <p:blipFill>
          <a:blip r:embed="rId6" cstate="print"/>
          <a:stretch>
            <a:fillRect/>
          </a:stretch>
        </p:blipFill>
        <p:spPr>
          <a:xfrm>
            <a:off x="1177634" y="3163808"/>
            <a:ext cx="1030871" cy="773153"/>
          </a:xfrm>
          <a:prstGeom prst="rect">
            <a:avLst/>
          </a:prstGeom>
        </p:spPr>
      </p:pic>
    </p:spTree>
    <p:extLst>
      <p:ext uri="{BB962C8B-B14F-4D97-AF65-F5344CB8AC3E}">
        <p14:creationId xmlns:p14="http://schemas.microsoft.com/office/powerpoint/2010/main" val="740544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1100" y="2057400"/>
            <a:ext cx="10591800" cy="2140896"/>
          </a:xfrm>
          <a:prstGeom prst="rect">
            <a:avLst/>
          </a:prstGeom>
        </p:spPr>
      </p:pic>
      <p:sp>
        <p:nvSpPr>
          <p:cNvPr id="3" name="Rectangle 2"/>
          <p:cNvSpPr/>
          <p:nvPr/>
        </p:nvSpPr>
        <p:spPr>
          <a:xfrm>
            <a:off x="1181100" y="1066800"/>
            <a:ext cx="10401300" cy="658642"/>
          </a:xfrm>
          <a:prstGeom prst="rect">
            <a:avLst/>
          </a:prstGeom>
        </p:spPr>
        <p:txBody>
          <a:bodyPr wrap="square">
            <a:spAutoFit/>
          </a:bodyPr>
          <a:lstStyle/>
          <a:p>
            <a:pPr algn="just">
              <a:lnSpc>
                <a:spcPct val="115000"/>
              </a:lnSpc>
            </a:pPr>
            <a:r>
              <a:rPr lang="mn-MN" sz="1600" b="1" dirty="0" smtClean="0">
                <a:solidFill>
                  <a:srgbClr val="0033CC"/>
                </a:solidFill>
                <a:latin typeface="Arial" panose="020B0604020202020204" pitchFamily="34" charset="0"/>
                <a:ea typeface="Tahoma" panose="020B0604030504040204" pitchFamily="34" charset="0"/>
                <a:cs typeface="Arial" panose="020B0604020202020204" pitchFamily="34" charset="0"/>
              </a:rPr>
              <a:t>Аймгийн хэмжээнд 2020 </a:t>
            </a:r>
            <a:r>
              <a:rPr lang="mn-MN" sz="1600" b="1" dirty="0">
                <a:solidFill>
                  <a:srgbClr val="0033CC"/>
                </a:solidFill>
                <a:latin typeface="Arial" panose="020B0604020202020204" pitchFamily="34" charset="0"/>
                <a:ea typeface="Tahoma" panose="020B0604030504040204" pitchFamily="34" charset="0"/>
                <a:cs typeface="Arial" panose="020B0604020202020204" pitchFamily="34" charset="0"/>
              </a:rPr>
              <a:t>оны </a:t>
            </a:r>
            <a:r>
              <a:rPr lang="mn-MN" sz="1600" b="1" dirty="0" smtClean="0">
                <a:solidFill>
                  <a:srgbClr val="0033CC"/>
                </a:solidFill>
                <a:latin typeface="Arial" panose="020B0604020202020204" pitchFamily="34" charset="0"/>
                <a:ea typeface="Tahoma" panose="020B0604030504040204" pitchFamily="34" charset="0"/>
                <a:cs typeface="Arial" panose="020B0604020202020204" pitchFamily="34" charset="0"/>
              </a:rPr>
              <a:t>5 </a:t>
            </a:r>
            <a:r>
              <a:rPr lang="mn-MN" sz="1600" b="1" dirty="0">
                <a:solidFill>
                  <a:srgbClr val="0033CC"/>
                </a:solidFill>
                <a:latin typeface="Arial" panose="020B0604020202020204" pitchFamily="34" charset="0"/>
                <a:ea typeface="Tahoma" panose="020B0604030504040204" pitchFamily="34" charset="0"/>
                <a:cs typeface="Arial" panose="020B0604020202020204" pitchFamily="34" charset="0"/>
              </a:rPr>
              <a:t>дугаар сарын </a:t>
            </a:r>
            <a:r>
              <a:rPr lang="mn-MN" sz="1600" b="1" dirty="0" smtClean="0">
                <a:solidFill>
                  <a:srgbClr val="0033CC"/>
                </a:solidFill>
                <a:latin typeface="Arial" panose="020B0604020202020204" pitchFamily="34" charset="0"/>
                <a:ea typeface="Tahoma" panose="020B0604030504040204" pitchFamily="34" charset="0"/>
                <a:cs typeface="Arial" panose="020B0604020202020204" pitchFamily="34" charset="0"/>
              </a:rPr>
              <a:t>байдлаар </a:t>
            </a:r>
            <a:r>
              <a:rPr lang="mn-MN" sz="1600" dirty="0">
                <a:latin typeface="Arial" panose="020B0604020202020204" pitchFamily="34" charset="0"/>
                <a:cs typeface="Arial" panose="020B0604020202020204" pitchFamily="34" charset="0"/>
              </a:rPr>
              <a:t>үр тариа 16872.0 га</a:t>
            </a:r>
            <a:r>
              <a:rPr lang="en-US" sz="1600" dirty="0">
                <a:latin typeface="Arial" panose="020B0604020202020204" pitchFamily="34" charset="0"/>
                <a:cs typeface="Arial" panose="020B0604020202020204" pitchFamily="34" charset="0"/>
              </a:rPr>
              <a:t>-</a:t>
            </a:r>
            <a:r>
              <a:rPr lang="mn-MN" sz="1600" dirty="0">
                <a:latin typeface="Arial" panose="020B0604020202020204" pitchFamily="34" charset="0"/>
                <a:cs typeface="Arial" panose="020B0604020202020204" pitchFamily="34" charset="0"/>
              </a:rPr>
              <a:t>д тариалалт хийснээс улаан буудай 16672.5 га-д, төмс 237.0 га- д, хүнсний ногоо 187.4 га-д тариалалт хийсэн байна.</a:t>
            </a:r>
            <a:endParaRPr lang="en-US" sz="1600" dirty="0">
              <a:latin typeface="Arial" panose="020B0604020202020204" pitchFamily="34" charset="0"/>
              <a:ea typeface="Tahoma" panose="020B0604030504040204" pitchFamily="34" charset="0"/>
              <a:cs typeface="Arial" panose="020B0604020202020204" pitchFamily="34" charset="0"/>
            </a:endParaRPr>
          </a:p>
        </p:txBody>
      </p:sp>
      <p:sp>
        <p:nvSpPr>
          <p:cNvPr id="4" name="Rectangle 3"/>
          <p:cNvSpPr/>
          <p:nvPr/>
        </p:nvSpPr>
        <p:spPr>
          <a:xfrm>
            <a:off x="1143000" y="4495800"/>
            <a:ext cx="10668000" cy="830997"/>
          </a:xfrm>
          <a:prstGeom prst="rect">
            <a:avLst/>
          </a:prstGeom>
        </p:spPr>
        <p:txBody>
          <a:bodyPr wrap="square">
            <a:spAutoFit/>
          </a:bodyPr>
          <a:lstStyle/>
          <a:p>
            <a:r>
              <a:rPr lang="mn-MN" sz="1600" b="1" dirty="0">
                <a:solidFill>
                  <a:srgbClr val="0033CC"/>
                </a:solidFill>
                <a:latin typeface="Arial" panose="020B0604020202020204" pitchFamily="34" charset="0"/>
                <a:ea typeface="Tahoma" panose="020B0604030504040204" pitchFamily="34" charset="0"/>
                <a:cs typeface="Arial" panose="020B0604020202020204" pitchFamily="34" charset="0"/>
              </a:rPr>
              <a:t>Өмнөх оны мөн </a:t>
            </a:r>
            <a:r>
              <a:rPr lang="mn-MN" sz="1600" b="1" dirty="0" smtClean="0">
                <a:solidFill>
                  <a:srgbClr val="0033CC"/>
                </a:solidFill>
                <a:latin typeface="Arial" panose="020B0604020202020204" pitchFamily="34" charset="0"/>
                <a:ea typeface="Tahoma" panose="020B0604030504040204" pitchFamily="34" charset="0"/>
                <a:cs typeface="Arial" panose="020B0604020202020204" pitchFamily="34" charset="0"/>
              </a:rPr>
              <a:t>үеэс</a:t>
            </a:r>
            <a:r>
              <a:rPr lang="en-US" sz="1600" b="1" dirty="0" smtClean="0">
                <a:solidFill>
                  <a:srgbClr val="0033CC"/>
                </a:solidFill>
                <a:latin typeface="Arial" panose="020B0604020202020204" pitchFamily="34" charset="0"/>
                <a:ea typeface="Tahoma" panose="020B060403050404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Өмнөх оны мөн үеэс үр тариа 460.0 (0.9%) га-аар буурч, төмс 61.1 (1.3%) га, хүнсний ногоо 78.2 (1.8%) га-аар тус тус өссөн байна.</a:t>
            </a:r>
            <a:endParaRPr lang="en-US" sz="1600" dirty="0">
              <a:latin typeface="Arial" panose="020B0604020202020204" pitchFamily="34" charset="0"/>
              <a:cs typeface="Arial" panose="020B0604020202020204" pitchFamily="34" charset="0"/>
            </a:endParaRPr>
          </a:p>
          <a:p>
            <a:pPr algn="just"/>
            <a:endParaRPr lang="en-US" sz="1600" dirty="0">
              <a:latin typeface="Arial" panose="020B0604020202020204" pitchFamily="34" charset="0"/>
              <a:ea typeface="Tahoma" panose="020B0604030504040204" pitchFamily="34" charset="0"/>
              <a:cs typeface="Arial" panose="020B0604020202020204" pitchFamily="34" charset="0"/>
            </a:endParaRPr>
          </a:p>
        </p:txBody>
      </p:sp>
      <p:sp>
        <p:nvSpPr>
          <p:cNvPr id="7" name="Rectangle 6"/>
          <p:cNvSpPr/>
          <p:nvPr/>
        </p:nvSpPr>
        <p:spPr>
          <a:xfrm>
            <a:off x="1028540" y="238734"/>
            <a:ext cx="3001143" cy="461665"/>
          </a:xfrm>
          <a:prstGeom prst="rect">
            <a:avLst/>
          </a:prstGeom>
        </p:spPr>
        <p:txBody>
          <a:bodyPr wrap="none">
            <a:spAutoFit/>
          </a:bodyPr>
          <a:lstStyle/>
          <a:p>
            <a:pPr marL="514338" indent="-514338" algn="just" fontAlgn="auto">
              <a:spcBef>
                <a:spcPct val="20000"/>
              </a:spcBef>
              <a:spcAft>
                <a:spcPts val="0"/>
              </a:spcAft>
              <a:buClr>
                <a:schemeClr val="accent6">
                  <a:lumMod val="50000"/>
                </a:schemeClr>
              </a:buClr>
              <a:buSzPct val="80000"/>
              <a:defRPr/>
            </a:pPr>
            <a:r>
              <a:rPr lang="mn-MN" sz="2400" b="1" cap="all" dirty="0">
                <a:solidFill>
                  <a:srgbClr val="002060"/>
                </a:solidFill>
                <a:latin typeface="Arial" panose="020B0604020202020204" pitchFamily="34" charset="0"/>
                <a:cs typeface="Arial" panose="020B0604020202020204" pitchFamily="34" charset="0"/>
              </a:rPr>
              <a:t>ГАЗАР ТАРИАЛАН</a:t>
            </a:r>
          </a:p>
        </p:txBody>
      </p:sp>
      <p:sp>
        <p:nvSpPr>
          <p:cNvPr id="6" name="Rectangle 5"/>
          <p:cNvSpPr/>
          <p:nvPr/>
        </p:nvSpPr>
        <p:spPr>
          <a:xfrm rot="5400000">
            <a:off x="-2031711" y="3784313"/>
            <a:ext cx="4952998" cy="584775"/>
          </a:xfrm>
          <a:prstGeom prst="rect">
            <a:avLst/>
          </a:prstGeom>
        </p:spPr>
        <p:txBody>
          <a:bodyPr wrap="square">
            <a:spAutoFit/>
          </a:bodyPr>
          <a:lstStyle/>
          <a:p>
            <a:r>
              <a:rPr lang="mn-Mong-CN" altLang="en-US" sz="3200" b="1" dirty="0">
                <a:solidFill>
                  <a:srgbClr val="003269"/>
                </a:solidFill>
                <a:latin typeface="Arial" panose="020B0604020202020204" pitchFamily="34" charset="0"/>
                <a:ea typeface="Times New Roman" pitchFamily="18" charset="0"/>
              </a:rPr>
              <a:t>ᠬᠥᠪᠰᠦᠭᠥᠯ ᠠᠶᠢᠮᠠᠭ ᠤᠨ ᠰ᠋ᠲ᠋ᠠᠲ᠋ᠢᠰ᠋ᠲ᠋᠋᠋᠋᠋᠋ᠢ᠍᠍᠍᠍᠍᠍᠍᠍᠍᠍ᠭ᠌᠌᠎᠎᠎᠎</a:t>
            </a:r>
            <a:r>
              <a:rPr lang="mn-Mong-CN" altLang="en-US" sz="3200" b="1" dirty="0">
                <a:solidFill>
                  <a:srgbClr val="003269"/>
                </a:solidFill>
                <a:latin typeface="Arial" panose="020B0604020202020204" pitchFamily="34" charset="0"/>
                <a:ea typeface="Times New Roman" pitchFamily="18" charset="0"/>
                <a:cs typeface="CMs Huree" pitchFamily="2" charset="0"/>
              </a:rPr>
              <a:t> </a:t>
            </a:r>
            <a:r>
              <a:rPr lang="mn-Mong-CN" altLang="en-US" sz="3200" b="1" dirty="0">
                <a:solidFill>
                  <a:srgbClr val="003269"/>
                </a:solidFill>
                <a:latin typeface="Arial" panose="020B0604020202020204" pitchFamily="34" charset="0"/>
                <a:ea typeface="Times New Roman" pitchFamily="18" charset="0"/>
              </a:rPr>
              <a:t> ᠦᠨ </a:t>
            </a:r>
            <a:r>
              <a:rPr lang="mn-Mong-CN" altLang="en-US" sz="3200" b="1" dirty="0" smtClean="0">
                <a:solidFill>
                  <a:srgbClr val="003269"/>
                </a:solidFill>
                <a:latin typeface="Arial" panose="020B0604020202020204" pitchFamily="34" charset="0"/>
                <a:ea typeface="Times New Roman" pitchFamily="18" charset="0"/>
              </a:rPr>
              <a:t>ᠬᠡᠯᠲᠡᠰ</a:t>
            </a:r>
            <a:endParaRPr lang="en-US" sz="3200" b="1" dirty="0">
              <a:solidFill>
                <a:srgbClr val="0032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7398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2031711" y="3784313"/>
            <a:ext cx="4952998" cy="584775"/>
          </a:xfrm>
          <a:prstGeom prst="rect">
            <a:avLst/>
          </a:prstGeom>
        </p:spPr>
        <p:txBody>
          <a:bodyPr wrap="square">
            <a:spAutoFit/>
          </a:bodyPr>
          <a:lstStyle/>
          <a:p>
            <a:r>
              <a:rPr lang="mn-Mong-CN" altLang="en-US" sz="3200" b="1" dirty="0">
                <a:solidFill>
                  <a:srgbClr val="003269"/>
                </a:solidFill>
                <a:latin typeface="Arial" panose="020B0604020202020204" pitchFamily="34" charset="0"/>
                <a:ea typeface="Times New Roman" pitchFamily="18" charset="0"/>
              </a:rPr>
              <a:t>ᠬᠥᠪᠰᠦᠭᠥᠯ ᠠᠶᠢᠮᠠᠭ ᠤᠨ ᠰ᠋ᠲ᠋ᠠᠲ᠋ᠢᠰ᠋ᠲ᠋᠋᠋᠋᠋᠋ᠢ᠍᠍᠍᠍᠍᠍᠍᠍᠍᠍ᠭ᠌᠌᠎᠎᠎᠎</a:t>
            </a:r>
            <a:r>
              <a:rPr lang="mn-Mong-CN" altLang="en-US" sz="3200" b="1" dirty="0">
                <a:solidFill>
                  <a:srgbClr val="003269"/>
                </a:solidFill>
                <a:latin typeface="Arial" panose="020B0604020202020204" pitchFamily="34" charset="0"/>
                <a:ea typeface="Times New Roman" pitchFamily="18" charset="0"/>
                <a:cs typeface="CMs Huree" pitchFamily="2" charset="0"/>
              </a:rPr>
              <a:t> </a:t>
            </a:r>
            <a:r>
              <a:rPr lang="mn-Mong-CN" altLang="en-US" sz="3200" b="1" dirty="0">
                <a:solidFill>
                  <a:srgbClr val="003269"/>
                </a:solidFill>
                <a:latin typeface="Arial" panose="020B0604020202020204" pitchFamily="34" charset="0"/>
                <a:ea typeface="Times New Roman" pitchFamily="18" charset="0"/>
              </a:rPr>
              <a:t> ᠦᠨ </a:t>
            </a:r>
            <a:r>
              <a:rPr lang="mn-Mong-CN" altLang="en-US" sz="3200" b="1" dirty="0" smtClean="0">
                <a:solidFill>
                  <a:srgbClr val="003269"/>
                </a:solidFill>
                <a:latin typeface="Arial" panose="020B0604020202020204" pitchFamily="34" charset="0"/>
                <a:ea typeface="Times New Roman" pitchFamily="18" charset="0"/>
              </a:rPr>
              <a:t>ᠬᠡᠯᠲᠡᠰ</a:t>
            </a:r>
            <a:endParaRPr lang="en-US" sz="3200" b="1" dirty="0">
              <a:solidFill>
                <a:srgbClr val="003269"/>
              </a:solidFill>
              <a:latin typeface="Arial" panose="020B0604020202020204" pitchFamily="34" charset="0"/>
              <a:cs typeface="Arial" panose="020B0604020202020204" pitchFamily="34" charset="0"/>
            </a:endParaRPr>
          </a:p>
        </p:txBody>
      </p:sp>
      <p:cxnSp>
        <p:nvCxnSpPr>
          <p:cNvPr id="6" name="Straight Connector 5"/>
          <p:cNvCxnSpPr/>
          <p:nvPr/>
        </p:nvCxnSpPr>
        <p:spPr>
          <a:xfrm>
            <a:off x="1219200" y="685800"/>
            <a:ext cx="9912350" cy="0"/>
          </a:xfrm>
          <a:prstGeom prst="line">
            <a:avLst/>
          </a:prstGeom>
          <a:ln w="57150" cmpd="thinThick">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8" name="Rectangle 12"/>
          <p:cNvSpPr>
            <a:spLocks noChangeArrowheads="1"/>
          </p:cNvSpPr>
          <p:nvPr/>
        </p:nvSpPr>
        <p:spPr bwMode="auto">
          <a:xfrm>
            <a:off x="1114879" y="224135"/>
            <a:ext cx="9912350" cy="461665"/>
          </a:xfrm>
          <a:prstGeom prst="rect">
            <a:avLst/>
          </a:prstGeom>
          <a:no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a:solidFill>
                  <a:schemeClr val="bg1"/>
                </a:solidFill>
                <a:latin typeface="Arial" pitchFamily="34" charset="0"/>
                <a:cs typeface="Arial" pitchFamily="34" charset="0"/>
              </a:rPr>
              <a:t> </a:t>
            </a:r>
            <a:r>
              <a:rPr lang="mn-MN" sz="2400" b="1" dirty="0" smtClean="0">
                <a:solidFill>
                  <a:schemeClr val="bg1"/>
                </a:solidFill>
                <a:latin typeface="Arial" pitchFamily="34" charset="0"/>
                <a:cs typeface="Arial" pitchFamily="34" charset="0"/>
              </a:rPr>
              <a:t>                                             </a:t>
            </a:r>
            <a:r>
              <a:rPr lang="mn-MN" sz="2000" b="1" dirty="0" smtClean="0">
                <a:solidFill>
                  <a:schemeClr val="tx2">
                    <a:lumMod val="75000"/>
                  </a:schemeClr>
                </a:solidFill>
                <a:latin typeface="Arial" pitchFamily="34" charset="0"/>
                <a:cs typeface="Arial" pitchFamily="34" charset="0"/>
              </a:rPr>
              <a:t>ХӨВСГӨЛ АЙМГИЙН СТАТИСТИКИЙН ХЭЛТЭС</a:t>
            </a:r>
            <a:endParaRPr lang="mn-MN" sz="2000" b="1" dirty="0">
              <a:solidFill>
                <a:schemeClr val="tx2">
                  <a:lumMod val="75000"/>
                </a:schemeClr>
              </a:solidFill>
              <a:latin typeface="Arial" pitchFamily="34" charset="0"/>
              <a:cs typeface="Arial" pitchFamily="34" charset="0"/>
            </a:endParaRPr>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itle 4">
            <a:extLst>
              <a:ext uri="{FF2B5EF4-FFF2-40B4-BE49-F238E27FC236}">
                <a16:creationId xmlns:a16="http://schemas.microsoft.com/office/drawing/2014/main" xmlns="" id="{4B68D187-32B9-4E50-A8DD-59A2DC7B11B3}"/>
              </a:ext>
            </a:extLst>
          </p:cNvPr>
          <p:cNvSpPr>
            <a:spLocks noGrp="1"/>
          </p:cNvSpPr>
          <p:nvPr>
            <p:ph type="title"/>
          </p:nvPr>
        </p:nvSpPr>
        <p:spPr>
          <a:xfrm>
            <a:off x="1219200" y="762000"/>
            <a:ext cx="10972800" cy="533906"/>
          </a:xfrm>
        </p:spPr>
        <p:txBody>
          <a:bodyPr>
            <a:normAutofit/>
          </a:bodyPr>
          <a:lstStyle/>
          <a:p>
            <a:pPr algn="l"/>
            <a:r>
              <a:rPr lang="mn-MN" sz="2400" b="1" cap="all" dirty="0">
                <a:solidFill>
                  <a:srgbClr val="002060"/>
                </a:solidFill>
                <a:latin typeface="Tahoma" panose="020B0604030504040204" pitchFamily="34" charset="0"/>
                <a:ea typeface="Tahoma" panose="020B0604030504040204" pitchFamily="34" charset="0"/>
                <a:cs typeface="Tahoma" panose="020B0604030504040204" pitchFamily="34" charset="0"/>
              </a:rPr>
              <a:t>ГЭМТ ХЭРЭГ</a:t>
            </a:r>
            <a:endParaRPr lang="en-US" sz="2400" dirty="0"/>
          </a:p>
        </p:txBody>
      </p:sp>
      <p:grpSp>
        <p:nvGrpSpPr>
          <p:cNvPr id="13" name="Group 12"/>
          <p:cNvGrpSpPr/>
          <p:nvPr/>
        </p:nvGrpSpPr>
        <p:grpSpPr>
          <a:xfrm>
            <a:off x="1190220" y="1600200"/>
            <a:ext cx="1977749" cy="4607750"/>
            <a:chOff x="1190220" y="909665"/>
            <a:chExt cx="1977749" cy="5298285"/>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6093" y="2886127"/>
              <a:ext cx="1698462" cy="1517022"/>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0220" y="909665"/>
              <a:ext cx="1977749" cy="183353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41735" y="4648200"/>
              <a:ext cx="1587177" cy="1559750"/>
            </a:xfrm>
            <a:prstGeom prst="rect">
              <a:avLst/>
            </a:prstGeom>
          </p:spPr>
        </p:pic>
      </p:grpSp>
      <p:graphicFrame>
        <p:nvGraphicFramePr>
          <p:cNvPr id="2" name="Table 1"/>
          <p:cNvGraphicFramePr>
            <a:graphicFrameLocks noGrp="1"/>
          </p:cNvGraphicFramePr>
          <p:nvPr>
            <p:extLst>
              <p:ext uri="{D42A27DB-BD31-4B8C-83A1-F6EECF244321}">
                <p14:modId xmlns:p14="http://schemas.microsoft.com/office/powerpoint/2010/main" val="1011487525"/>
              </p:ext>
            </p:extLst>
          </p:nvPr>
        </p:nvGraphicFramePr>
        <p:xfrm>
          <a:off x="3892550" y="1066799"/>
          <a:ext cx="7461249" cy="5141151"/>
        </p:xfrm>
        <a:graphic>
          <a:graphicData uri="http://schemas.openxmlformats.org/drawingml/2006/table">
            <a:tbl>
              <a:tblPr>
                <a:tableStyleId>{5C22544A-7EE6-4342-B048-85BDC9FD1C3A}</a:tableStyleId>
              </a:tblPr>
              <a:tblGrid>
                <a:gridCol w="4367169"/>
                <a:gridCol w="1031360"/>
                <a:gridCol w="1031360"/>
                <a:gridCol w="1031360"/>
              </a:tblGrid>
              <a:tr h="449544">
                <a:tc>
                  <a:txBody>
                    <a:bodyPr/>
                    <a:lstStyle/>
                    <a:p>
                      <a:pPr algn="l" fontAlgn="b"/>
                      <a:endParaRPr lang="en-US" sz="1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9525" marR="9525" marT="9525" marB="0" anchor="b">
                    <a:noFill/>
                  </a:tcPr>
                </a:tc>
                <a:tc>
                  <a:txBody>
                    <a:bodyPr/>
                    <a:lstStyle/>
                    <a:p>
                      <a:pPr algn="ctr" rtl="0" fontAlgn="ctr"/>
                      <a:r>
                        <a:rPr lang="en-US" sz="1800" u="none" strike="noStrike" dirty="0" smtClean="0">
                          <a:solidFill>
                            <a:schemeClr val="accent6">
                              <a:lumMod val="50000"/>
                            </a:schemeClr>
                          </a:solidFill>
                          <a:effectLst/>
                          <a:latin typeface="Arial" panose="020B0604020202020204" pitchFamily="34" charset="0"/>
                          <a:cs typeface="Arial" panose="020B0604020202020204" pitchFamily="34" charset="0"/>
                        </a:rPr>
                        <a:t>2019.V</a:t>
                      </a:r>
                      <a:endParaRPr lang="en-US" sz="1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rtl="0" fontAlgn="ctr"/>
                      <a:r>
                        <a:rPr lang="en-US" sz="1800" u="none" strike="noStrike" dirty="0" smtClean="0">
                          <a:solidFill>
                            <a:schemeClr val="accent6">
                              <a:lumMod val="50000"/>
                            </a:schemeClr>
                          </a:solidFill>
                          <a:effectLst/>
                          <a:latin typeface="Arial" panose="020B0604020202020204" pitchFamily="34" charset="0"/>
                          <a:cs typeface="Arial" panose="020B0604020202020204" pitchFamily="34" charset="0"/>
                        </a:rPr>
                        <a:t>2020.V</a:t>
                      </a:r>
                      <a:endParaRPr lang="en-US" sz="1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algn="ctr" rtl="0" fontAlgn="ctr"/>
                      <a:r>
                        <a:rPr lang="mn-MN" sz="1800" u="none" strike="noStrike" dirty="0">
                          <a:solidFill>
                            <a:schemeClr val="accent6">
                              <a:lumMod val="50000"/>
                            </a:schemeClr>
                          </a:solidFill>
                          <a:effectLst/>
                          <a:latin typeface="Arial" panose="020B0604020202020204" pitchFamily="34" charset="0"/>
                          <a:cs typeface="Arial" panose="020B0604020202020204" pitchFamily="34" charset="0"/>
                        </a:rPr>
                        <a:t>Зөрүү</a:t>
                      </a:r>
                      <a:endParaRPr lang="mn-MN" sz="1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r>
              <a:tr h="449544">
                <a:tc>
                  <a:txBody>
                    <a:bodyPr/>
                    <a:lstStyle/>
                    <a:p>
                      <a:pPr algn="l" rtl="0" fontAlgn="ctr"/>
                      <a:r>
                        <a:rPr lang="mn-MN" sz="1800" u="none" strike="noStrike" dirty="0">
                          <a:solidFill>
                            <a:schemeClr val="accent6">
                              <a:lumMod val="50000"/>
                            </a:schemeClr>
                          </a:solidFill>
                          <a:effectLst/>
                          <a:latin typeface="Arial" panose="020B0604020202020204" pitchFamily="34" charset="0"/>
                          <a:cs typeface="Arial" panose="020B0604020202020204" pitchFamily="34" charset="0"/>
                        </a:rPr>
                        <a:t>Бүртгэгдсэн гэмт хэрэг </a:t>
                      </a:r>
                      <a:endParaRPr lang="mn-MN" sz="1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marL="0" algn="ctr" defTabSz="914400" rtl="0" eaLnBrk="1" fontAlgn="ctr" latinLnBrk="0" hangingPunct="1"/>
                      <a:r>
                        <a:rPr lang="en-US" sz="1800" u="none" strike="noStrike" kern="1200" dirty="0">
                          <a:solidFill>
                            <a:schemeClr val="accent6">
                              <a:lumMod val="50000"/>
                            </a:schemeClr>
                          </a:solidFill>
                          <a:effectLst/>
                          <a:latin typeface="Arial" panose="020B0604020202020204" pitchFamily="34" charset="0"/>
                          <a:ea typeface="+mn-ea"/>
                          <a:cs typeface="Arial" panose="020B0604020202020204" pitchFamily="34" charset="0"/>
                        </a:rPr>
                        <a:t>320</a:t>
                      </a:r>
                    </a:p>
                  </a:txBody>
                  <a:tcPr marL="9525" marR="9525" marT="9525" marB="0" anchor="ctr">
                    <a:noFill/>
                  </a:tcPr>
                </a:tc>
                <a:tc>
                  <a:txBody>
                    <a:bodyPr/>
                    <a:lstStyle/>
                    <a:p>
                      <a:pPr marL="0" algn="ctr" defTabSz="914400" rtl="0" eaLnBrk="1" fontAlgn="ctr" latinLnBrk="0" hangingPunct="1"/>
                      <a:r>
                        <a:rPr lang="en-US" sz="1800" u="none" strike="noStrike" kern="1200">
                          <a:solidFill>
                            <a:schemeClr val="accent6">
                              <a:lumMod val="50000"/>
                            </a:schemeClr>
                          </a:solidFill>
                          <a:effectLst/>
                          <a:latin typeface="Arial" panose="020B0604020202020204" pitchFamily="34" charset="0"/>
                          <a:ea typeface="+mn-ea"/>
                          <a:cs typeface="Arial" panose="020B0604020202020204" pitchFamily="34" charset="0"/>
                        </a:rPr>
                        <a:t>321</a:t>
                      </a:r>
                    </a:p>
                  </a:txBody>
                  <a:tcPr marL="9525" marR="9525" marT="9525" marB="0" anchor="ctr">
                    <a:noFill/>
                  </a:tcPr>
                </a:tc>
                <a:tc>
                  <a:txBody>
                    <a:bodyPr/>
                    <a:lstStyle/>
                    <a:p>
                      <a:pPr marL="0" algn="ctr" defTabSz="914400" rtl="0" eaLnBrk="1" fontAlgn="ctr" latinLnBrk="0" hangingPunct="1"/>
                      <a:r>
                        <a:rPr lang="en-US" sz="1800" u="none" strike="noStrike" kern="1200">
                          <a:solidFill>
                            <a:schemeClr val="accent6">
                              <a:lumMod val="50000"/>
                            </a:schemeClr>
                          </a:solidFill>
                          <a:effectLst/>
                          <a:latin typeface="Arial" panose="020B0604020202020204" pitchFamily="34" charset="0"/>
                          <a:ea typeface="+mn-ea"/>
                          <a:cs typeface="Arial" panose="020B0604020202020204" pitchFamily="34" charset="0"/>
                        </a:rPr>
                        <a:t>1</a:t>
                      </a:r>
                    </a:p>
                  </a:txBody>
                  <a:tcPr marL="9525" marR="9525" marT="9525" marB="0" anchor="ctr">
                    <a:noFill/>
                  </a:tcPr>
                </a:tc>
              </a:tr>
              <a:tr h="405952">
                <a:tc>
                  <a:txBody>
                    <a:bodyPr/>
                    <a:lstStyle/>
                    <a:p>
                      <a:pPr algn="l" rtl="0" fontAlgn="ctr"/>
                      <a:r>
                        <a:rPr lang="mn-MN" sz="1800" u="none" strike="noStrike" dirty="0">
                          <a:solidFill>
                            <a:schemeClr val="accent6">
                              <a:lumMod val="50000"/>
                            </a:schemeClr>
                          </a:solidFill>
                          <a:effectLst/>
                          <a:latin typeface="Arial" panose="020B0604020202020204" pitchFamily="34" charset="0"/>
                          <a:cs typeface="Arial" panose="020B0604020202020204" pitchFamily="34" charset="0"/>
                        </a:rPr>
                        <a:t>Согтуугаар үйлдсэн гэмт хэрэг </a:t>
                      </a:r>
                      <a:endParaRPr lang="mn-MN" sz="1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marL="0" algn="ctr" defTabSz="914400" rtl="0" eaLnBrk="1" fontAlgn="ctr" latinLnBrk="0" hangingPunct="1"/>
                      <a:r>
                        <a:rPr lang="en-US" sz="1800" u="none" strike="noStrike" kern="1200">
                          <a:solidFill>
                            <a:schemeClr val="accent6">
                              <a:lumMod val="50000"/>
                            </a:schemeClr>
                          </a:solidFill>
                          <a:effectLst/>
                          <a:latin typeface="Arial" panose="020B0604020202020204" pitchFamily="34" charset="0"/>
                          <a:ea typeface="+mn-ea"/>
                          <a:cs typeface="Arial" panose="020B0604020202020204" pitchFamily="34" charset="0"/>
                        </a:rPr>
                        <a:t>72</a:t>
                      </a:r>
                    </a:p>
                  </a:txBody>
                  <a:tcPr marL="9525" marR="9525" marT="9525" marB="0" anchor="ctr">
                    <a:noFill/>
                  </a:tcPr>
                </a:tc>
                <a:tc>
                  <a:txBody>
                    <a:bodyPr/>
                    <a:lstStyle/>
                    <a:p>
                      <a:pPr marL="0" algn="ctr" defTabSz="914400" rtl="0" eaLnBrk="1" fontAlgn="ctr" latinLnBrk="0" hangingPunct="1"/>
                      <a:r>
                        <a:rPr lang="en-US" sz="1800" u="none" strike="noStrike" kern="1200" dirty="0">
                          <a:solidFill>
                            <a:schemeClr val="accent6">
                              <a:lumMod val="50000"/>
                            </a:schemeClr>
                          </a:solidFill>
                          <a:effectLst/>
                          <a:latin typeface="Arial" panose="020B0604020202020204" pitchFamily="34" charset="0"/>
                          <a:ea typeface="+mn-ea"/>
                          <a:cs typeface="Arial" panose="020B0604020202020204" pitchFamily="34" charset="0"/>
                        </a:rPr>
                        <a:t>47</a:t>
                      </a:r>
                    </a:p>
                  </a:txBody>
                  <a:tcPr marL="9525" marR="9525" marT="9525" marB="0" anchor="ctr">
                    <a:noFill/>
                  </a:tcPr>
                </a:tc>
                <a:tc>
                  <a:txBody>
                    <a:bodyPr/>
                    <a:lstStyle/>
                    <a:p>
                      <a:pPr marL="0" algn="ctr" defTabSz="914400" rtl="0" eaLnBrk="1" fontAlgn="ctr" latinLnBrk="0" hangingPunct="1"/>
                      <a:r>
                        <a:rPr lang="en-US" sz="1800" u="none" strike="noStrike" kern="1200">
                          <a:solidFill>
                            <a:schemeClr val="accent6">
                              <a:lumMod val="50000"/>
                            </a:schemeClr>
                          </a:solidFill>
                          <a:effectLst/>
                          <a:latin typeface="Arial" panose="020B0604020202020204" pitchFamily="34" charset="0"/>
                          <a:ea typeface="+mn-ea"/>
                          <a:cs typeface="Arial" panose="020B0604020202020204" pitchFamily="34" charset="0"/>
                        </a:rPr>
                        <a:t>-25</a:t>
                      </a:r>
                    </a:p>
                  </a:txBody>
                  <a:tcPr marL="9525" marR="9525" marT="9525" marB="0" anchor="ctr">
                    <a:noFill/>
                  </a:tcPr>
                </a:tc>
              </a:tr>
              <a:tr h="405952">
                <a:tc>
                  <a:txBody>
                    <a:bodyPr/>
                    <a:lstStyle/>
                    <a:p>
                      <a:pPr algn="l" rtl="0" fontAlgn="ctr"/>
                      <a:r>
                        <a:rPr lang="mn-MN" sz="1800" u="none" strike="noStrike" dirty="0">
                          <a:solidFill>
                            <a:schemeClr val="accent6">
                              <a:lumMod val="50000"/>
                            </a:schemeClr>
                          </a:solidFill>
                          <a:effectLst/>
                          <a:latin typeface="Arial" panose="020B0604020202020204" pitchFamily="34" charset="0"/>
                          <a:cs typeface="Arial" panose="020B0604020202020204" pitchFamily="34" charset="0"/>
                        </a:rPr>
                        <a:t>Бүлэглэн үйлдсэн гэмт хэрэг </a:t>
                      </a:r>
                      <a:endParaRPr lang="mn-MN" sz="1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marL="0" algn="ctr" defTabSz="914400" rtl="0" eaLnBrk="1" fontAlgn="ctr" latinLnBrk="0" hangingPunct="1"/>
                      <a:r>
                        <a:rPr lang="en-US" sz="1800" u="none" strike="noStrike" kern="1200">
                          <a:solidFill>
                            <a:schemeClr val="accent6">
                              <a:lumMod val="50000"/>
                            </a:schemeClr>
                          </a:solidFill>
                          <a:effectLst/>
                          <a:latin typeface="Arial" panose="020B0604020202020204" pitchFamily="34" charset="0"/>
                          <a:ea typeface="+mn-ea"/>
                          <a:cs typeface="Arial" panose="020B0604020202020204" pitchFamily="34" charset="0"/>
                        </a:rPr>
                        <a:t>38</a:t>
                      </a:r>
                    </a:p>
                  </a:txBody>
                  <a:tcPr marL="9525" marR="9525" marT="9525" marB="0" anchor="ctr">
                    <a:noFill/>
                  </a:tcPr>
                </a:tc>
                <a:tc>
                  <a:txBody>
                    <a:bodyPr/>
                    <a:lstStyle/>
                    <a:p>
                      <a:pPr marL="0" algn="ctr" defTabSz="914400" rtl="0" eaLnBrk="1" fontAlgn="ctr" latinLnBrk="0" hangingPunct="1"/>
                      <a:r>
                        <a:rPr lang="en-US" sz="1800" u="none" strike="noStrike" kern="1200" dirty="0">
                          <a:solidFill>
                            <a:schemeClr val="accent6">
                              <a:lumMod val="50000"/>
                            </a:schemeClr>
                          </a:solidFill>
                          <a:effectLst/>
                          <a:latin typeface="Arial" panose="020B0604020202020204" pitchFamily="34" charset="0"/>
                          <a:ea typeface="+mn-ea"/>
                          <a:cs typeface="Arial" panose="020B0604020202020204" pitchFamily="34" charset="0"/>
                        </a:rPr>
                        <a:t>26</a:t>
                      </a:r>
                    </a:p>
                  </a:txBody>
                  <a:tcPr marL="9525" marR="9525" marT="9525" marB="0" anchor="ctr">
                    <a:noFill/>
                  </a:tcPr>
                </a:tc>
                <a:tc>
                  <a:txBody>
                    <a:bodyPr/>
                    <a:lstStyle/>
                    <a:p>
                      <a:pPr marL="0" algn="ctr" defTabSz="914400" rtl="0" eaLnBrk="1" fontAlgn="ctr" latinLnBrk="0" hangingPunct="1"/>
                      <a:r>
                        <a:rPr lang="en-US" sz="1800" u="none" strike="noStrike" kern="1200">
                          <a:solidFill>
                            <a:schemeClr val="accent6">
                              <a:lumMod val="50000"/>
                            </a:schemeClr>
                          </a:solidFill>
                          <a:effectLst/>
                          <a:latin typeface="Arial" panose="020B0604020202020204" pitchFamily="34" charset="0"/>
                          <a:ea typeface="+mn-ea"/>
                          <a:cs typeface="Arial" panose="020B0604020202020204" pitchFamily="34" charset="0"/>
                        </a:rPr>
                        <a:t>-12</a:t>
                      </a:r>
                    </a:p>
                  </a:txBody>
                  <a:tcPr marL="9525" marR="9525" marT="9525" marB="0" anchor="ctr">
                    <a:noFill/>
                  </a:tcPr>
                </a:tc>
              </a:tr>
              <a:tr h="405952">
                <a:tc>
                  <a:txBody>
                    <a:bodyPr/>
                    <a:lstStyle/>
                    <a:p>
                      <a:pPr algn="l" rtl="0" fontAlgn="ctr"/>
                      <a:r>
                        <a:rPr lang="mn-MN" sz="1800" u="none" strike="noStrike" dirty="0">
                          <a:solidFill>
                            <a:schemeClr val="accent6">
                              <a:lumMod val="50000"/>
                            </a:schemeClr>
                          </a:solidFill>
                          <a:effectLst/>
                          <a:latin typeface="Arial" panose="020B0604020202020204" pitchFamily="34" charset="0"/>
                          <a:cs typeface="Arial" panose="020B0604020202020204" pitchFamily="34" charset="0"/>
                        </a:rPr>
                        <a:t>Гэмт хэргийн улмаас хохирсон иргэн </a:t>
                      </a:r>
                      <a:endParaRPr lang="mn-MN" sz="1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marL="0" algn="ctr" defTabSz="914400" rtl="0" eaLnBrk="1" fontAlgn="ctr" latinLnBrk="0" hangingPunct="1"/>
                      <a:r>
                        <a:rPr lang="en-US" sz="1800" u="none" strike="noStrike" kern="1200">
                          <a:solidFill>
                            <a:schemeClr val="accent6">
                              <a:lumMod val="50000"/>
                            </a:schemeClr>
                          </a:solidFill>
                          <a:effectLst/>
                          <a:latin typeface="Arial" panose="020B0604020202020204" pitchFamily="34" charset="0"/>
                          <a:ea typeface="+mn-ea"/>
                          <a:cs typeface="Arial" panose="020B0604020202020204" pitchFamily="34" charset="0"/>
                        </a:rPr>
                        <a:t>314</a:t>
                      </a:r>
                    </a:p>
                  </a:txBody>
                  <a:tcPr marL="9525" marR="9525" marT="9525" marB="0" anchor="ctr">
                    <a:noFill/>
                  </a:tcPr>
                </a:tc>
                <a:tc>
                  <a:txBody>
                    <a:bodyPr/>
                    <a:lstStyle/>
                    <a:p>
                      <a:pPr marL="0" algn="ctr" defTabSz="914400" rtl="0" eaLnBrk="1" fontAlgn="ctr" latinLnBrk="0" hangingPunct="1"/>
                      <a:r>
                        <a:rPr lang="en-US" sz="1800" u="none" strike="noStrike" kern="1200" dirty="0">
                          <a:solidFill>
                            <a:schemeClr val="accent6">
                              <a:lumMod val="50000"/>
                            </a:schemeClr>
                          </a:solidFill>
                          <a:effectLst/>
                          <a:latin typeface="Arial" panose="020B0604020202020204" pitchFamily="34" charset="0"/>
                          <a:ea typeface="+mn-ea"/>
                          <a:cs typeface="Arial" panose="020B0604020202020204" pitchFamily="34" charset="0"/>
                        </a:rPr>
                        <a:t>315</a:t>
                      </a:r>
                    </a:p>
                  </a:txBody>
                  <a:tcPr marL="9525" marR="9525" marT="9525" marB="0" anchor="ctr">
                    <a:noFill/>
                  </a:tcPr>
                </a:tc>
                <a:tc>
                  <a:txBody>
                    <a:bodyPr/>
                    <a:lstStyle/>
                    <a:p>
                      <a:pPr marL="0" algn="ctr" defTabSz="914400" rtl="0" eaLnBrk="1" fontAlgn="ctr" latinLnBrk="0" hangingPunct="1"/>
                      <a:r>
                        <a:rPr lang="en-US" sz="1800" u="none" strike="noStrike" kern="1200">
                          <a:solidFill>
                            <a:schemeClr val="accent6">
                              <a:lumMod val="50000"/>
                            </a:schemeClr>
                          </a:solidFill>
                          <a:effectLst/>
                          <a:latin typeface="Arial" panose="020B0604020202020204" pitchFamily="34" charset="0"/>
                          <a:ea typeface="+mn-ea"/>
                          <a:cs typeface="Arial" panose="020B0604020202020204" pitchFamily="34" charset="0"/>
                        </a:rPr>
                        <a:t>1</a:t>
                      </a:r>
                    </a:p>
                  </a:txBody>
                  <a:tcPr marL="9525" marR="9525" marT="9525" marB="0" anchor="ctr">
                    <a:noFill/>
                  </a:tcPr>
                </a:tc>
              </a:tr>
              <a:tr h="405952">
                <a:tc>
                  <a:txBody>
                    <a:bodyPr/>
                    <a:lstStyle/>
                    <a:p>
                      <a:pPr algn="l" rtl="0" fontAlgn="ctr"/>
                      <a:r>
                        <a:rPr lang="mn-MN" sz="1800" u="none" strike="noStrike" dirty="0">
                          <a:solidFill>
                            <a:schemeClr val="accent6">
                              <a:lumMod val="50000"/>
                            </a:schemeClr>
                          </a:solidFill>
                          <a:effectLst/>
                          <a:latin typeface="Arial" panose="020B0604020202020204" pitchFamily="34" charset="0"/>
                          <a:cs typeface="Arial" panose="020B0604020202020204" pitchFamily="34" charset="0"/>
                        </a:rPr>
                        <a:t>Гэмтсэн иргэн </a:t>
                      </a:r>
                      <a:endParaRPr lang="mn-MN" sz="1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marL="0" algn="ctr" defTabSz="914400" rtl="0" eaLnBrk="1" fontAlgn="ctr" latinLnBrk="0" hangingPunct="1"/>
                      <a:r>
                        <a:rPr lang="en-US" sz="1800" u="none" strike="noStrike" kern="1200">
                          <a:solidFill>
                            <a:schemeClr val="accent6">
                              <a:lumMod val="50000"/>
                            </a:schemeClr>
                          </a:solidFill>
                          <a:effectLst/>
                          <a:latin typeface="Arial" panose="020B0604020202020204" pitchFamily="34" charset="0"/>
                          <a:ea typeface="+mn-ea"/>
                          <a:cs typeface="Arial" panose="020B0604020202020204" pitchFamily="34" charset="0"/>
                        </a:rPr>
                        <a:t>83</a:t>
                      </a:r>
                    </a:p>
                  </a:txBody>
                  <a:tcPr marL="9525" marR="9525" marT="9525" marB="0" anchor="ctr">
                    <a:noFill/>
                  </a:tcPr>
                </a:tc>
                <a:tc>
                  <a:txBody>
                    <a:bodyPr/>
                    <a:lstStyle/>
                    <a:p>
                      <a:pPr marL="0" algn="ctr" defTabSz="914400" rtl="0" eaLnBrk="1" fontAlgn="ctr" latinLnBrk="0" hangingPunct="1"/>
                      <a:r>
                        <a:rPr lang="en-US" sz="1800" u="none" strike="noStrike" kern="1200" dirty="0">
                          <a:solidFill>
                            <a:schemeClr val="accent6">
                              <a:lumMod val="50000"/>
                            </a:schemeClr>
                          </a:solidFill>
                          <a:effectLst/>
                          <a:latin typeface="Arial" panose="020B0604020202020204" pitchFamily="34" charset="0"/>
                          <a:ea typeface="+mn-ea"/>
                          <a:cs typeface="Arial" panose="020B0604020202020204" pitchFamily="34" charset="0"/>
                        </a:rPr>
                        <a:t>90</a:t>
                      </a:r>
                    </a:p>
                  </a:txBody>
                  <a:tcPr marL="9525" marR="9525" marT="9525" marB="0" anchor="ctr">
                    <a:noFill/>
                  </a:tcPr>
                </a:tc>
                <a:tc>
                  <a:txBody>
                    <a:bodyPr/>
                    <a:lstStyle/>
                    <a:p>
                      <a:pPr marL="0" algn="ctr" defTabSz="914400" rtl="0" eaLnBrk="1" fontAlgn="ctr" latinLnBrk="0" hangingPunct="1"/>
                      <a:r>
                        <a:rPr lang="en-US" sz="1800" u="none" strike="noStrike" kern="1200">
                          <a:solidFill>
                            <a:schemeClr val="accent6">
                              <a:lumMod val="50000"/>
                            </a:schemeClr>
                          </a:solidFill>
                          <a:effectLst/>
                          <a:latin typeface="Arial" panose="020B0604020202020204" pitchFamily="34" charset="0"/>
                          <a:ea typeface="+mn-ea"/>
                          <a:cs typeface="Arial" panose="020B0604020202020204" pitchFamily="34" charset="0"/>
                        </a:rPr>
                        <a:t>7</a:t>
                      </a:r>
                    </a:p>
                  </a:txBody>
                  <a:tcPr marL="9525" marR="9525" marT="9525" marB="0" anchor="ctr">
                    <a:noFill/>
                  </a:tcPr>
                </a:tc>
              </a:tr>
              <a:tr h="405952">
                <a:tc>
                  <a:txBody>
                    <a:bodyPr/>
                    <a:lstStyle/>
                    <a:p>
                      <a:pPr algn="l" rtl="0" fontAlgn="ctr"/>
                      <a:r>
                        <a:rPr lang="mn-MN" sz="1800" u="none" strike="noStrike" dirty="0">
                          <a:solidFill>
                            <a:schemeClr val="accent6">
                              <a:lumMod val="50000"/>
                            </a:schemeClr>
                          </a:solidFill>
                          <a:effectLst/>
                          <a:latin typeface="Arial" panose="020B0604020202020204" pitchFamily="34" charset="0"/>
                          <a:cs typeface="Arial" panose="020B0604020202020204" pitchFamily="34" charset="0"/>
                        </a:rPr>
                        <a:t>Нас барсан иргэн </a:t>
                      </a:r>
                      <a:endParaRPr lang="mn-MN" sz="1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marL="0" algn="ctr" defTabSz="914400" rtl="0" eaLnBrk="1" fontAlgn="ctr" latinLnBrk="0" hangingPunct="1"/>
                      <a:r>
                        <a:rPr lang="en-US" sz="1800" u="none" strike="noStrike" kern="1200">
                          <a:solidFill>
                            <a:schemeClr val="accent6">
                              <a:lumMod val="50000"/>
                            </a:schemeClr>
                          </a:solidFill>
                          <a:effectLst/>
                          <a:latin typeface="Arial" panose="020B0604020202020204" pitchFamily="34" charset="0"/>
                          <a:ea typeface="+mn-ea"/>
                          <a:cs typeface="Arial" panose="020B0604020202020204" pitchFamily="34" charset="0"/>
                        </a:rPr>
                        <a:t>20</a:t>
                      </a:r>
                    </a:p>
                  </a:txBody>
                  <a:tcPr marL="9525" marR="9525" marT="9525" marB="0" anchor="ctr">
                    <a:noFill/>
                  </a:tcPr>
                </a:tc>
                <a:tc>
                  <a:txBody>
                    <a:bodyPr/>
                    <a:lstStyle/>
                    <a:p>
                      <a:pPr marL="0" algn="ctr" defTabSz="914400" rtl="0" eaLnBrk="1" fontAlgn="ctr" latinLnBrk="0" hangingPunct="1"/>
                      <a:r>
                        <a:rPr lang="en-US" sz="1800" u="none" strike="noStrike" kern="1200" dirty="0">
                          <a:solidFill>
                            <a:schemeClr val="accent6">
                              <a:lumMod val="50000"/>
                            </a:schemeClr>
                          </a:solidFill>
                          <a:effectLst/>
                          <a:latin typeface="Arial" panose="020B0604020202020204" pitchFamily="34" charset="0"/>
                          <a:ea typeface="+mn-ea"/>
                          <a:cs typeface="Arial" panose="020B0604020202020204" pitchFamily="34" charset="0"/>
                        </a:rPr>
                        <a:t>17</a:t>
                      </a:r>
                    </a:p>
                  </a:txBody>
                  <a:tcPr marL="9525" marR="9525" marT="9525" marB="0" anchor="ctr">
                    <a:noFill/>
                  </a:tcPr>
                </a:tc>
                <a:tc>
                  <a:txBody>
                    <a:bodyPr/>
                    <a:lstStyle/>
                    <a:p>
                      <a:pPr marL="0" algn="ctr" defTabSz="914400" rtl="0" eaLnBrk="1" fontAlgn="ctr" latinLnBrk="0" hangingPunct="1"/>
                      <a:r>
                        <a:rPr lang="en-US" sz="1800" u="none" strike="noStrike" kern="1200" dirty="0">
                          <a:solidFill>
                            <a:schemeClr val="accent6">
                              <a:lumMod val="50000"/>
                            </a:schemeClr>
                          </a:solidFill>
                          <a:effectLst/>
                          <a:latin typeface="Arial" panose="020B0604020202020204" pitchFamily="34" charset="0"/>
                          <a:ea typeface="+mn-ea"/>
                          <a:cs typeface="Arial" panose="020B0604020202020204" pitchFamily="34" charset="0"/>
                        </a:rPr>
                        <a:t>-3</a:t>
                      </a:r>
                    </a:p>
                  </a:txBody>
                  <a:tcPr marL="9525" marR="9525" marT="9525" marB="0" anchor="ctr">
                    <a:noFill/>
                  </a:tcPr>
                </a:tc>
              </a:tr>
              <a:tr h="490413">
                <a:tc>
                  <a:txBody>
                    <a:bodyPr/>
                    <a:lstStyle/>
                    <a:p>
                      <a:pPr algn="l" rtl="0" fontAlgn="ctr"/>
                      <a:r>
                        <a:rPr lang="mn-MN" sz="1800" u="none" strike="noStrike">
                          <a:solidFill>
                            <a:schemeClr val="accent6">
                              <a:lumMod val="50000"/>
                            </a:schemeClr>
                          </a:solidFill>
                          <a:effectLst/>
                          <a:latin typeface="Arial" panose="020B0604020202020204" pitchFamily="34" charset="0"/>
                          <a:cs typeface="Arial" panose="020B0604020202020204" pitchFamily="34" charset="0"/>
                        </a:rPr>
                        <a:t>Гэмт хэрэгт холбогдсон иргэн</a:t>
                      </a:r>
                      <a:endParaRPr lang="mn-MN" sz="18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marL="0" algn="ctr" defTabSz="914400" rtl="0" eaLnBrk="1" fontAlgn="ctr" latinLnBrk="0" hangingPunct="1"/>
                      <a:r>
                        <a:rPr lang="en-US" sz="1800" u="none" strike="noStrike" kern="1200">
                          <a:solidFill>
                            <a:schemeClr val="accent6">
                              <a:lumMod val="50000"/>
                            </a:schemeClr>
                          </a:solidFill>
                          <a:effectLst/>
                          <a:latin typeface="Arial" panose="020B0604020202020204" pitchFamily="34" charset="0"/>
                          <a:ea typeface="+mn-ea"/>
                          <a:cs typeface="Arial" panose="020B0604020202020204" pitchFamily="34" charset="0"/>
                        </a:rPr>
                        <a:t>169</a:t>
                      </a:r>
                    </a:p>
                  </a:txBody>
                  <a:tcPr marL="9525" marR="9525" marT="9525" marB="0" anchor="ctr">
                    <a:noFill/>
                  </a:tcPr>
                </a:tc>
                <a:tc>
                  <a:txBody>
                    <a:bodyPr/>
                    <a:lstStyle/>
                    <a:p>
                      <a:pPr marL="0" algn="ctr" defTabSz="914400" rtl="0" eaLnBrk="1" fontAlgn="ctr" latinLnBrk="0" hangingPunct="1"/>
                      <a:r>
                        <a:rPr lang="en-US" sz="1800" u="none" strike="noStrike" kern="1200">
                          <a:solidFill>
                            <a:schemeClr val="accent6">
                              <a:lumMod val="50000"/>
                            </a:schemeClr>
                          </a:solidFill>
                          <a:effectLst/>
                          <a:latin typeface="Arial" panose="020B0604020202020204" pitchFamily="34" charset="0"/>
                          <a:ea typeface="+mn-ea"/>
                          <a:cs typeface="Arial" panose="020B0604020202020204" pitchFamily="34" charset="0"/>
                        </a:rPr>
                        <a:t>203</a:t>
                      </a:r>
                    </a:p>
                  </a:txBody>
                  <a:tcPr marL="9525" marR="9525" marT="9525" marB="0" anchor="ctr">
                    <a:noFill/>
                  </a:tcPr>
                </a:tc>
                <a:tc>
                  <a:txBody>
                    <a:bodyPr/>
                    <a:lstStyle/>
                    <a:p>
                      <a:pPr marL="0" algn="ctr" defTabSz="914400" rtl="0" eaLnBrk="1" fontAlgn="ctr" latinLnBrk="0" hangingPunct="1"/>
                      <a:r>
                        <a:rPr lang="en-US" sz="1800" u="none" strike="noStrike" kern="1200" dirty="0">
                          <a:solidFill>
                            <a:schemeClr val="accent6">
                              <a:lumMod val="50000"/>
                            </a:schemeClr>
                          </a:solidFill>
                          <a:effectLst/>
                          <a:latin typeface="Arial" panose="020B0604020202020204" pitchFamily="34" charset="0"/>
                          <a:ea typeface="+mn-ea"/>
                          <a:cs typeface="Arial" panose="020B0604020202020204" pitchFamily="34" charset="0"/>
                        </a:rPr>
                        <a:t>34</a:t>
                      </a:r>
                    </a:p>
                  </a:txBody>
                  <a:tcPr marL="9525" marR="9525" marT="9525" marB="0" anchor="ctr">
                    <a:noFill/>
                  </a:tcPr>
                </a:tc>
              </a:tr>
              <a:tr h="405952">
                <a:tc>
                  <a:txBody>
                    <a:bodyPr/>
                    <a:lstStyle/>
                    <a:p>
                      <a:pPr algn="l" rtl="0" fontAlgn="ctr"/>
                      <a:r>
                        <a:rPr lang="mn-MN" sz="1800" u="none" strike="noStrike">
                          <a:solidFill>
                            <a:schemeClr val="accent6">
                              <a:lumMod val="50000"/>
                            </a:schemeClr>
                          </a:solidFill>
                          <a:effectLst/>
                          <a:latin typeface="Arial" panose="020B0604020202020204" pitchFamily="34" charset="0"/>
                          <a:cs typeface="Arial" panose="020B0604020202020204" pitchFamily="34" charset="0"/>
                        </a:rPr>
                        <a:t>Эрүүлжүүлэгдсэн хүн </a:t>
                      </a:r>
                      <a:endParaRPr lang="mn-MN" sz="18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marL="0" algn="ctr" defTabSz="914400" rtl="0" eaLnBrk="1" fontAlgn="ctr" latinLnBrk="0" hangingPunct="1"/>
                      <a:r>
                        <a:rPr lang="en-US" sz="1800" u="none" strike="noStrike" kern="1200">
                          <a:solidFill>
                            <a:schemeClr val="accent6">
                              <a:lumMod val="50000"/>
                            </a:schemeClr>
                          </a:solidFill>
                          <a:effectLst/>
                          <a:latin typeface="Arial" panose="020B0604020202020204" pitchFamily="34" charset="0"/>
                          <a:ea typeface="+mn-ea"/>
                          <a:cs typeface="Arial" panose="020B0604020202020204" pitchFamily="34" charset="0"/>
                        </a:rPr>
                        <a:t>590</a:t>
                      </a:r>
                    </a:p>
                  </a:txBody>
                  <a:tcPr marL="9525" marR="9525" marT="9525" marB="0" anchor="ctr">
                    <a:noFill/>
                  </a:tcPr>
                </a:tc>
                <a:tc>
                  <a:txBody>
                    <a:bodyPr/>
                    <a:lstStyle/>
                    <a:p>
                      <a:pPr marL="0" algn="ctr" defTabSz="914400" rtl="0" eaLnBrk="1" fontAlgn="ctr" latinLnBrk="0" hangingPunct="1"/>
                      <a:r>
                        <a:rPr lang="en-US" sz="1800" u="none" strike="noStrike" kern="1200">
                          <a:solidFill>
                            <a:schemeClr val="accent6">
                              <a:lumMod val="50000"/>
                            </a:schemeClr>
                          </a:solidFill>
                          <a:effectLst/>
                          <a:latin typeface="Arial" panose="020B0604020202020204" pitchFamily="34" charset="0"/>
                          <a:ea typeface="+mn-ea"/>
                          <a:cs typeface="Arial" panose="020B0604020202020204" pitchFamily="34" charset="0"/>
                        </a:rPr>
                        <a:t>665</a:t>
                      </a:r>
                    </a:p>
                  </a:txBody>
                  <a:tcPr marL="9525" marR="9525" marT="9525" marB="0" anchor="ctr">
                    <a:noFill/>
                  </a:tcPr>
                </a:tc>
                <a:tc>
                  <a:txBody>
                    <a:bodyPr/>
                    <a:lstStyle/>
                    <a:p>
                      <a:pPr marL="0" algn="ctr" defTabSz="914400" rtl="0" eaLnBrk="1" fontAlgn="ctr" latinLnBrk="0" hangingPunct="1"/>
                      <a:r>
                        <a:rPr lang="en-US" sz="1800" u="none" strike="noStrike" kern="1200" dirty="0">
                          <a:solidFill>
                            <a:schemeClr val="accent6">
                              <a:lumMod val="50000"/>
                            </a:schemeClr>
                          </a:solidFill>
                          <a:effectLst/>
                          <a:latin typeface="Arial" panose="020B0604020202020204" pitchFamily="34" charset="0"/>
                          <a:ea typeface="+mn-ea"/>
                          <a:cs typeface="Arial" panose="020B0604020202020204" pitchFamily="34" charset="0"/>
                        </a:rPr>
                        <a:t>75</a:t>
                      </a:r>
                    </a:p>
                  </a:txBody>
                  <a:tcPr marL="9525" marR="9525" marT="9525" marB="0" anchor="ctr">
                    <a:noFill/>
                  </a:tcPr>
                </a:tc>
              </a:tr>
              <a:tr h="405952">
                <a:tc>
                  <a:txBody>
                    <a:bodyPr/>
                    <a:lstStyle/>
                    <a:p>
                      <a:pPr algn="l" rtl="0" fontAlgn="ctr"/>
                      <a:r>
                        <a:rPr lang="mn-MN" sz="1800" u="none" strike="noStrike">
                          <a:solidFill>
                            <a:schemeClr val="accent6">
                              <a:lumMod val="50000"/>
                            </a:schemeClr>
                          </a:solidFill>
                          <a:effectLst/>
                          <a:latin typeface="Arial" panose="020B0604020202020204" pitchFamily="34" charset="0"/>
                          <a:cs typeface="Arial" panose="020B0604020202020204" pitchFamily="34" charset="0"/>
                        </a:rPr>
                        <a:t>Баривчлагдсан хүн</a:t>
                      </a:r>
                      <a:endParaRPr lang="mn-MN" sz="18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marL="0" algn="ctr" defTabSz="914400" rtl="0" eaLnBrk="1" fontAlgn="ctr" latinLnBrk="0" hangingPunct="1"/>
                      <a:r>
                        <a:rPr lang="en-US" sz="1800" u="none" strike="noStrike" kern="1200">
                          <a:solidFill>
                            <a:schemeClr val="accent6">
                              <a:lumMod val="50000"/>
                            </a:schemeClr>
                          </a:solidFill>
                          <a:effectLst/>
                          <a:latin typeface="Arial" panose="020B0604020202020204" pitchFamily="34" charset="0"/>
                          <a:ea typeface="+mn-ea"/>
                          <a:cs typeface="Arial" panose="020B0604020202020204" pitchFamily="34" charset="0"/>
                        </a:rPr>
                        <a:t>121</a:t>
                      </a:r>
                    </a:p>
                  </a:txBody>
                  <a:tcPr marL="9525" marR="9525" marT="9525" marB="0" anchor="ctr">
                    <a:noFill/>
                  </a:tcPr>
                </a:tc>
                <a:tc>
                  <a:txBody>
                    <a:bodyPr/>
                    <a:lstStyle/>
                    <a:p>
                      <a:pPr marL="0" algn="ctr" defTabSz="914400" rtl="0" eaLnBrk="1" fontAlgn="ctr" latinLnBrk="0" hangingPunct="1"/>
                      <a:r>
                        <a:rPr lang="en-US" sz="1800" u="none" strike="noStrike" kern="1200">
                          <a:solidFill>
                            <a:schemeClr val="accent6">
                              <a:lumMod val="50000"/>
                            </a:schemeClr>
                          </a:solidFill>
                          <a:effectLst/>
                          <a:latin typeface="Arial" panose="020B0604020202020204" pitchFamily="34" charset="0"/>
                          <a:ea typeface="+mn-ea"/>
                          <a:cs typeface="Arial" panose="020B0604020202020204" pitchFamily="34" charset="0"/>
                        </a:rPr>
                        <a:t>145</a:t>
                      </a:r>
                    </a:p>
                  </a:txBody>
                  <a:tcPr marL="9525" marR="9525" marT="9525" marB="0" anchor="ctr">
                    <a:noFill/>
                  </a:tcPr>
                </a:tc>
                <a:tc>
                  <a:txBody>
                    <a:bodyPr/>
                    <a:lstStyle/>
                    <a:p>
                      <a:pPr marL="0" algn="ctr" defTabSz="914400" rtl="0" eaLnBrk="1" fontAlgn="ctr" latinLnBrk="0" hangingPunct="1"/>
                      <a:r>
                        <a:rPr lang="en-US" sz="1800" u="none" strike="noStrike" kern="1200" dirty="0">
                          <a:solidFill>
                            <a:schemeClr val="accent6">
                              <a:lumMod val="50000"/>
                            </a:schemeClr>
                          </a:solidFill>
                          <a:effectLst/>
                          <a:latin typeface="Arial" panose="020B0604020202020204" pitchFamily="34" charset="0"/>
                          <a:ea typeface="+mn-ea"/>
                          <a:cs typeface="Arial" panose="020B0604020202020204" pitchFamily="34" charset="0"/>
                        </a:rPr>
                        <a:t>24</a:t>
                      </a:r>
                    </a:p>
                  </a:txBody>
                  <a:tcPr marL="9525" marR="9525" marT="9525" marB="0" anchor="ctr">
                    <a:noFill/>
                  </a:tcPr>
                </a:tc>
              </a:tr>
              <a:tr h="405952">
                <a:tc>
                  <a:txBody>
                    <a:bodyPr/>
                    <a:lstStyle/>
                    <a:p>
                      <a:pPr algn="l" rtl="0" fontAlgn="ctr"/>
                      <a:r>
                        <a:rPr lang="mn-MN" sz="1800" u="none" strike="noStrike">
                          <a:solidFill>
                            <a:schemeClr val="accent6">
                              <a:lumMod val="50000"/>
                            </a:schemeClr>
                          </a:solidFill>
                          <a:effectLst/>
                          <a:latin typeface="Arial" panose="020B0604020202020204" pitchFamily="34" charset="0"/>
                          <a:cs typeface="Arial" panose="020B0604020202020204" pitchFamily="34" charset="0"/>
                        </a:rPr>
                        <a:t>Торгуульсан хүн</a:t>
                      </a:r>
                      <a:endParaRPr lang="mn-MN" sz="18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marL="0" algn="ctr" defTabSz="914400" rtl="0" eaLnBrk="1" fontAlgn="ctr" latinLnBrk="0" hangingPunct="1"/>
                      <a:r>
                        <a:rPr lang="en-US" sz="1800" u="none" strike="noStrike" kern="1200">
                          <a:solidFill>
                            <a:schemeClr val="accent6">
                              <a:lumMod val="50000"/>
                            </a:schemeClr>
                          </a:solidFill>
                          <a:effectLst/>
                          <a:latin typeface="Arial" panose="020B0604020202020204" pitchFamily="34" charset="0"/>
                          <a:ea typeface="+mn-ea"/>
                          <a:cs typeface="Arial" panose="020B0604020202020204" pitchFamily="34" charset="0"/>
                        </a:rPr>
                        <a:t>7674</a:t>
                      </a:r>
                    </a:p>
                  </a:txBody>
                  <a:tcPr marL="9525" marR="9525" marT="9525" marB="0" anchor="ctr">
                    <a:noFill/>
                  </a:tcPr>
                </a:tc>
                <a:tc>
                  <a:txBody>
                    <a:bodyPr/>
                    <a:lstStyle/>
                    <a:p>
                      <a:pPr marL="0" algn="ctr" defTabSz="914400" rtl="0" eaLnBrk="1" fontAlgn="ctr" latinLnBrk="0" hangingPunct="1"/>
                      <a:r>
                        <a:rPr lang="en-US" sz="1800" u="none" strike="noStrike" kern="1200">
                          <a:solidFill>
                            <a:schemeClr val="accent6">
                              <a:lumMod val="50000"/>
                            </a:schemeClr>
                          </a:solidFill>
                          <a:effectLst/>
                          <a:latin typeface="Arial" panose="020B0604020202020204" pitchFamily="34" charset="0"/>
                          <a:ea typeface="+mn-ea"/>
                          <a:cs typeface="Arial" panose="020B0604020202020204" pitchFamily="34" charset="0"/>
                        </a:rPr>
                        <a:t>8511</a:t>
                      </a:r>
                    </a:p>
                  </a:txBody>
                  <a:tcPr marL="9525" marR="9525" marT="9525" marB="0" anchor="ctr">
                    <a:noFill/>
                  </a:tcPr>
                </a:tc>
                <a:tc>
                  <a:txBody>
                    <a:bodyPr/>
                    <a:lstStyle/>
                    <a:p>
                      <a:pPr marL="0" algn="ctr" defTabSz="914400" rtl="0" eaLnBrk="1" fontAlgn="ctr" latinLnBrk="0" hangingPunct="1"/>
                      <a:r>
                        <a:rPr lang="en-US" sz="1800" u="none" strike="noStrike" kern="1200" dirty="0">
                          <a:solidFill>
                            <a:schemeClr val="accent6">
                              <a:lumMod val="50000"/>
                            </a:schemeClr>
                          </a:solidFill>
                          <a:effectLst/>
                          <a:latin typeface="Arial" panose="020B0604020202020204" pitchFamily="34" charset="0"/>
                          <a:ea typeface="+mn-ea"/>
                          <a:cs typeface="Arial" panose="020B0604020202020204" pitchFamily="34" charset="0"/>
                        </a:rPr>
                        <a:t>837</a:t>
                      </a:r>
                    </a:p>
                  </a:txBody>
                  <a:tcPr marL="9525" marR="9525" marT="9525" marB="0" anchor="ctr">
                    <a:noFill/>
                  </a:tcPr>
                </a:tc>
              </a:tr>
              <a:tr h="504034">
                <a:tc>
                  <a:txBody>
                    <a:bodyPr/>
                    <a:lstStyle/>
                    <a:p>
                      <a:pPr algn="l" rtl="0" fontAlgn="ctr"/>
                      <a:r>
                        <a:rPr lang="mn-MN" sz="1800" u="none" strike="noStrike">
                          <a:solidFill>
                            <a:schemeClr val="accent6">
                              <a:lumMod val="50000"/>
                            </a:schemeClr>
                          </a:solidFill>
                          <a:effectLst/>
                          <a:latin typeface="Arial" panose="020B0604020202020204" pitchFamily="34" charset="0"/>
                          <a:cs typeface="Arial" panose="020B0604020202020204" pitchFamily="34" charset="0"/>
                        </a:rPr>
                        <a:t>Торгуулийн хэмжээ /сая.төгрөг/</a:t>
                      </a:r>
                      <a:endParaRPr lang="mn-MN" sz="1800" b="0" i="0" u="none" strike="noStrike">
                        <a:solidFill>
                          <a:schemeClr val="accent6">
                            <a:lumMod val="50000"/>
                          </a:schemeClr>
                        </a:solidFill>
                        <a:effectLst/>
                        <a:latin typeface="Arial" panose="020B0604020202020204" pitchFamily="34" charset="0"/>
                        <a:cs typeface="Arial" panose="020B0604020202020204" pitchFamily="34" charset="0"/>
                      </a:endParaRPr>
                    </a:p>
                  </a:txBody>
                  <a:tcPr marL="9525" marR="9525" marT="9525" marB="0" anchor="ctr">
                    <a:noFill/>
                  </a:tcPr>
                </a:tc>
                <a:tc>
                  <a:txBody>
                    <a:bodyPr/>
                    <a:lstStyle/>
                    <a:p>
                      <a:pPr marL="0" algn="ctr" defTabSz="914400" rtl="0" eaLnBrk="1" fontAlgn="ctr" latinLnBrk="0" hangingPunct="1"/>
                      <a:r>
                        <a:rPr lang="en-US" sz="1800" u="none" strike="noStrike" kern="1200">
                          <a:solidFill>
                            <a:schemeClr val="accent6">
                              <a:lumMod val="50000"/>
                            </a:schemeClr>
                          </a:solidFill>
                          <a:effectLst/>
                          <a:latin typeface="Arial" panose="020B0604020202020204" pitchFamily="34" charset="0"/>
                          <a:ea typeface="+mn-ea"/>
                          <a:cs typeface="Arial" panose="020B0604020202020204" pitchFamily="34" charset="0"/>
                        </a:rPr>
                        <a:t>269.7</a:t>
                      </a:r>
                    </a:p>
                  </a:txBody>
                  <a:tcPr marL="9525" marR="9525" marT="9525" marB="0" anchor="ctr">
                    <a:noFill/>
                  </a:tcPr>
                </a:tc>
                <a:tc>
                  <a:txBody>
                    <a:bodyPr/>
                    <a:lstStyle/>
                    <a:p>
                      <a:pPr marL="0" algn="ctr" defTabSz="914400" rtl="0" eaLnBrk="1" fontAlgn="ctr" latinLnBrk="0" hangingPunct="1"/>
                      <a:r>
                        <a:rPr lang="en-US" sz="1800" u="none" strike="noStrike" kern="1200">
                          <a:solidFill>
                            <a:schemeClr val="accent6">
                              <a:lumMod val="50000"/>
                            </a:schemeClr>
                          </a:solidFill>
                          <a:effectLst/>
                          <a:latin typeface="Arial" panose="020B0604020202020204" pitchFamily="34" charset="0"/>
                          <a:ea typeface="+mn-ea"/>
                          <a:cs typeface="Arial" panose="020B0604020202020204" pitchFamily="34" charset="0"/>
                        </a:rPr>
                        <a:t>336.6</a:t>
                      </a:r>
                    </a:p>
                  </a:txBody>
                  <a:tcPr marL="9525" marR="9525" marT="9525" marB="0" anchor="ctr">
                    <a:noFill/>
                  </a:tcPr>
                </a:tc>
                <a:tc>
                  <a:txBody>
                    <a:bodyPr/>
                    <a:lstStyle/>
                    <a:p>
                      <a:pPr marL="0" algn="ctr" defTabSz="914400" rtl="0" eaLnBrk="1" fontAlgn="ctr" latinLnBrk="0" hangingPunct="1"/>
                      <a:r>
                        <a:rPr lang="en-US" sz="1800" u="none" strike="noStrike" kern="1200" dirty="0">
                          <a:solidFill>
                            <a:schemeClr val="accent6">
                              <a:lumMod val="50000"/>
                            </a:schemeClr>
                          </a:solidFill>
                          <a:effectLst/>
                          <a:latin typeface="Arial" panose="020B0604020202020204" pitchFamily="34" charset="0"/>
                          <a:ea typeface="+mn-ea"/>
                          <a:cs typeface="Arial" panose="020B0604020202020204" pitchFamily="34" charset="0"/>
                        </a:rPr>
                        <a:t>66.9</a:t>
                      </a:r>
                    </a:p>
                  </a:txBody>
                  <a:tcPr marL="9525" marR="9525" marT="9525" marB="0" anchor="ctr">
                    <a:noFill/>
                  </a:tcPr>
                </a:tc>
              </a:tr>
            </a:tbl>
          </a:graphicData>
        </a:graphic>
      </p:graphicFrame>
    </p:spTree>
    <p:extLst>
      <p:ext uri="{BB962C8B-B14F-4D97-AF65-F5344CB8AC3E}">
        <p14:creationId xmlns:p14="http://schemas.microsoft.com/office/powerpoint/2010/main" val="3416863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1688812" y="3441414"/>
            <a:ext cx="4267200" cy="584775"/>
          </a:xfrm>
          <a:prstGeom prst="rect">
            <a:avLst/>
          </a:prstGeom>
        </p:spPr>
        <p:txBody>
          <a:bodyPr wrap="square">
            <a:spAutoFit/>
          </a:bodyPr>
          <a:lstStyle/>
          <a:p>
            <a:r>
              <a:rPr lang="mn-Mong-CN" altLang="en-US" sz="3200" b="1" dirty="0">
                <a:solidFill>
                  <a:srgbClr val="003269"/>
                </a:solidFill>
                <a:latin typeface="Arial" panose="020B0604020202020204" pitchFamily="34" charset="0"/>
                <a:ea typeface="Times New Roman" pitchFamily="18" charset="0"/>
                <a:cs typeface="Mongolian Baiti" pitchFamily="66" charset="0"/>
              </a:rPr>
              <a:t>ᠬᠥᠪᠰᠦᠭᠥᠯ ᠠᠶᠢᠮᠠᠭ ᠤᠨ ᠰ᠋ᠲ᠋ᠠᠲ᠋ᠢᠰ᠋ᠲ᠋᠋᠋᠋᠋᠋ᠢ᠍᠍᠍᠍᠍᠍᠍᠍᠍᠍ᠭ᠌᠌᠎᠎᠎᠎</a:t>
            </a:r>
            <a:r>
              <a:rPr lang="mn-Mong-CN" altLang="en-US" sz="3200" b="1" dirty="0">
                <a:solidFill>
                  <a:srgbClr val="003269"/>
                </a:solidFill>
                <a:latin typeface="Arial" panose="020B0604020202020204" pitchFamily="34" charset="0"/>
                <a:ea typeface="Times New Roman" pitchFamily="18" charset="0"/>
                <a:cs typeface="CMs Huree" pitchFamily="2" charset="0"/>
              </a:rPr>
              <a:t> </a:t>
            </a:r>
            <a:r>
              <a:rPr lang="mn-Mong-CN" altLang="en-US" sz="3200" b="1" dirty="0">
                <a:solidFill>
                  <a:srgbClr val="003269"/>
                </a:solidFill>
                <a:latin typeface="Arial" panose="020B0604020202020204" pitchFamily="34" charset="0"/>
                <a:ea typeface="Times New Roman" pitchFamily="18" charset="0"/>
                <a:cs typeface="Mongolian Baiti" pitchFamily="66" charset="0"/>
              </a:rPr>
              <a:t> ᠦᠨ ᠬᠡᠯᠲᠡᠰ</a:t>
            </a:r>
            <a:endParaRPr lang="en-US" sz="3200" b="1" dirty="0">
              <a:solidFill>
                <a:srgbClr val="003269"/>
              </a:solidFill>
              <a:latin typeface="Arial" panose="020B0604020202020204" pitchFamily="34" charset="0"/>
              <a:cs typeface="Arial" panose="020B0604020202020204" pitchFamily="34" charset="0"/>
            </a:endParaRPr>
          </a:p>
        </p:txBody>
      </p:sp>
      <p:cxnSp>
        <p:nvCxnSpPr>
          <p:cNvPr id="6" name="Straight Connector 5"/>
          <p:cNvCxnSpPr/>
          <p:nvPr/>
        </p:nvCxnSpPr>
        <p:spPr>
          <a:xfrm>
            <a:off x="1219200" y="685800"/>
            <a:ext cx="9912350" cy="0"/>
          </a:xfrm>
          <a:prstGeom prst="line">
            <a:avLst/>
          </a:prstGeom>
          <a:ln w="57150" cmpd="thinThick">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8" name="Rectangle 12"/>
          <p:cNvSpPr>
            <a:spLocks noChangeArrowheads="1"/>
          </p:cNvSpPr>
          <p:nvPr/>
        </p:nvSpPr>
        <p:spPr bwMode="auto">
          <a:xfrm>
            <a:off x="1114879" y="224135"/>
            <a:ext cx="9912350" cy="461665"/>
          </a:xfrm>
          <a:prstGeom prst="rect">
            <a:avLst/>
          </a:prstGeom>
          <a:no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a:solidFill>
                  <a:schemeClr val="bg1"/>
                </a:solidFill>
                <a:latin typeface="Arial" pitchFamily="34" charset="0"/>
                <a:cs typeface="Arial" pitchFamily="34" charset="0"/>
              </a:rPr>
              <a:t> </a:t>
            </a:r>
            <a:r>
              <a:rPr lang="mn-MN" sz="2400" b="1" dirty="0" smtClean="0">
                <a:solidFill>
                  <a:schemeClr val="bg1"/>
                </a:solidFill>
                <a:latin typeface="Arial" pitchFamily="34" charset="0"/>
                <a:cs typeface="Arial" pitchFamily="34" charset="0"/>
              </a:rPr>
              <a:t>                                             </a:t>
            </a:r>
            <a:r>
              <a:rPr lang="mn-MN" sz="2000" b="1" dirty="0" smtClean="0">
                <a:solidFill>
                  <a:schemeClr val="tx2">
                    <a:lumMod val="75000"/>
                  </a:schemeClr>
                </a:solidFill>
                <a:latin typeface="Arial" pitchFamily="34" charset="0"/>
                <a:cs typeface="Arial" pitchFamily="34" charset="0"/>
              </a:rPr>
              <a:t>ХӨВСГӨЛ АЙМГИЙН СТАТИСТИКИЙН ХЭЛТЭС</a:t>
            </a:r>
            <a:endParaRPr lang="mn-MN" sz="2000" b="1" dirty="0">
              <a:solidFill>
                <a:schemeClr val="tx2">
                  <a:lumMod val="75000"/>
                </a:schemeClr>
              </a:solidFill>
              <a:latin typeface="Arial" pitchFamily="34" charset="0"/>
              <a:cs typeface="Arial" pitchFamily="34" charset="0"/>
            </a:endParaRPr>
          </a:p>
        </p:txBody>
      </p:sp>
      <p:sp>
        <p:nvSpPr>
          <p:cNvPr id="3" name="TextBox 2"/>
          <p:cNvSpPr txBox="1"/>
          <p:nvPr/>
        </p:nvSpPr>
        <p:spPr>
          <a:xfrm>
            <a:off x="1295399" y="1261646"/>
            <a:ext cx="4394654" cy="338554"/>
          </a:xfrm>
          <a:prstGeom prst="rect">
            <a:avLst/>
          </a:prstGeom>
          <a:noFill/>
        </p:spPr>
        <p:txBody>
          <a:bodyPr wrap="square" rtlCol="0">
            <a:spAutoFit/>
          </a:bodyPr>
          <a:lstStyle/>
          <a:p>
            <a:r>
              <a:rPr lang="mn-MN" sz="1600" b="1" dirty="0" smtClean="0">
                <a:latin typeface="Arial" panose="020B0604020202020204" pitchFamily="34" charset="0"/>
                <a:cs typeface="Arial" panose="020B0604020202020204" pitchFamily="34" charset="0"/>
              </a:rPr>
              <a:t>БҮРТГЭЛТЭЙ АЖИЛГҮЙ ИРГЭД</a:t>
            </a:r>
          </a:p>
        </p:txBody>
      </p:sp>
      <p:sp>
        <p:nvSpPr>
          <p:cNvPr id="7" name="TextBox 6"/>
          <p:cNvSpPr txBox="1"/>
          <p:nvPr/>
        </p:nvSpPr>
        <p:spPr>
          <a:xfrm>
            <a:off x="3083378" y="1828800"/>
            <a:ext cx="2520043" cy="1169551"/>
          </a:xfrm>
          <a:prstGeom prst="rect">
            <a:avLst/>
          </a:prstGeom>
          <a:noFill/>
        </p:spPr>
        <p:txBody>
          <a:bodyPr wrap="square" rtlCol="0">
            <a:spAutoFit/>
          </a:bodyPr>
          <a:lstStyle/>
          <a:p>
            <a:pPr algn="just"/>
            <a:r>
              <a:rPr lang="mn-MN" sz="1400" dirty="0" smtClean="0">
                <a:latin typeface="Arial" panose="020B0604020202020204" pitchFamily="34" charset="0"/>
                <a:cs typeface="Arial" panose="020B0604020202020204" pitchFamily="34" charset="0"/>
              </a:rPr>
              <a:t>Хөдөлмөр эрхлэлтийн байгууллагад ажил хайж бүртгүүлсэн иргэд 20</a:t>
            </a:r>
            <a:r>
              <a:rPr lang="en-US" sz="1400" dirty="0" smtClean="0">
                <a:latin typeface="Arial" panose="020B0604020202020204" pitchFamily="34" charset="0"/>
                <a:cs typeface="Arial" panose="020B0604020202020204" pitchFamily="34" charset="0"/>
              </a:rPr>
              <a:t>20</a:t>
            </a:r>
            <a:r>
              <a:rPr lang="mn-MN" sz="1400" dirty="0" smtClean="0">
                <a:latin typeface="Arial" panose="020B0604020202020204" pitchFamily="34" charset="0"/>
                <a:cs typeface="Arial" panose="020B0604020202020204" pitchFamily="34" charset="0"/>
              </a:rPr>
              <a:t> оны </a:t>
            </a:r>
            <a:r>
              <a:rPr lang="en-US" sz="1400" dirty="0">
                <a:latin typeface="Arial" panose="020B0604020202020204" pitchFamily="34" charset="0"/>
                <a:cs typeface="Arial" panose="020B0604020202020204" pitchFamily="34" charset="0"/>
              </a:rPr>
              <a:t>5</a:t>
            </a:r>
            <a:r>
              <a:rPr lang="mn-MN" sz="1400" dirty="0" smtClean="0">
                <a:latin typeface="Arial" panose="020B0604020202020204" pitchFamily="34" charset="0"/>
                <a:cs typeface="Arial" panose="020B0604020202020204" pitchFamily="34" charset="0"/>
              </a:rPr>
              <a:t> дүгээр сарын эцэст </a:t>
            </a:r>
            <a:r>
              <a:rPr lang="en-US" sz="1400" dirty="0" smtClean="0">
                <a:latin typeface="Arial" panose="020B0604020202020204" pitchFamily="34" charset="0"/>
                <a:cs typeface="Arial" panose="020B0604020202020204" pitchFamily="34" charset="0"/>
              </a:rPr>
              <a:t>881</a:t>
            </a:r>
            <a:r>
              <a:rPr lang="mn-MN" sz="1400" dirty="0" smtClean="0">
                <a:latin typeface="Arial" panose="020B0604020202020204" pitchFamily="34" charset="0"/>
                <a:cs typeface="Arial" panose="020B0604020202020204" pitchFamily="34" charset="0"/>
              </a:rPr>
              <a:t> байна.</a:t>
            </a:r>
          </a:p>
        </p:txBody>
      </p:sp>
      <p:grpSp>
        <p:nvGrpSpPr>
          <p:cNvPr id="12" name="Group 11"/>
          <p:cNvGrpSpPr/>
          <p:nvPr/>
        </p:nvGrpSpPr>
        <p:grpSpPr>
          <a:xfrm>
            <a:off x="2019298" y="3980226"/>
            <a:ext cx="2628902" cy="820373"/>
            <a:chOff x="1311728" y="3606037"/>
            <a:chExt cx="2244757" cy="820373"/>
          </a:xfrm>
        </p:grpSpPr>
        <p:sp>
          <p:nvSpPr>
            <p:cNvPr id="2" name="Right Arrow 1"/>
            <p:cNvSpPr/>
            <p:nvPr/>
          </p:nvSpPr>
          <p:spPr>
            <a:xfrm rot="16200000">
              <a:off x="3008629" y="3878555"/>
              <a:ext cx="714711" cy="381000"/>
            </a:xfrm>
            <a:prstGeom prst="rightArrow">
              <a:avLst>
                <a:gd name="adj1" fmla="val 50000"/>
                <a:gd name="adj2" fmla="val 646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5" descr="D:\2019\taniltsuulga_GT_XXVG\icon_labour\images (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728" y="3606037"/>
              <a:ext cx="522287" cy="79499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921328" y="3680372"/>
              <a:ext cx="1219201" cy="738664"/>
            </a:xfrm>
            <a:prstGeom prst="rect">
              <a:avLst/>
            </a:prstGeom>
          </p:spPr>
          <p:txBody>
            <a:bodyPr wrap="square">
              <a:spAutoFit/>
            </a:bodyPr>
            <a:lstStyle/>
            <a:p>
              <a:pPr algn="just"/>
              <a:r>
                <a:rPr lang="mn-MN" sz="1400" dirty="0" smtClean="0">
                  <a:latin typeface="Arial" panose="020B0604020202020204" pitchFamily="34" charset="0"/>
                  <a:cs typeface="Arial" panose="020B0604020202020204" pitchFamily="34" charset="0"/>
                </a:rPr>
                <a:t>Өмнөх </a:t>
              </a:r>
              <a:r>
                <a:rPr lang="mn-MN" sz="1400" dirty="0">
                  <a:latin typeface="Arial" panose="020B0604020202020204" pitchFamily="34" charset="0"/>
                  <a:cs typeface="Arial" panose="020B0604020202020204" pitchFamily="34" charset="0"/>
                </a:rPr>
                <a:t>оны мөн </a:t>
              </a:r>
              <a:r>
                <a:rPr lang="mn-MN" sz="1400" dirty="0" smtClean="0">
                  <a:latin typeface="Arial" panose="020B0604020202020204" pitchFamily="34" charset="0"/>
                  <a:cs typeface="Arial" panose="020B0604020202020204" pitchFamily="34" charset="0"/>
                </a:rPr>
                <a:t>үеэс 18</a:t>
              </a:r>
              <a:r>
                <a:rPr lang="en-US" sz="1400" dirty="0" smtClean="0">
                  <a:latin typeface="Arial" panose="020B0604020202020204" pitchFamily="34" charset="0"/>
                  <a:cs typeface="Arial" panose="020B0604020202020204" pitchFamily="34" charset="0"/>
                </a:rPr>
                <a:t>.</a:t>
              </a:r>
              <a:r>
                <a:rPr lang="mn-MN" sz="1400" dirty="0" smtClean="0">
                  <a:latin typeface="Arial" panose="020B0604020202020204" pitchFamily="34" charset="0"/>
                  <a:cs typeface="Arial" panose="020B0604020202020204" pitchFamily="34" charset="0"/>
                </a:rPr>
                <a:t>8</a:t>
              </a:r>
              <a:r>
                <a:rPr lang="en-US" sz="1400" dirty="0" smtClean="0">
                  <a:latin typeface="Arial" panose="020B0604020202020204" pitchFamily="34" charset="0"/>
                  <a:cs typeface="Arial" panose="020B0604020202020204" pitchFamily="34" charset="0"/>
                </a:rPr>
                <a:t> </a:t>
              </a:r>
              <a:r>
                <a:rPr lang="mn-MN" sz="1400" dirty="0" smtClean="0">
                  <a:latin typeface="Arial" panose="020B0604020202020204" pitchFamily="34" charset="0"/>
                  <a:cs typeface="Arial" panose="020B0604020202020204" pitchFamily="34" charset="0"/>
                </a:rPr>
                <a:t>хувиар</a:t>
              </a:r>
              <a:endParaRPr lang="en-US" sz="1400" dirty="0">
                <a:latin typeface="Arial" panose="020B0604020202020204" pitchFamily="34" charset="0"/>
                <a:cs typeface="Arial" panose="020B0604020202020204" pitchFamily="34" charset="0"/>
              </a:endParaRPr>
            </a:p>
          </p:txBody>
        </p:sp>
      </p:grpSp>
      <p:grpSp>
        <p:nvGrpSpPr>
          <p:cNvPr id="5" name="Group 4"/>
          <p:cNvGrpSpPr/>
          <p:nvPr/>
        </p:nvGrpSpPr>
        <p:grpSpPr>
          <a:xfrm>
            <a:off x="6341270" y="1480273"/>
            <a:ext cx="4754790" cy="1669392"/>
            <a:chOff x="7010400" y="3124200"/>
            <a:chExt cx="4138158" cy="1669392"/>
          </a:xfrm>
        </p:grpSpPr>
        <p:pic>
          <p:nvPicPr>
            <p:cNvPr id="1026" name="Picture 2" descr="D:\2019\taniltsuulga_GT_XXVG\icon_labour\imag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3124202"/>
              <a:ext cx="914400" cy="91439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2019\taniltsuulga_GT_XXVG\icon_labour\images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8843" y="3124200"/>
              <a:ext cx="937757" cy="8148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2019\taniltsuulga_GT_XXVG\icon_labour\images (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86600" y="3127262"/>
              <a:ext cx="911338" cy="91133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7010400" y="4038600"/>
              <a:ext cx="1245532" cy="523220"/>
            </a:xfrm>
            <a:prstGeom prst="rect">
              <a:avLst/>
            </a:prstGeom>
            <a:noFill/>
          </p:spPr>
          <p:txBody>
            <a:bodyPr wrap="square" rtlCol="0">
              <a:spAutoFit/>
            </a:bodyPr>
            <a:lstStyle/>
            <a:p>
              <a:pPr algn="ctr"/>
              <a:r>
                <a:rPr lang="mn-MN" sz="1400" dirty="0" smtClean="0">
                  <a:latin typeface="Arial" panose="020B0604020202020204" pitchFamily="34" charset="0"/>
                  <a:cs typeface="Arial" panose="020B0604020202020204" pitchFamily="34" charset="0"/>
                </a:rPr>
                <a:t>47</a:t>
              </a:r>
              <a:r>
                <a:rPr lang="en-US" sz="1400" dirty="0" smtClean="0">
                  <a:latin typeface="Arial" panose="020B0604020202020204" pitchFamily="34" charset="0"/>
                  <a:cs typeface="Arial" panose="020B0604020202020204" pitchFamily="34" charset="0"/>
                </a:rPr>
                <a:t>7</a:t>
              </a:r>
              <a:r>
                <a:rPr lang="mn-MN"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t>
              </a:r>
              <a:r>
                <a:rPr lang="mn-MN" sz="1400" dirty="0" smtClean="0">
                  <a:latin typeface="Arial" panose="020B0604020202020204" pitchFamily="34" charset="0"/>
                  <a:cs typeface="Arial" panose="020B0604020202020204" pitchFamily="34" charset="0"/>
                </a:rPr>
                <a:t>5</a:t>
              </a:r>
              <a:r>
                <a:rPr lang="en-US" sz="1400" dirty="0" smtClean="0">
                  <a:latin typeface="Arial" panose="020B0604020202020204" pitchFamily="34" charset="0"/>
                  <a:cs typeface="Arial" panose="020B0604020202020204" pitchFamily="34" charset="0"/>
                </a:rPr>
                <a:t>4</a:t>
              </a:r>
              <a:r>
                <a:rPr lang="mn-MN" sz="1400" dirty="0" smtClean="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1%)</a:t>
              </a:r>
              <a:r>
                <a:rPr lang="mn-MN" sz="1400" dirty="0" smtClean="0">
                  <a:latin typeface="Arial" panose="020B0604020202020204" pitchFamily="34" charset="0"/>
                  <a:cs typeface="Arial" panose="020B0604020202020204" pitchFamily="34" charset="0"/>
                </a:rPr>
                <a:t> нь эмэгтэй </a:t>
              </a:r>
            </a:p>
          </p:txBody>
        </p:sp>
        <p:sp>
          <p:nvSpPr>
            <p:cNvPr id="21" name="TextBox 20"/>
            <p:cNvSpPr txBox="1"/>
            <p:nvPr/>
          </p:nvSpPr>
          <p:spPr>
            <a:xfrm>
              <a:off x="8458200" y="4054928"/>
              <a:ext cx="1143000" cy="738664"/>
            </a:xfrm>
            <a:prstGeom prst="rect">
              <a:avLst/>
            </a:prstGeom>
            <a:noFill/>
          </p:spPr>
          <p:txBody>
            <a:bodyPr wrap="square" rtlCol="0">
              <a:spAutoFit/>
            </a:bodyPr>
            <a:lstStyle/>
            <a:p>
              <a:pPr algn="ctr"/>
              <a:r>
                <a:rPr lang="mn-MN" sz="1400" dirty="0" smtClean="0">
                  <a:latin typeface="Arial" panose="020B0604020202020204" pitchFamily="34" charset="0"/>
                  <a:cs typeface="Arial" panose="020B0604020202020204" pitchFamily="34" charset="0"/>
                </a:rPr>
                <a:t>2</a:t>
              </a:r>
              <a:r>
                <a:rPr lang="en-US" sz="1400" dirty="0" smtClean="0">
                  <a:latin typeface="Arial" panose="020B0604020202020204" pitchFamily="34" charset="0"/>
                  <a:cs typeface="Arial" panose="020B0604020202020204" pitchFamily="34" charset="0"/>
                </a:rPr>
                <a:t>5</a:t>
              </a:r>
              <a:r>
                <a:rPr lang="mn-MN"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(2</a:t>
              </a:r>
              <a:r>
                <a:rPr lang="mn-MN" sz="1400" dirty="0" smtClean="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8%)</a:t>
              </a:r>
              <a:r>
                <a:rPr lang="mn-MN" sz="1400" dirty="0" smtClean="0">
                  <a:latin typeface="Arial" panose="020B0604020202020204" pitchFamily="34" charset="0"/>
                  <a:cs typeface="Arial" panose="020B0604020202020204" pitchFamily="34" charset="0"/>
                </a:rPr>
                <a:t> нь хөгжлийн бэрхшээлтэй </a:t>
              </a:r>
            </a:p>
          </p:txBody>
        </p:sp>
        <p:sp>
          <p:nvSpPr>
            <p:cNvPr id="22" name="TextBox 21"/>
            <p:cNvSpPr txBox="1"/>
            <p:nvPr/>
          </p:nvSpPr>
          <p:spPr>
            <a:xfrm>
              <a:off x="9753600" y="4038600"/>
              <a:ext cx="1394958" cy="738664"/>
            </a:xfrm>
            <a:prstGeom prst="rect">
              <a:avLst/>
            </a:prstGeom>
            <a:noFill/>
          </p:spPr>
          <p:txBody>
            <a:bodyPr wrap="square" rtlCol="0">
              <a:spAutoFit/>
            </a:bodyPr>
            <a:lstStyle/>
            <a:p>
              <a:pPr algn="ctr"/>
              <a:r>
                <a:rPr lang="mn-MN" sz="1400" dirty="0" smtClean="0">
                  <a:latin typeface="Arial" panose="020B0604020202020204" pitchFamily="34" charset="0"/>
                  <a:cs typeface="Arial" panose="020B0604020202020204" pitchFamily="34" charset="0"/>
                </a:rPr>
                <a:t>4</a:t>
              </a:r>
              <a:r>
                <a:rPr lang="en-US" sz="1400" dirty="0" smtClean="0">
                  <a:latin typeface="Arial" panose="020B0604020202020204" pitchFamily="34" charset="0"/>
                  <a:cs typeface="Arial" panose="020B0604020202020204" pitchFamily="34" charset="0"/>
                </a:rPr>
                <a:t>29</a:t>
              </a:r>
              <a:r>
                <a:rPr lang="mn-MN"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(48</a:t>
              </a:r>
              <a:r>
                <a:rPr lang="mn-MN" sz="1400" dirty="0" smtClean="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7%)</a:t>
              </a:r>
              <a:r>
                <a:rPr lang="mn-MN" sz="1400" dirty="0" smtClean="0">
                  <a:latin typeface="Arial" panose="020B0604020202020204" pitchFamily="34" charset="0"/>
                  <a:cs typeface="Arial" panose="020B0604020202020204" pitchFamily="34" charset="0"/>
                </a:rPr>
                <a:t> нь 15-34 насны залуучууд </a:t>
              </a:r>
            </a:p>
          </p:txBody>
        </p:sp>
      </p:grpSp>
      <p:sp>
        <p:nvSpPr>
          <p:cNvPr id="26" name="TextBox 25"/>
          <p:cNvSpPr txBox="1"/>
          <p:nvPr/>
        </p:nvSpPr>
        <p:spPr>
          <a:xfrm>
            <a:off x="1749992" y="3426024"/>
            <a:ext cx="2857272" cy="307777"/>
          </a:xfrm>
          <a:prstGeom prst="rect">
            <a:avLst/>
          </a:prstGeom>
          <a:noFill/>
        </p:spPr>
        <p:txBody>
          <a:bodyPr wrap="square" rtlCol="0">
            <a:spAutoFit/>
          </a:bodyPr>
          <a:lstStyle/>
          <a:p>
            <a:pPr algn="just"/>
            <a:r>
              <a:rPr lang="mn-MN" sz="1400" dirty="0" smtClean="0">
                <a:latin typeface="Arial" panose="020B0604020202020204" pitchFamily="34" charset="0"/>
                <a:cs typeface="Arial" panose="020B0604020202020204" pitchFamily="34" charset="0"/>
              </a:rPr>
              <a:t>Нийт бүртгэлтэй ажилгүй иргэд</a:t>
            </a:r>
          </a:p>
        </p:txBody>
      </p:sp>
      <p:pic>
        <p:nvPicPr>
          <p:cNvPr id="16" name="Picture 5" descr="D:\2019\taniltsuulga_GT_XXVG\icon_labour\images (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0281" y="4327676"/>
            <a:ext cx="1458169" cy="127898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6428825" y="3743980"/>
            <a:ext cx="4790280" cy="523220"/>
          </a:xfrm>
          <a:prstGeom prst="rect">
            <a:avLst/>
          </a:prstGeom>
          <a:noFill/>
        </p:spPr>
        <p:txBody>
          <a:bodyPr wrap="square" rtlCol="0">
            <a:spAutoFit/>
          </a:bodyPr>
          <a:lstStyle/>
          <a:p>
            <a:pPr algn="just"/>
            <a:r>
              <a:rPr lang="mn-MN" sz="1400" dirty="0" smtClean="0">
                <a:latin typeface="Arial" panose="020B0604020202020204" pitchFamily="34" charset="0"/>
                <a:cs typeface="Arial" panose="020B0604020202020204" pitchFamily="34" charset="0"/>
              </a:rPr>
              <a:t>Хөдөлмөр эрхлэлтийн байгууллагад бүртгэлтэй 1</a:t>
            </a:r>
            <a:r>
              <a:rPr lang="en-US" sz="1400" dirty="0" smtClean="0">
                <a:latin typeface="Arial" panose="020B0604020202020204" pitchFamily="34" charset="0"/>
                <a:cs typeface="Arial" panose="020B0604020202020204" pitchFamily="34" charset="0"/>
              </a:rPr>
              <a:t>6</a:t>
            </a:r>
            <a:r>
              <a:rPr lang="mn-MN" sz="1400" dirty="0" smtClean="0">
                <a:latin typeface="Arial" panose="020B0604020202020204" pitchFamily="34" charset="0"/>
                <a:cs typeface="Arial" panose="020B0604020202020204" pitchFamily="34" charset="0"/>
              </a:rPr>
              <a:t>5 иргэн ажилд зуучлагдан орсон байна.</a:t>
            </a:r>
          </a:p>
        </p:txBody>
      </p:sp>
      <p:grpSp>
        <p:nvGrpSpPr>
          <p:cNvPr id="10" name="Group 9"/>
          <p:cNvGrpSpPr/>
          <p:nvPr/>
        </p:nvGrpSpPr>
        <p:grpSpPr>
          <a:xfrm>
            <a:off x="1447800" y="1752599"/>
            <a:ext cx="1600201" cy="1600201"/>
            <a:chOff x="1523999" y="1324102"/>
            <a:chExt cx="1600201" cy="1600201"/>
          </a:xfrm>
        </p:grpSpPr>
        <p:pic>
          <p:nvPicPr>
            <p:cNvPr id="1030" name="Picture 6" descr="D:\2019\taniltsuulga_GT_XXVG\icon_labour\images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3999" y="1324102"/>
              <a:ext cx="1600201" cy="160020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rot="21068680">
              <a:off x="2275059" y="2466039"/>
              <a:ext cx="659947" cy="246221"/>
            </a:xfrm>
            <a:prstGeom prst="rect">
              <a:avLst/>
            </a:prstGeom>
            <a:noFill/>
          </p:spPr>
          <p:txBody>
            <a:bodyPr wrap="square" rtlCol="0">
              <a:spAutoFit/>
            </a:bodyPr>
            <a:lstStyle/>
            <a:p>
              <a:pPr algn="just"/>
              <a:r>
                <a:rPr lang="mn-MN" sz="1000" dirty="0" smtClean="0">
                  <a:latin typeface="Arial" panose="020B0604020202020204" pitchFamily="34" charset="0"/>
                  <a:cs typeface="Arial" panose="020B0604020202020204" pitchFamily="34" charset="0"/>
                </a:rPr>
                <a:t>Ажил</a:t>
              </a:r>
            </a:p>
          </p:txBody>
        </p:sp>
      </p:grpSp>
      <p:pic>
        <p:nvPicPr>
          <p:cNvPr id="9" name="Picture 2" descr="D:\2019\taniltsuulga_GT_XXVG\icon_labour\images (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0804" y="4327676"/>
            <a:ext cx="1319500" cy="118761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a:off x="5943600" y="1553113"/>
            <a:ext cx="0" cy="3476087"/>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589918" y="5605792"/>
            <a:ext cx="1380335" cy="523220"/>
          </a:xfrm>
          <a:prstGeom prst="rect">
            <a:avLst/>
          </a:prstGeom>
          <a:noFill/>
        </p:spPr>
        <p:txBody>
          <a:bodyPr wrap="square" rtlCol="0">
            <a:spAutoFit/>
          </a:bodyPr>
          <a:lstStyle/>
          <a:p>
            <a:pPr algn="ctr"/>
            <a:r>
              <a:rPr lang="mn-MN"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83</a:t>
            </a:r>
            <a:r>
              <a:rPr lang="mn-MN"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t>
            </a:r>
            <a:r>
              <a:rPr lang="mn-MN" sz="1400" dirty="0" smtClean="0">
                <a:latin typeface="Arial" panose="020B0604020202020204" pitchFamily="34" charset="0"/>
                <a:cs typeface="Arial" panose="020B0604020202020204" pitchFamily="34" charset="0"/>
              </a:rPr>
              <a:t>5</a:t>
            </a:r>
            <a:r>
              <a:rPr lang="en-US" sz="1400" dirty="0" smtClean="0">
                <a:latin typeface="Arial" panose="020B0604020202020204" pitchFamily="34" charset="0"/>
                <a:cs typeface="Arial" panose="020B0604020202020204" pitchFamily="34" charset="0"/>
              </a:rPr>
              <a:t>0</a:t>
            </a:r>
            <a:r>
              <a:rPr lang="mn-MN" sz="1400" dirty="0" smtClean="0">
                <a:latin typeface="Arial" panose="020B0604020202020204" pitchFamily="34" charset="0"/>
                <a:cs typeface="Arial" panose="020B0604020202020204" pitchFamily="34" charset="0"/>
              </a:rPr>
              <a:t>.</a:t>
            </a:r>
            <a:r>
              <a:rPr lang="en-US" sz="1400" dirty="0" smtClean="0">
                <a:latin typeface="Arial" panose="020B0604020202020204" pitchFamily="34" charset="0"/>
                <a:cs typeface="Arial" panose="020B0604020202020204" pitchFamily="34" charset="0"/>
              </a:rPr>
              <a:t>3</a:t>
            </a:r>
            <a:r>
              <a:rPr lang="mn-MN"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a:t>
            </a:r>
            <a:r>
              <a:rPr lang="mn-MN" sz="1400" dirty="0" smtClean="0">
                <a:latin typeface="Arial" panose="020B0604020202020204" pitchFamily="34" charset="0"/>
                <a:cs typeface="Arial" panose="020B0604020202020204" pitchFamily="34" charset="0"/>
              </a:rPr>
              <a:t>нь эмэгтэй </a:t>
            </a:r>
          </a:p>
        </p:txBody>
      </p:sp>
      <p:sp>
        <p:nvSpPr>
          <p:cNvPr id="30" name="TextBox 29"/>
          <p:cNvSpPr txBox="1"/>
          <p:nvPr/>
        </p:nvSpPr>
        <p:spPr>
          <a:xfrm>
            <a:off x="7168115" y="5606661"/>
            <a:ext cx="1380335" cy="523220"/>
          </a:xfrm>
          <a:prstGeom prst="rect">
            <a:avLst/>
          </a:prstGeom>
          <a:noFill/>
        </p:spPr>
        <p:txBody>
          <a:bodyPr wrap="square" rtlCol="0">
            <a:spAutoFit/>
          </a:bodyPr>
          <a:lstStyle/>
          <a:p>
            <a:pPr algn="ctr"/>
            <a:r>
              <a:rPr lang="mn-MN"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82</a:t>
            </a:r>
            <a:r>
              <a:rPr lang="mn-MN"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a:t>
            </a:r>
            <a:r>
              <a:rPr lang="mn-MN" sz="1400" dirty="0" smtClean="0">
                <a:latin typeface="Arial" panose="020B0604020202020204" pitchFamily="34" charset="0"/>
                <a:cs typeface="Arial" panose="020B0604020202020204" pitchFamily="34" charset="0"/>
              </a:rPr>
              <a:t>49.</a:t>
            </a:r>
            <a:r>
              <a:rPr lang="en-US" sz="1400" dirty="0" smtClean="0">
                <a:latin typeface="Arial" panose="020B0604020202020204" pitchFamily="34" charset="0"/>
                <a:cs typeface="Arial" panose="020B0604020202020204" pitchFamily="34" charset="0"/>
              </a:rPr>
              <a:t>7</a:t>
            </a:r>
            <a:r>
              <a:rPr lang="mn-MN" sz="1400" dirty="0" smtClean="0">
                <a:latin typeface="Arial" panose="020B0604020202020204" pitchFamily="34" charset="0"/>
                <a:cs typeface="Arial" panose="020B0604020202020204" pitchFamily="34" charset="0"/>
              </a:rPr>
              <a:t> </a:t>
            </a:r>
            <a:r>
              <a:rPr lang="en-US" sz="1400" dirty="0" smtClean="0">
                <a:latin typeface="Arial" panose="020B0604020202020204" pitchFamily="34" charset="0"/>
                <a:cs typeface="Arial" panose="020B0604020202020204" pitchFamily="34" charset="0"/>
              </a:rPr>
              <a:t>%) </a:t>
            </a:r>
            <a:r>
              <a:rPr lang="mn-MN" sz="1400" dirty="0" smtClean="0">
                <a:latin typeface="Arial" panose="020B0604020202020204" pitchFamily="34" charset="0"/>
                <a:cs typeface="Arial" panose="020B0604020202020204" pitchFamily="34" charset="0"/>
              </a:rPr>
              <a:t>нь э</a:t>
            </a:r>
            <a:r>
              <a:rPr lang="mn-MN" sz="1400" dirty="0">
                <a:latin typeface="Arial" panose="020B0604020202020204" pitchFamily="34" charset="0"/>
                <a:cs typeface="Arial" panose="020B0604020202020204" pitchFamily="34" charset="0"/>
              </a:rPr>
              <a:t>р</a:t>
            </a:r>
            <a:r>
              <a:rPr lang="mn-MN" sz="1400" dirty="0" smtClean="0">
                <a:latin typeface="Arial" panose="020B0604020202020204" pitchFamily="34" charset="0"/>
                <a:cs typeface="Arial" panose="020B0604020202020204" pitchFamily="34" charset="0"/>
              </a:rPr>
              <a:t>эгтэй </a:t>
            </a:r>
          </a:p>
        </p:txBody>
      </p:sp>
      <p:cxnSp>
        <p:nvCxnSpPr>
          <p:cNvPr id="17" name="Straight Connector 16"/>
          <p:cNvCxnSpPr/>
          <p:nvPr/>
        </p:nvCxnSpPr>
        <p:spPr>
          <a:xfrm>
            <a:off x="7419425" y="3505200"/>
            <a:ext cx="2791375"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328056" y="5253681"/>
            <a:ext cx="4361997" cy="523220"/>
          </a:xfrm>
          <a:prstGeom prst="rect">
            <a:avLst/>
          </a:prstGeom>
          <a:noFill/>
        </p:spPr>
        <p:txBody>
          <a:bodyPr wrap="square" rtlCol="0">
            <a:spAutoFit/>
          </a:bodyPr>
          <a:lstStyle/>
          <a:p>
            <a:pPr algn="just"/>
            <a:r>
              <a:rPr lang="mn-MN" sz="1400" dirty="0" smtClean="0">
                <a:latin typeface="Arial" panose="020B0604020202020204" pitchFamily="34" charset="0"/>
                <a:cs typeface="Arial" panose="020B0604020202020204" pitchFamily="34" charset="0"/>
              </a:rPr>
              <a:t>Хөдөлмөр эрхлэлтийн байгууллагад 20</a:t>
            </a:r>
            <a:r>
              <a:rPr lang="en-US" sz="1400" dirty="0" smtClean="0">
                <a:latin typeface="Arial" panose="020B0604020202020204" pitchFamily="34" charset="0"/>
                <a:cs typeface="Arial" panose="020B0604020202020204" pitchFamily="34" charset="0"/>
              </a:rPr>
              <a:t>20</a:t>
            </a:r>
            <a:r>
              <a:rPr lang="mn-MN" sz="1400" dirty="0" smtClean="0">
                <a:latin typeface="Arial" panose="020B0604020202020204" pitchFamily="34" charset="0"/>
                <a:cs typeface="Arial" panose="020B0604020202020204" pitchFamily="34" charset="0"/>
              </a:rPr>
              <a:t> оны </a:t>
            </a:r>
            <a:r>
              <a:rPr lang="en-US" sz="1400" dirty="0" smtClean="0">
                <a:latin typeface="Arial" panose="020B0604020202020204" pitchFamily="34" charset="0"/>
                <a:cs typeface="Arial" panose="020B0604020202020204" pitchFamily="34" charset="0"/>
              </a:rPr>
              <a:t>5</a:t>
            </a:r>
            <a:r>
              <a:rPr lang="mn-MN" sz="1400" dirty="0" smtClean="0">
                <a:latin typeface="Arial" panose="020B0604020202020204" pitchFamily="34" charset="0"/>
                <a:cs typeface="Arial" panose="020B0604020202020204" pitchFamily="34" charset="0"/>
              </a:rPr>
              <a:t> дүгээр сард </a:t>
            </a:r>
            <a:r>
              <a:rPr lang="en-US" sz="1400" dirty="0" smtClean="0">
                <a:latin typeface="Arial" panose="020B0604020202020204" pitchFamily="34" charset="0"/>
                <a:cs typeface="Arial" panose="020B0604020202020204" pitchFamily="34" charset="0"/>
              </a:rPr>
              <a:t>295</a:t>
            </a:r>
            <a:r>
              <a:rPr lang="mn-MN" sz="1400" dirty="0" smtClean="0">
                <a:latin typeface="Arial" panose="020B0604020202020204" pitchFamily="34" charset="0"/>
                <a:cs typeface="Arial" panose="020B0604020202020204" pitchFamily="34" charset="0"/>
              </a:rPr>
              <a:t> хүн шинээр бүртгүүлсэн байна.</a:t>
            </a:r>
          </a:p>
        </p:txBody>
      </p:sp>
      <p:sp>
        <p:nvSpPr>
          <p:cNvPr id="32" name="Rectangle 31"/>
          <p:cNvSpPr>
            <a:spLocks noChangeArrowheads="1"/>
          </p:cNvSpPr>
          <p:nvPr/>
        </p:nvSpPr>
        <p:spPr bwMode="auto">
          <a:xfrm>
            <a:off x="1216367" y="785336"/>
            <a:ext cx="9912350" cy="400110"/>
          </a:xfrm>
          <a:prstGeom prst="rect">
            <a:avLst/>
          </a:prstGeom>
          <a:solidFill>
            <a:srgbClr val="996600"/>
          </a:solidFill>
          <a:ln w="9525">
            <a:noFill/>
            <a:miter lim="800000"/>
            <a:headEnd/>
            <a:tailEnd/>
          </a:ln>
        </p:spPr>
        <p:txBody>
          <a:bodyPr wrap="square">
            <a:spAutoFit/>
          </a:bodyPr>
          <a:lstStyle/>
          <a:p>
            <a:pPr marL="514350" indent="-514350" algn="just">
              <a:spcBef>
                <a:spcPct val="20000"/>
              </a:spcBef>
              <a:buClr>
                <a:srgbClr val="F79646">
                  <a:lumMod val="50000"/>
                </a:srgbClr>
              </a:buClr>
              <a:buSzPct val="80000"/>
              <a:defRPr/>
            </a:pPr>
            <a:r>
              <a:rPr lang="mn-MN" sz="2000" b="1" dirty="0" smtClean="0">
                <a:solidFill>
                  <a:prstClr val="white"/>
                </a:solidFill>
                <a:latin typeface="Arial Unicode MS" pitchFamily="34" charset="-128"/>
                <a:ea typeface="Arial Unicode MS" pitchFamily="34" charset="-128"/>
                <a:cs typeface="Arial Unicode MS" pitchFamily="34" charset="-128"/>
              </a:rPr>
              <a:t>ХҮН АМ, НИЙГМИЙН СТАТИСТИК ҮЗҮҮЛЭЛТ</a:t>
            </a:r>
            <a:r>
              <a:rPr lang="en-US" sz="2000" b="1" dirty="0" smtClean="0">
                <a:solidFill>
                  <a:prstClr val="white"/>
                </a:solidFill>
                <a:latin typeface="Arial Unicode MS" pitchFamily="34" charset="-128"/>
                <a:ea typeface="Arial Unicode MS" pitchFamily="34" charset="-128"/>
                <a:cs typeface="Arial Unicode MS" pitchFamily="34" charset="-128"/>
              </a:rPr>
              <a:t> – </a:t>
            </a:r>
            <a:r>
              <a:rPr lang="mn-MN" sz="2000" b="1" dirty="0" smtClean="0">
                <a:solidFill>
                  <a:prstClr val="white"/>
                </a:solidFill>
                <a:latin typeface="Arial Unicode MS" pitchFamily="34" charset="-128"/>
                <a:ea typeface="Arial Unicode MS" pitchFamily="34" charset="-128"/>
                <a:cs typeface="Arial Unicode MS" pitchFamily="34" charset="-128"/>
              </a:rPr>
              <a:t>Хөдөлмөр эрхлэлт</a:t>
            </a:r>
            <a:r>
              <a:rPr lang="en-US" sz="2000" b="1" dirty="0" smtClean="0">
                <a:solidFill>
                  <a:prstClr val="white"/>
                </a:solidFill>
                <a:latin typeface="Arial Unicode MS" pitchFamily="34" charset="-128"/>
                <a:ea typeface="Arial Unicode MS" pitchFamily="34" charset="-128"/>
                <a:cs typeface="Arial Unicode MS" pitchFamily="34" charset="-128"/>
              </a:rPr>
              <a:t> </a:t>
            </a:r>
            <a:endParaRPr lang="mn-MN" sz="2000" b="1" dirty="0">
              <a:solidFill>
                <a:prstClr val="white"/>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911615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1688812" y="3441414"/>
            <a:ext cx="4267200" cy="584775"/>
          </a:xfrm>
          <a:prstGeom prst="rect">
            <a:avLst/>
          </a:prstGeom>
        </p:spPr>
        <p:txBody>
          <a:bodyPr wrap="square">
            <a:spAutoFit/>
          </a:bodyPr>
          <a:lstStyle/>
          <a:p>
            <a:r>
              <a:rPr lang="mn-Mong-CN" altLang="en-US" sz="3200" b="1" dirty="0">
                <a:solidFill>
                  <a:srgbClr val="003269"/>
                </a:solidFill>
                <a:latin typeface="Arial" panose="020B0604020202020204" pitchFamily="34" charset="0"/>
                <a:ea typeface="Times New Roman" pitchFamily="18" charset="0"/>
                <a:cs typeface="Mongolian Baiti" pitchFamily="66" charset="0"/>
              </a:rPr>
              <a:t>ᠬᠥᠪᠰᠦᠭᠥᠯ ᠠᠶᠢᠮᠠᠭ ᠤᠨ ᠰ᠋ᠲ᠋ᠠᠲ᠋ᠢᠰ᠋ᠲ᠋᠋᠋᠋᠋᠋ᠢ᠍᠍᠍᠍᠍᠍᠍᠍᠍᠍ᠭ᠌᠌᠎᠎᠎᠎</a:t>
            </a:r>
            <a:r>
              <a:rPr lang="mn-Mong-CN" altLang="en-US" sz="3200" b="1" dirty="0">
                <a:solidFill>
                  <a:srgbClr val="003269"/>
                </a:solidFill>
                <a:latin typeface="Arial" panose="020B0604020202020204" pitchFamily="34" charset="0"/>
                <a:ea typeface="Times New Roman" pitchFamily="18" charset="0"/>
                <a:cs typeface="CMs Huree" pitchFamily="2" charset="0"/>
              </a:rPr>
              <a:t> </a:t>
            </a:r>
            <a:r>
              <a:rPr lang="mn-Mong-CN" altLang="en-US" sz="3200" b="1" dirty="0">
                <a:solidFill>
                  <a:srgbClr val="003269"/>
                </a:solidFill>
                <a:latin typeface="Arial" panose="020B0604020202020204" pitchFamily="34" charset="0"/>
                <a:ea typeface="Times New Roman" pitchFamily="18" charset="0"/>
                <a:cs typeface="Mongolian Baiti" pitchFamily="66" charset="0"/>
              </a:rPr>
              <a:t> ᠦᠨ ᠬᠡᠯᠲᠡᠰ</a:t>
            </a:r>
            <a:endParaRPr lang="en-US" sz="3200" b="1" dirty="0">
              <a:solidFill>
                <a:srgbClr val="003269"/>
              </a:solidFill>
              <a:latin typeface="Arial" panose="020B0604020202020204" pitchFamily="34" charset="0"/>
              <a:cs typeface="Arial" panose="020B0604020202020204" pitchFamily="34" charset="0"/>
            </a:endParaRPr>
          </a:p>
        </p:txBody>
      </p:sp>
      <p:cxnSp>
        <p:nvCxnSpPr>
          <p:cNvPr id="6" name="Straight Connector 5"/>
          <p:cNvCxnSpPr/>
          <p:nvPr/>
        </p:nvCxnSpPr>
        <p:spPr>
          <a:xfrm>
            <a:off x="1219200" y="685800"/>
            <a:ext cx="9912350" cy="0"/>
          </a:xfrm>
          <a:prstGeom prst="line">
            <a:avLst/>
          </a:prstGeom>
          <a:ln w="57150" cmpd="thinThick">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8" name="Rectangle 12"/>
          <p:cNvSpPr>
            <a:spLocks noChangeArrowheads="1"/>
          </p:cNvSpPr>
          <p:nvPr/>
        </p:nvSpPr>
        <p:spPr bwMode="auto">
          <a:xfrm>
            <a:off x="1114879" y="224135"/>
            <a:ext cx="9912350" cy="461665"/>
          </a:xfrm>
          <a:prstGeom prst="rect">
            <a:avLst/>
          </a:prstGeom>
          <a:noFill/>
          <a:ln w="9525">
            <a:noFill/>
            <a:miter lim="800000"/>
            <a:headEnd/>
            <a:tailEnd/>
          </a:ln>
        </p:spPr>
        <p:txBody>
          <a:bodyPr wrap="square">
            <a:spAutoFit/>
          </a:bodyPr>
          <a:lstStyle/>
          <a:p>
            <a:pPr marL="514338" indent="-514338" algn="just" fontAlgn="auto">
              <a:spcBef>
                <a:spcPct val="20000"/>
              </a:spcBef>
              <a:spcAft>
                <a:spcPts val="0"/>
              </a:spcAft>
              <a:buClr>
                <a:schemeClr val="accent6">
                  <a:lumMod val="50000"/>
                </a:schemeClr>
              </a:buClr>
              <a:buSzPct val="80000"/>
              <a:defRPr/>
            </a:pPr>
            <a:r>
              <a:rPr lang="mn-MN" sz="2400" b="1" dirty="0">
                <a:solidFill>
                  <a:schemeClr val="bg1"/>
                </a:solidFill>
                <a:latin typeface="Arial" pitchFamily="34" charset="0"/>
                <a:cs typeface="Arial" pitchFamily="34" charset="0"/>
              </a:rPr>
              <a:t> </a:t>
            </a:r>
            <a:r>
              <a:rPr lang="mn-MN" sz="2400" b="1" dirty="0" smtClean="0">
                <a:solidFill>
                  <a:schemeClr val="bg1"/>
                </a:solidFill>
                <a:latin typeface="Arial" pitchFamily="34" charset="0"/>
                <a:cs typeface="Arial" pitchFamily="34" charset="0"/>
              </a:rPr>
              <a:t>                                             </a:t>
            </a:r>
            <a:r>
              <a:rPr lang="mn-MN" sz="2000" b="1" dirty="0" smtClean="0">
                <a:solidFill>
                  <a:schemeClr val="tx2">
                    <a:lumMod val="75000"/>
                  </a:schemeClr>
                </a:solidFill>
                <a:latin typeface="Arial" pitchFamily="34" charset="0"/>
                <a:cs typeface="Arial" pitchFamily="34" charset="0"/>
              </a:rPr>
              <a:t>ХӨВСГӨЛ АЙМГИЙН СТАТИСТИКИЙН ХЭЛТЭС</a:t>
            </a:r>
            <a:endParaRPr lang="mn-MN" sz="2000" b="1" dirty="0">
              <a:solidFill>
                <a:schemeClr val="tx2">
                  <a:lumMod val="75000"/>
                </a:schemeClr>
              </a:solidFill>
              <a:latin typeface="Arial" pitchFamily="34" charset="0"/>
              <a:cs typeface="Arial" pitchFamily="34" charset="0"/>
            </a:endParaRPr>
          </a:p>
        </p:txBody>
      </p:sp>
      <p:sp>
        <p:nvSpPr>
          <p:cNvPr id="7" name="Rectangle 6"/>
          <p:cNvSpPr/>
          <p:nvPr/>
        </p:nvSpPr>
        <p:spPr>
          <a:xfrm>
            <a:off x="1569634" y="842209"/>
            <a:ext cx="6659965" cy="369332"/>
          </a:xfrm>
          <a:prstGeom prst="rect">
            <a:avLst/>
          </a:prstGeom>
        </p:spPr>
        <p:txBody>
          <a:bodyPr wrap="square">
            <a:spAutoFit/>
          </a:bodyPr>
          <a:lstStyle/>
          <a:p>
            <a:r>
              <a:rPr lang="mn-MN" b="1" cap="all" dirty="0" smtClean="0">
                <a:solidFill>
                  <a:srgbClr val="002060"/>
                </a:solidFill>
                <a:latin typeface="Arial" panose="020B0604020202020204" pitchFamily="34" charset="0"/>
                <a:cs typeface="Arial" panose="020B0604020202020204" pitchFamily="34" charset="0"/>
              </a:rPr>
              <a:t>АЙМГИЙН </a:t>
            </a:r>
            <a:r>
              <a:rPr lang="mn-MN" b="1" cap="all" dirty="0">
                <a:solidFill>
                  <a:srgbClr val="002060"/>
                </a:solidFill>
                <a:latin typeface="Arial" panose="020B0604020202020204" pitchFamily="34" charset="0"/>
                <a:cs typeface="Arial" panose="020B0604020202020204" pitchFamily="34" charset="0"/>
              </a:rPr>
              <a:t>НЭГДСЭН ТӨСӨВ</a:t>
            </a:r>
            <a:endParaRPr lang="en-US" dirty="0">
              <a:solidFill>
                <a:srgbClr val="002060"/>
              </a:solidFill>
              <a:latin typeface="Arial" panose="020B0604020202020204" pitchFamily="34" charset="0"/>
              <a:cs typeface="Arial" panose="020B0604020202020204" pitchFamily="34" charset="0"/>
            </a:endParaRPr>
          </a:p>
        </p:txBody>
      </p:sp>
      <p:sp>
        <p:nvSpPr>
          <p:cNvPr id="10" name="Rectangle 9"/>
          <p:cNvSpPr/>
          <p:nvPr/>
        </p:nvSpPr>
        <p:spPr>
          <a:xfrm>
            <a:off x="5808361" y="1153867"/>
            <a:ext cx="2743200" cy="1815882"/>
          </a:xfrm>
          <a:prstGeom prst="rect">
            <a:avLst/>
          </a:prstGeom>
        </p:spPr>
        <p:txBody>
          <a:bodyPr wrap="square">
            <a:spAutoFit/>
          </a:bodyPr>
          <a:lstStyle/>
          <a:p>
            <a:pPr algn="just"/>
            <a:r>
              <a:rPr lang="mn-MN" sz="1600" dirty="0" smtClean="0">
                <a:latin typeface="Arial" panose="020B0604020202020204" pitchFamily="34" charset="0"/>
                <a:cs typeface="Arial" panose="020B0604020202020204" pitchFamily="34" charset="0"/>
              </a:rPr>
              <a:t>20</a:t>
            </a:r>
            <a:r>
              <a:rPr lang="en-US" sz="1600" dirty="0" smtClean="0">
                <a:latin typeface="Arial" panose="020B0604020202020204" pitchFamily="34" charset="0"/>
                <a:cs typeface="Arial" panose="020B0604020202020204" pitchFamily="34" charset="0"/>
              </a:rPr>
              <a:t>20</a:t>
            </a:r>
            <a:r>
              <a:rPr lang="mn-MN" sz="1600" dirty="0" smtClean="0">
                <a:latin typeface="Arial" panose="020B0604020202020204" pitchFamily="34" charset="0"/>
                <a:cs typeface="Arial" panose="020B0604020202020204" pitchFamily="34" charset="0"/>
              </a:rPr>
              <a:t> </a:t>
            </a:r>
            <a:r>
              <a:rPr lang="mn-MN" sz="1600" dirty="0">
                <a:latin typeface="Arial" panose="020B0604020202020204" pitchFamily="34" charset="0"/>
                <a:cs typeface="Arial" panose="020B0604020202020204" pitchFamily="34" charset="0"/>
              </a:rPr>
              <a:t>оны 5</a:t>
            </a:r>
            <a:r>
              <a:rPr lang="en-US" sz="1600" dirty="0" smtClean="0">
                <a:latin typeface="Arial" panose="020B0604020202020204" pitchFamily="34" charset="0"/>
                <a:cs typeface="Arial" panose="020B0604020202020204" pitchFamily="34" charset="0"/>
              </a:rPr>
              <a:t> </a:t>
            </a:r>
            <a:r>
              <a:rPr lang="mn-MN" sz="1600" dirty="0" smtClean="0">
                <a:latin typeface="Arial" panose="020B0604020202020204" pitchFamily="34" charset="0"/>
                <a:cs typeface="Arial" panose="020B0604020202020204" pitchFamily="34" charset="0"/>
              </a:rPr>
              <a:t>дугаар сарын байдлаар </a:t>
            </a:r>
            <a:r>
              <a:rPr lang="mn-MN" sz="1600" dirty="0">
                <a:latin typeface="Arial" panose="020B0604020202020204" pitchFamily="34" charset="0"/>
                <a:cs typeface="Arial" panose="020B0604020202020204" pitchFamily="34" charset="0"/>
              </a:rPr>
              <a:t>аймгийн төсвийн орлого </a:t>
            </a:r>
            <a:r>
              <a:rPr lang="mn-MN" sz="1600" dirty="0" smtClean="0">
                <a:latin typeface="Arial" panose="020B0604020202020204" pitchFamily="34" charset="0"/>
                <a:cs typeface="Arial" panose="020B0604020202020204" pitchFamily="34" charset="0"/>
              </a:rPr>
              <a:t>54</a:t>
            </a:r>
            <a:r>
              <a:rPr lang="en-US" sz="1600" dirty="0" smtClean="0">
                <a:latin typeface="Arial" panose="020B0604020202020204" pitchFamily="34" charset="0"/>
                <a:cs typeface="Arial" panose="020B0604020202020204" pitchFamily="34" charset="0"/>
              </a:rPr>
              <a:t>.</a:t>
            </a:r>
            <a:r>
              <a:rPr lang="mn-MN" sz="1600" dirty="0" smtClean="0">
                <a:latin typeface="Arial" panose="020B0604020202020204" pitchFamily="34" charset="0"/>
                <a:cs typeface="Arial" panose="020B0604020202020204" pitchFamily="34" charset="0"/>
              </a:rPr>
              <a:t>4 </a:t>
            </a:r>
            <a:r>
              <a:rPr lang="mn-MN" sz="1600" dirty="0">
                <a:latin typeface="Arial" panose="020B0604020202020204" pitchFamily="34" charset="0"/>
                <a:cs typeface="Arial" panose="020B0604020202020204" pitchFamily="34" charset="0"/>
              </a:rPr>
              <a:t>тэрбум төгрөг болж өмнөх оны мөн үеэс орлого </a:t>
            </a:r>
            <a:r>
              <a:rPr lang="mn-MN" sz="1600" dirty="0" smtClean="0">
                <a:latin typeface="Arial" panose="020B0604020202020204" pitchFamily="34" charset="0"/>
                <a:cs typeface="Arial" panose="020B0604020202020204" pitchFamily="34" charset="0"/>
              </a:rPr>
              <a:t>9.9 (22.2%) </a:t>
            </a:r>
            <a:r>
              <a:rPr lang="mn-MN" sz="1600" dirty="0">
                <a:latin typeface="Arial" panose="020B0604020202020204" pitchFamily="34" charset="0"/>
                <a:cs typeface="Arial" panose="020B0604020202020204" pitchFamily="34" charset="0"/>
              </a:rPr>
              <a:t>тэрбум төгрөгөөр өссөн байна. </a:t>
            </a:r>
            <a:endParaRPr lang="en-US" sz="16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9217" y="1518210"/>
            <a:ext cx="3177583" cy="1625342"/>
          </a:xfrm>
          <a:prstGeom prst="rect">
            <a:avLst/>
          </a:prstGeom>
        </p:spPr>
      </p:pic>
      <p:sp>
        <p:nvSpPr>
          <p:cNvPr id="15" name="Rectangle 14"/>
          <p:cNvSpPr/>
          <p:nvPr/>
        </p:nvSpPr>
        <p:spPr>
          <a:xfrm>
            <a:off x="8839200" y="1153867"/>
            <a:ext cx="2667000" cy="1569660"/>
          </a:xfrm>
          <a:prstGeom prst="rect">
            <a:avLst/>
          </a:prstGeom>
        </p:spPr>
        <p:txBody>
          <a:bodyPr wrap="square">
            <a:spAutoFit/>
          </a:bodyPr>
          <a:lstStyle/>
          <a:p>
            <a:pPr algn="just"/>
            <a:r>
              <a:rPr lang="mn-MN" sz="1600" dirty="0" smtClean="0">
                <a:latin typeface="Arial" panose="020B0604020202020204" pitchFamily="34" charset="0"/>
                <a:cs typeface="Arial" panose="020B0604020202020204" pitchFamily="34" charset="0"/>
              </a:rPr>
              <a:t>2020 оны 5 дугаар сарын байдлаар </a:t>
            </a:r>
            <a:r>
              <a:rPr lang="mn-MN" sz="1600" dirty="0">
                <a:latin typeface="Arial" panose="020B0604020202020204" pitchFamily="34" charset="0"/>
                <a:cs typeface="Arial" panose="020B0604020202020204" pitchFamily="34" charset="0"/>
              </a:rPr>
              <a:t>зарлага </a:t>
            </a:r>
            <a:r>
              <a:rPr lang="mn-MN" sz="1600" dirty="0" smtClean="0">
                <a:latin typeface="Arial" panose="020B0604020202020204" pitchFamily="34" charset="0"/>
                <a:cs typeface="Arial" panose="020B0604020202020204" pitchFamily="34" charset="0"/>
              </a:rPr>
              <a:t>40.6 </a:t>
            </a:r>
            <a:r>
              <a:rPr lang="mn-MN" sz="1600" dirty="0">
                <a:latin typeface="Arial" panose="020B0604020202020204" pitchFamily="34" charset="0"/>
                <a:cs typeface="Arial" panose="020B0604020202020204" pitchFamily="34" charset="0"/>
              </a:rPr>
              <a:t>тэрбум төгрөг болж өмнөх оны мөн үеэс </a:t>
            </a:r>
            <a:r>
              <a:rPr lang="mn-MN" sz="1600" dirty="0" smtClean="0">
                <a:latin typeface="Arial" panose="020B0604020202020204" pitchFamily="34" charset="0"/>
                <a:cs typeface="Arial" panose="020B0604020202020204" pitchFamily="34" charset="0"/>
              </a:rPr>
              <a:t>4.5 (10%) </a:t>
            </a:r>
            <a:r>
              <a:rPr lang="mn-MN" sz="1600" dirty="0">
                <a:latin typeface="Arial" panose="020B0604020202020204" pitchFamily="34" charset="0"/>
                <a:cs typeface="Arial" panose="020B0604020202020204" pitchFamily="34" charset="0"/>
              </a:rPr>
              <a:t>тэрбум төгрөгөөр </a:t>
            </a:r>
            <a:r>
              <a:rPr lang="mn-MN" sz="1600" dirty="0" smtClean="0">
                <a:latin typeface="Arial" panose="020B0604020202020204" pitchFamily="34" charset="0"/>
                <a:cs typeface="Arial" panose="020B0604020202020204" pitchFamily="34" charset="0"/>
              </a:rPr>
              <a:t>буурсан </a:t>
            </a:r>
            <a:r>
              <a:rPr lang="mn-MN" sz="1600" dirty="0">
                <a:latin typeface="Arial" panose="020B0604020202020204" pitchFamily="34" charset="0"/>
                <a:cs typeface="Arial" panose="020B0604020202020204" pitchFamily="34" charset="0"/>
              </a:rPr>
              <a:t>байна</a:t>
            </a:r>
            <a:r>
              <a:rPr lang="mn-MN"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p:txBody>
      </p:sp>
      <p:sp>
        <p:nvSpPr>
          <p:cNvPr id="3" name="Rectangle 2"/>
          <p:cNvSpPr/>
          <p:nvPr/>
        </p:nvSpPr>
        <p:spPr>
          <a:xfrm>
            <a:off x="1219200" y="3229494"/>
            <a:ext cx="4343400" cy="1146211"/>
          </a:xfrm>
          <a:prstGeom prst="rect">
            <a:avLst/>
          </a:prstGeom>
        </p:spPr>
        <p:txBody>
          <a:bodyPr wrap="square">
            <a:spAutoFit/>
          </a:bodyPr>
          <a:lstStyle/>
          <a:p>
            <a:pPr algn="just">
              <a:lnSpc>
                <a:spcPct val="107000"/>
              </a:lnSpc>
              <a:spcAft>
                <a:spcPts val="800"/>
              </a:spcAft>
            </a:pPr>
            <a:r>
              <a:rPr lang="mn-MN" sz="1600" dirty="0" smtClean="0">
                <a:latin typeface="Arial" panose="020B0604020202020204" pitchFamily="34" charset="0"/>
                <a:cs typeface="Arial" panose="020B0604020202020204" pitchFamily="34" charset="0"/>
              </a:rPr>
              <a:t>2020 </a:t>
            </a:r>
            <a:r>
              <a:rPr lang="mn-MN" sz="1600">
                <a:latin typeface="Arial" panose="020B0604020202020204" pitchFamily="34" charset="0"/>
                <a:cs typeface="Arial" panose="020B0604020202020204" pitchFamily="34" charset="0"/>
              </a:rPr>
              <a:t>оны </a:t>
            </a:r>
            <a:r>
              <a:rPr lang="mn-MN" sz="1600" smtClean="0">
                <a:latin typeface="Arial" panose="020B0604020202020204" pitchFamily="34" charset="0"/>
                <a:cs typeface="Arial" panose="020B0604020202020204" pitchFamily="34" charset="0"/>
              </a:rPr>
              <a:t>5 дугаар </a:t>
            </a:r>
            <a:r>
              <a:rPr lang="mn-MN" sz="1600" dirty="0" smtClean="0">
                <a:latin typeface="Arial" panose="020B0604020202020204" pitchFamily="34" charset="0"/>
                <a:cs typeface="Arial" panose="020B0604020202020204" pitchFamily="34" charset="0"/>
              </a:rPr>
              <a:t>сарын байдлаар </a:t>
            </a:r>
            <a:r>
              <a:rPr lang="mn-MN" sz="1600" dirty="0">
                <a:latin typeface="Arial" panose="020B0604020202020204" pitchFamily="34" charset="0"/>
                <a:cs typeface="Arial" panose="020B0604020202020204" pitchFamily="34" charset="0"/>
              </a:rPr>
              <a:t>аймгийн татварын орлого </a:t>
            </a:r>
            <a:r>
              <a:rPr lang="mn-MN" sz="1600" dirty="0" smtClean="0">
                <a:latin typeface="Arial" panose="020B0604020202020204" pitchFamily="34" charset="0"/>
                <a:cs typeface="Arial" panose="020B0604020202020204" pitchFamily="34" charset="0"/>
              </a:rPr>
              <a:t>8.4 тэрбум </a:t>
            </a:r>
            <a:r>
              <a:rPr lang="mn-MN" sz="1600" dirty="0">
                <a:latin typeface="Arial" panose="020B0604020202020204" pitchFamily="34" charset="0"/>
                <a:cs typeface="Arial" panose="020B0604020202020204" pitchFamily="34" charset="0"/>
              </a:rPr>
              <a:t>төгрөгт хүрч өмнөх оны мөн үеэс </a:t>
            </a:r>
            <a:r>
              <a:rPr lang="mn-MN" sz="1600" dirty="0" smtClean="0">
                <a:latin typeface="Arial" panose="020B0604020202020204" pitchFamily="34" charset="0"/>
                <a:cs typeface="Arial" panose="020B0604020202020204" pitchFamily="34" charset="0"/>
              </a:rPr>
              <a:t>1</a:t>
            </a:r>
            <a:r>
              <a:rPr lang="en-US" sz="1600" dirty="0" smtClean="0">
                <a:latin typeface="Arial" panose="020B0604020202020204" pitchFamily="34" charset="0"/>
                <a:cs typeface="Arial" panose="020B0604020202020204" pitchFamily="34" charset="0"/>
              </a:rPr>
              <a:t>.</a:t>
            </a:r>
            <a:r>
              <a:rPr lang="mn-MN" sz="1600" dirty="0" smtClean="0">
                <a:latin typeface="Arial" panose="020B0604020202020204" pitchFamily="34" charset="0"/>
                <a:cs typeface="Arial" panose="020B0604020202020204" pitchFamily="34" charset="0"/>
              </a:rPr>
              <a:t>2 </a:t>
            </a:r>
            <a:r>
              <a:rPr lang="en-US" sz="1600" dirty="0" smtClean="0">
                <a:latin typeface="Arial" panose="020B0604020202020204" pitchFamily="34" charset="0"/>
                <a:cs typeface="Arial" panose="020B0604020202020204" pitchFamily="34" charset="0"/>
              </a:rPr>
              <a:t>(</a:t>
            </a:r>
            <a:r>
              <a:rPr lang="mn-MN" sz="1600" dirty="0" smtClean="0">
                <a:latin typeface="Arial" panose="020B0604020202020204" pitchFamily="34" charset="0"/>
                <a:cs typeface="Arial" panose="020B0604020202020204" pitchFamily="34" charset="0"/>
              </a:rPr>
              <a:t>16.6</a:t>
            </a:r>
            <a:r>
              <a:rPr lang="en-US" sz="1600" dirty="0" smtClean="0">
                <a:latin typeface="Arial" panose="020B0604020202020204" pitchFamily="34" charset="0"/>
                <a:cs typeface="Arial" panose="020B0604020202020204" pitchFamily="34" charset="0"/>
              </a:rPr>
              <a:t>%)</a:t>
            </a:r>
            <a:r>
              <a:rPr lang="mn-MN" sz="1600" dirty="0" smtClean="0">
                <a:latin typeface="Arial" panose="020B0604020202020204" pitchFamily="34" charset="0"/>
                <a:cs typeface="Arial" panose="020B0604020202020204" pitchFamily="34" charset="0"/>
              </a:rPr>
              <a:t> сая төгрөгөөр өссөн </a:t>
            </a:r>
            <a:r>
              <a:rPr lang="mn-MN" sz="1600" dirty="0">
                <a:latin typeface="Arial" panose="020B0604020202020204" pitchFamily="34" charset="0"/>
                <a:cs typeface="Arial" panose="020B0604020202020204" pitchFamily="34" charset="0"/>
              </a:rPr>
              <a:t>байна.</a:t>
            </a:r>
            <a:endParaRPr lang="en-US" sz="1600" dirty="0">
              <a:latin typeface="Arial" panose="020B0604020202020204" pitchFamily="34" charset="0"/>
              <a:cs typeface="Arial" panose="020B0604020202020204" pitchFamily="34" charset="0"/>
            </a:endParaRPr>
          </a:p>
        </p:txBody>
      </p:sp>
      <p:graphicFrame>
        <p:nvGraphicFramePr>
          <p:cNvPr id="12" name="Chart 11"/>
          <p:cNvGraphicFramePr>
            <a:graphicFrameLocks/>
          </p:cNvGraphicFramePr>
          <p:nvPr>
            <p:extLst/>
          </p:nvPr>
        </p:nvGraphicFramePr>
        <p:xfrm>
          <a:off x="5943600" y="2969748"/>
          <a:ext cx="5562600" cy="305005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nvPr>
        </p:nvGraphicFramePr>
        <p:xfrm>
          <a:off x="1236361" y="4495800"/>
          <a:ext cx="4250039" cy="20820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334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rot="5400000">
            <a:off x="-1689100" y="34417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mn-Mong-CN" altLang="en-US" b="1">
                <a:solidFill>
                  <a:srgbClr val="003269"/>
                </a:solidFill>
                <a:latin typeface="Arial" panose="020B0604020202020204" pitchFamily="34" charset="0"/>
                <a:ea typeface="Times New Roman" panose="02020603050405020304" pitchFamily="18" charset="0"/>
                <a:cs typeface="Mongolian Baiti" panose="03000500000000000000" pitchFamily="66" charset="0"/>
              </a:rPr>
              <a:t>ᠬᠥᠪᠰᠦᠭᠥᠯ ᠠᠶᠢᠮᠠᠭ ᠤᠨ ᠰ᠋ᠲ᠋ᠠᠲ᠋ᠢᠰ᠋ᠲ᠋᠋᠋᠋᠋᠋ᠢ᠍᠍᠍᠍᠍᠍᠍᠍᠍᠍ᠭ᠌᠌᠎᠎᠎᠎</a:t>
            </a:r>
            <a:r>
              <a:rPr lang="mn-Mong-CN" altLang="en-US" b="1">
                <a:solidFill>
                  <a:srgbClr val="003269"/>
                </a:solidFill>
                <a:latin typeface="Arial" panose="020B0604020202020204" pitchFamily="34" charset="0"/>
                <a:ea typeface="Times New Roman" panose="02020603050405020304" pitchFamily="18" charset="0"/>
                <a:cs typeface="CMs Huree"/>
              </a:rPr>
              <a:t> </a:t>
            </a:r>
            <a:r>
              <a:rPr lang="mn-Mong-CN" altLang="en-US" b="1">
                <a:solidFill>
                  <a:srgbClr val="003269"/>
                </a:solidFill>
                <a:latin typeface="Arial" panose="020B0604020202020204" pitchFamily="34" charset="0"/>
                <a:ea typeface="Times New Roman" panose="02020603050405020304" pitchFamily="18" charset="0"/>
                <a:cs typeface="Mongolian Baiti" panose="03000500000000000000" pitchFamily="66" charset="0"/>
              </a:rPr>
              <a:t> ᠦᠨ ᠬᠡᠯᠲᠡᠰ</a:t>
            </a:r>
            <a:endParaRPr lang="en-US" altLang="en-US" b="1">
              <a:solidFill>
                <a:srgbClr val="003269"/>
              </a:solidFill>
              <a:latin typeface="Arial" panose="020B0604020202020204" pitchFamily="34" charset="0"/>
            </a:endParaRPr>
          </a:p>
        </p:txBody>
      </p:sp>
      <p:cxnSp>
        <p:nvCxnSpPr>
          <p:cNvPr id="6" name="Straight Connector 5"/>
          <p:cNvCxnSpPr/>
          <p:nvPr/>
        </p:nvCxnSpPr>
        <p:spPr>
          <a:xfrm>
            <a:off x="1219200" y="685800"/>
            <a:ext cx="9912350" cy="0"/>
          </a:xfrm>
          <a:prstGeom prst="line">
            <a:avLst/>
          </a:prstGeom>
          <a:ln w="57150" cmpd="thinThick">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4100" name="Rectangle 12"/>
          <p:cNvSpPr>
            <a:spLocks noChangeArrowheads="1"/>
          </p:cNvSpPr>
          <p:nvPr/>
        </p:nvSpPr>
        <p:spPr bwMode="auto">
          <a:xfrm>
            <a:off x="1114425" y="223838"/>
            <a:ext cx="9912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2763" indent="-512763">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Clr>
                <a:srgbClr val="984807"/>
              </a:buClr>
              <a:buSzPct val="80000"/>
              <a:buFontTx/>
              <a:buNone/>
            </a:pPr>
            <a:r>
              <a:rPr lang="mn-MN" altLang="en-US" sz="2400" b="1">
                <a:solidFill>
                  <a:srgbClr val="FFFFFF"/>
                </a:solidFill>
                <a:latin typeface="Arial" panose="020B0604020202020204" pitchFamily="34" charset="0"/>
              </a:rPr>
              <a:t>                                              </a:t>
            </a:r>
            <a:r>
              <a:rPr lang="mn-MN" altLang="en-US" sz="2000" b="1">
                <a:solidFill>
                  <a:srgbClr val="17375E"/>
                </a:solidFill>
                <a:latin typeface="Arial" panose="020B0604020202020204" pitchFamily="34" charset="0"/>
              </a:rPr>
              <a:t>ХӨВСГӨЛ АЙМГИЙН СТАТИСТИКИЙН ХЭЛТЭС</a:t>
            </a:r>
          </a:p>
        </p:txBody>
      </p:sp>
      <p:sp>
        <p:nvSpPr>
          <p:cNvPr id="24" name="Rectangle: Rounded Corners 9">
            <a:extLst>
              <a:ext uri="{FF2B5EF4-FFF2-40B4-BE49-F238E27FC236}"/>
            </a:extLst>
          </p:cNvPr>
          <p:cNvSpPr/>
          <p:nvPr/>
        </p:nvSpPr>
        <p:spPr>
          <a:xfrm>
            <a:off x="1489075" y="2160588"/>
            <a:ext cx="4419600" cy="4283075"/>
          </a:xfrm>
          <a:prstGeom prst="roundRect">
            <a:avLst/>
          </a:prstGeom>
          <a:noFill/>
          <a:ln w="381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anchor="ctr"/>
          <a:lstStyle/>
          <a:p>
            <a:pPr algn="ctr" eaLnBrk="1" fontAlgn="auto" hangingPunct="1">
              <a:spcBef>
                <a:spcPts val="0"/>
              </a:spcBef>
              <a:spcAft>
                <a:spcPts val="0"/>
              </a:spcAft>
              <a:defRPr/>
            </a:pPr>
            <a:endParaRPr lang="en-US">
              <a:solidFill>
                <a:srgbClr val="8064A2"/>
              </a:solidFill>
            </a:endParaRPr>
          </a:p>
        </p:txBody>
      </p:sp>
      <p:sp>
        <p:nvSpPr>
          <p:cNvPr id="4102" name="Text Placeholder 5"/>
          <p:cNvSpPr txBox="1">
            <a:spLocks/>
          </p:cNvSpPr>
          <p:nvPr/>
        </p:nvSpPr>
        <p:spPr bwMode="auto">
          <a:xfrm>
            <a:off x="1219200" y="1554163"/>
            <a:ext cx="47005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90000"/>
              </a:lnSpc>
            </a:pPr>
            <a:r>
              <a:rPr lang="mn-MN" altLang="en-US" sz="2700">
                <a:solidFill>
                  <a:srgbClr val="F79646"/>
                </a:solidFill>
                <a:latin typeface="Arial" panose="020B0604020202020204" pitchFamily="34" charset="0"/>
              </a:rPr>
              <a:t>Нийгмийн даатгалын сан</a:t>
            </a:r>
            <a:endParaRPr lang="en-US" altLang="en-US" sz="2700">
              <a:solidFill>
                <a:srgbClr val="F79646"/>
              </a:solidFill>
              <a:latin typeface="Arial" panose="020B0604020202020204" pitchFamily="34" charset="0"/>
            </a:endParaRPr>
          </a:p>
        </p:txBody>
      </p:sp>
      <p:pic>
        <p:nvPicPr>
          <p:cNvPr id="4103"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686050"/>
            <a:ext cx="11430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Content Placeholder 8"/>
          <p:cNvSpPr>
            <a:spLocks noGrp="1"/>
          </p:cNvSpPr>
          <p:nvPr>
            <p:ph sz="half" idx="4294967295"/>
          </p:nvPr>
        </p:nvSpPr>
        <p:spPr>
          <a:xfrm>
            <a:off x="1527175" y="4114800"/>
            <a:ext cx="4343400" cy="2019300"/>
          </a:xfrm>
        </p:spPr>
        <p:txBody>
          <a:bodyPr/>
          <a:lstStyle/>
          <a:p>
            <a:pPr marL="0" indent="0" eaLnBrk="1" hangingPunct="1">
              <a:buFont typeface="Arial" panose="020B0604020202020204" pitchFamily="34" charset="0"/>
              <a:buNone/>
            </a:pPr>
            <a:r>
              <a:rPr lang="mn-MN" altLang="en-US" sz="1700" smtClean="0">
                <a:latin typeface="Arial" panose="020B0604020202020204" pitchFamily="34" charset="0"/>
                <a:cs typeface="Arial" panose="020B0604020202020204" pitchFamily="34" charset="0"/>
              </a:rPr>
              <a:t>20</a:t>
            </a:r>
            <a:r>
              <a:rPr lang="en-US" altLang="en-US" sz="1700" smtClean="0">
                <a:latin typeface="Arial" panose="020B0604020202020204" pitchFamily="34" charset="0"/>
                <a:cs typeface="Arial" panose="020B0604020202020204" pitchFamily="34" charset="0"/>
              </a:rPr>
              <a:t>20</a:t>
            </a:r>
            <a:r>
              <a:rPr lang="mn-MN" altLang="en-US" sz="1700" smtClean="0">
                <a:latin typeface="Arial" panose="020B0604020202020204" pitchFamily="34" charset="0"/>
                <a:cs typeface="Arial" panose="020B0604020202020204" pitchFamily="34" charset="0"/>
              </a:rPr>
              <a:t> оны </a:t>
            </a:r>
            <a:r>
              <a:rPr lang="en-US" altLang="en-US" sz="1700" smtClean="0">
                <a:latin typeface="Arial" panose="020B0604020202020204" pitchFamily="34" charset="0"/>
                <a:cs typeface="Arial" panose="020B0604020202020204" pitchFamily="34" charset="0"/>
              </a:rPr>
              <a:t>5</a:t>
            </a:r>
            <a:r>
              <a:rPr lang="mn-MN" altLang="en-US" sz="1700" smtClean="0">
                <a:latin typeface="Arial" panose="020B0604020202020204" pitchFamily="34" charset="0"/>
                <a:cs typeface="Arial" panose="020B0604020202020204" pitchFamily="34" charset="0"/>
              </a:rPr>
              <a:t> сард нийгмийн </a:t>
            </a:r>
            <a:endParaRPr lang="en-US" altLang="en-US" sz="1700" smtClean="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r>
              <a:rPr lang="mn-MN" altLang="en-US" sz="1700" smtClean="0">
                <a:latin typeface="Arial" panose="020B0604020202020204" pitchFamily="34" charset="0"/>
                <a:cs typeface="Arial" panose="020B0604020202020204" pitchFamily="34" charset="0"/>
              </a:rPr>
              <a:t>даатгалын сангийн </a:t>
            </a:r>
          </a:p>
          <a:p>
            <a:pPr marL="0" indent="0" eaLnBrk="1" hangingPunct="1"/>
            <a:r>
              <a:rPr lang="mn-MN" altLang="en-US" sz="1700" b="1" smtClean="0">
                <a:solidFill>
                  <a:srgbClr val="F79646"/>
                </a:solidFill>
                <a:latin typeface="Arial" panose="020B0604020202020204" pitchFamily="34" charset="0"/>
                <a:cs typeface="Arial" panose="020B0604020202020204" pitchFamily="34" charset="0"/>
              </a:rPr>
              <a:t>орлого</a:t>
            </a:r>
            <a:r>
              <a:rPr lang="mn-MN" altLang="en-US" sz="1700" smtClean="0">
                <a:solidFill>
                  <a:srgbClr val="F79646"/>
                </a:solidFill>
                <a:latin typeface="Arial" panose="020B0604020202020204" pitchFamily="34" charset="0"/>
                <a:cs typeface="Arial" panose="020B0604020202020204" pitchFamily="34" charset="0"/>
              </a:rPr>
              <a:t> </a:t>
            </a:r>
            <a:r>
              <a:rPr lang="en-US" altLang="en-US" sz="1700" b="1" smtClean="0">
                <a:solidFill>
                  <a:srgbClr val="F79646"/>
                </a:solidFill>
                <a:latin typeface="Arial" panose="020B0604020202020204" pitchFamily="34" charset="0"/>
                <a:cs typeface="Arial" panose="020B0604020202020204" pitchFamily="34" charset="0"/>
              </a:rPr>
              <a:t>10201.4 </a:t>
            </a:r>
            <a:r>
              <a:rPr lang="mn-MN" altLang="en-US" sz="1700" b="1" smtClean="0">
                <a:solidFill>
                  <a:srgbClr val="F79646"/>
                </a:solidFill>
                <a:latin typeface="Arial" panose="020B0604020202020204" pitchFamily="34" charset="0"/>
                <a:cs typeface="Arial" panose="020B0604020202020204" pitchFamily="34" charset="0"/>
              </a:rPr>
              <a:t>сая төгрөг </a:t>
            </a:r>
            <a:r>
              <a:rPr lang="en-US" altLang="en-US" sz="1700" smtClean="0">
                <a:latin typeface="Arial" panose="020B0604020202020204" pitchFamily="34" charset="0"/>
                <a:cs typeface="Arial" panose="020B0604020202020204" pitchFamily="34" charset="0"/>
              </a:rPr>
              <a:t>[</a:t>
            </a:r>
            <a:r>
              <a:rPr lang="mn-MN" altLang="en-US" sz="1700" smtClean="0">
                <a:latin typeface="Arial" panose="020B0604020202020204" pitchFamily="34" charset="0"/>
                <a:cs typeface="Arial" panose="020B0604020202020204" pitchFamily="34" charset="0"/>
              </a:rPr>
              <a:t>өмнөх оны мөн үеэс </a:t>
            </a:r>
            <a:r>
              <a:rPr lang="en-US" altLang="en-US" sz="1700" smtClean="0">
                <a:latin typeface="Arial" panose="020B0604020202020204" pitchFamily="34" charset="0"/>
                <a:cs typeface="Arial" panose="020B0604020202020204" pitchFamily="34" charset="0"/>
              </a:rPr>
              <a:t>14.7 </a:t>
            </a:r>
            <a:r>
              <a:rPr lang="mn-MN" altLang="en-US" sz="1700" smtClean="0">
                <a:latin typeface="Arial" panose="020B0604020202020204" pitchFamily="34" charset="0"/>
                <a:cs typeface="Arial" panose="020B0604020202020204" pitchFamily="34" charset="0"/>
              </a:rPr>
              <a:t>%</a:t>
            </a:r>
            <a:r>
              <a:rPr lang="en-US" altLang="en-US" sz="1700" smtClean="0">
                <a:latin typeface="Arial" panose="020B0604020202020204" pitchFamily="34" charset="0"/>
                <a:cs typeface="Arial" panose="020B0604020202020204" pitchFamily="34" charset="0"/>
              </a:rPr>
              <a:t>  </a:t>
            </a:r>
            <a:r>
              <a:rPr lang="mn-MN" altLang="en-US" sz="1700" smtClean="0">
                <a:latin typeface="Arial" panose="020B0604020202020204" pitchFamily="34" charset="0"/>
                <a:cs typeface="Arial" panose="020B0604020202020204" pitchFamily="34" charset="0"/>
              </a:rPr>
              <a:t>өссөн</a:t>
            </a:r>
            <a:r>
              <a:rPr lang="en-US" altLang="en-US" sz="1700" smtClean="0">
                <a:latin typeface="Arial" panose="020B0604020202020204" pitchFamily="34" charset="0"/>
                <a:cs typeface="Arial" panose="020B0604020202020204" pitchFamily="34" charset="0"/>
              </a:rPr>
              <a:t>  ]</a:t>
            </a:r>
            <a:endParaRPr lang="mn-MN" altLang="en-US" sz="1700" smtClean="0">
              <a:latin typeface="Arial" panose="020B0604020202020204" pitchFamily="34" charset="0"/>
              <a:cs typeface="Arial" panose="020B0604020202020204" pitchFamily="34" charset="0"/>
            </a:endParaRPr>
          </a:p>
          <a:p>
            <a:pPr marL="0" indent="0" eaLnBrk="1" hangingPunct="1">
              <a:buFont typeface="Arial" panose="020B0604020202020204" pitchFamily="34" charset="0"/>
              <a:buNone/>
            </a:pPr>
            <a:endParaRPr lang="en-US" altLang="en-US" sz="1700" smtClean="0">
              <a:latin typeface="Arial" panose="020B0604020202020204" pitchFamily="34" charset="0"/>
              <a:cs typeface="Arial" panose="020B0604020202020204" pitchFamily="34" charset="0"/>
            </a:endParaRPr>
          </a:p>
          <a:p>
            <a:pPr marL="0" indent="0" eaLnBrk="1" hangingPunct="1"/>
            <a:endParaRPr lang="en-US" altLang="en-US" sz="1700" smtClean="0">
              <a:latin typeface="Arial" panose="020B0604020202020204" pitchFamily="34" charset="0"/>
              <a:cs typeface="Arial" panose="020B0604020202020204" pitchFamily="34" charset="0"/>
            </a:endParaRPr>
          </a:p>
        </p:txBody>
      </p:sp>
      <p:sp>
        <p:nvSpPr>
          <p:cNvPr id="4105" name="Rectangle 2"/>
          <p:cNvSpPr>
            <a:spLocks noChangeArrowheads="1"/>
          </p:cNvSpPr>
          <p:nvPr/>
        </p:nvSpPr>
        <p:spPr bwMode="auto">
          <a:xfrm>
            <a:off x="0" y="0"/>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000000"/>
              </a:solidFill>
            </a:endParaRPr>
          </a:p>
        </p:txBody>
      </p:sp>
      <p:sp>
        <p:nvSpPr>
          <p:cNvPr id="4106" name="Rectangle 2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solidFill>
                <a:srgbClr val="000000"/>
              </a:solidFill>
              <a:latin typeface="Arial" panose="020B0604020202020204" pitchFamily="34" charset="0"/>
            </a:endParaRPr>
          </a:p>
        </p:txBody>
      </p:sp>
      <p:sp>
        <p:nvSpPr>
          <p:cNvPr id="410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108" name="Rectangle 1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109" name="Rectangle 16"/>
          <p:cNvSpPr>
            <a:spLocks noChangeArrowheads="1"/>
          </p:cNvSpPr>
          <p:nvPr/>
        </p:nvSpPr>
        <p:spPr bwMode="auto">
          <a:xfrm>
            <a:off x="6169025" y="1554163"/>
            <a:ext cx="14744700"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4110" name="Rectangle 17"/>
          <p:cNvSpPr>
            <a:spLocks noChangeArrowheads="1"/>
          </p:cNvSpPr>
          <p:nvPr/>
        </p:nvSpPr>
        <p:spPr bwMode="auto">
          <a:xfrm>
            <a:off x="6216650" y="1905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4111" name="Rectangle 19"/>
          <p:cNvSpPr>
            <a:spLocks noChangeArrowheads="1"/>
          </p:cNvSpPr>
          <p:nvPr/>
        </p:nvSpPr>
        <p:spPr bwMode="auto">
          <a:xfrm>
            <a:off x="6232525" y="2362200"/>
            <a:ext cx="12549188" cy="46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4112" name="Rectangle 19"/>
          <p:cNvSpPr>
            <a:spLocks noChangeArrowheads="1"/>
          </p:cNvSpPr>
          <p:nvPr/>
        </p:nvSpPr>
        <p:spPr bwMode="auto">
          <a:xfrm>
            <a:off x="6096000" y="1858963"/>
            <a:ext cx="14393863"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p>
        </p:txBody>
      </p:sp>
      <p:graphicFrame>
        <p:nvGraphicFramePr>
          <p:cNvPr id="4113" name="Object 3"/>
          <p:cNvGraphicFramePr>
            <a:graphicFrameLocks/>
          </p:cNvGraphicFramePr>
          <p:nvPr/>
        </p:nvGraphicFramePr>
        <p:xfrm>
          <a:off x="6096000" y="1858963"/>
          <a:ext cx="5634038" cy="3733800"/>
        </p:xfrm>
        <a:graphic>
          <a:graphicData uri="http://schemas.openxmlformats.org/presentationml/2006/ole">
            <mc:AlternateContent xmlns:mc="http://schemas.openxmlformats.org/markup-compatibility/2006">
              <mc:Choice xmlns:v="urn:schemas-microsoft-com:vml" Requires="v">
                <p:oleObj spid="_x0000_s1031" name="Chart" r:id="rId6" imgW="4781468" imgH="2743320" progId="Excel.Chart.8">
                  <p:embed/>
                </p:oleObj>
              </mc:Choice>
              <mc:Fallback>
                <p:oleObj name="Chart" r:id="rId6" imgW="4781468" imgH="2743320"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0" y="1858963"/>
                        <a:ext cx="56340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00209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rot="5400000">
            <a:off x="-1689100" y="34417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mn-Mong-CN" altLang="en-US" b="1">
                <a:solidFill>
                  <a:srgbClr val="003269"/>
                </a:solidFill>
                <a:latin typeface="Arial" panose="020B0604020202020204" pitchFamily="34" charset="0"/>
                <a:ea typeface="Times New Roman" panose="02020603050405020304" pitchFamily="18" charset="0"/>
                <a:cs typeface="Mongolian Baiti" panose="03000500000000000000" pitchFamily="66" charset="0"/>
              </a:rPr>
              <a:t>ᠬᠥᠪᠰᠦᠭᠥᠯ ᠠᠶᠢᠮᠠᠭ ᠤᠨ ᠰ᠋ᠲ᠋ᠠᠲ᠋ᠢᠰ᠋ᠲ᠋᠋᠋᠋᠋᠋ᠢ᠍᠍᠍᠍᠍᠍᠍᠍᠍᠍ᠭ᠌᠌᠎᠎᠎᠎</a:t>
            </a:r>
            <a:r>
              <a:rPr lang="mn-Mong-CN" altLang="en-US" b="1">
                <a:solidFill>
                  <a:srgbClr val="003269"/>
                </a:solidFill>
                <a:latin typeface="Arial" panose="020B0604020202020204" pitchFamily="34" charset="0"/>
                <a:ea typeface="Times New Roman" panose="02020603050405020304" pitchFamily="18" charset="0"/>
                <a:cs typeface="CMs Huree"/>
              </a:rPr>
              <a:t> </a:t>
            </a:r>
            <a:r>
              <a:rPr lang="mn-Mong-CN" altLang="en-US" b="1">
                <a:solidFill>
                  <a:srgbClr val="003269"/>
                </a:solidFill>
                <a:latin typeface="Arial" panose="020B0604020202020204" pitchFamily="34" charset="0"/>
                <a:ea typeface="Times New Roman" panose="02020603050405020304" pitchFamily="18" charset="0"/>
                <a:cs typeface="Mongolian Baiti" panose="03000500000000000000" pitchFamily="66" charset="0"/>
              </a:rPr>
              <a:t> ᠦᠨ ᠬᠡᠯᠲᠡᠰ</a:t>
            </a:r>
            <a:endParaRPr lang="en-US" altLang="en-US" b="1">
              <a:solidFill>
                <a:srgbClr val="003269"/>
              </a:solidFill>
              <a:latin typeface="Arial" panose="020B0604020202020204" pitchFamily="34" charset="0"/>
            </a:endParaRPr>
          </a:p>
        </p:txBody>
      </p:sp>
      <p:cxnSp>
        <p:nvCxnSpPr>
          <p:cNvPr id="6" name="Straight Connector 5"/>
          <p:cNvCxnSpPr/>
          <p:nvPr/>
        </p:nvCxnSpPr>
        <p:spPr>
          <a:xfrm>
            <a:off x="1219200" y="685800"/>
            <a:ext cx="9912350" cy="0"/>
          </a:xfrm>
          <a:prstGeom prst="line">
            <a:avLst/>
          </a:prstGeom>
          <a:ln w="57150" cmpd="thinThick">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8" name="Rectangle 12"/>
          <p:cNvSpPr>
            <a:spLocks noChangeArrowheads="1"/>
          </p:cNvSpPr>
          <p:nvPr/>
        </p:nvSpPr>
        <p:spPr bwMode="auto">
          <a:xfrm>
            <a:off x="1114425" y="223838"/>
            <a:ext cx="9912350" cy="461962"/>
          </a:xfrm>
          <a:prstGeom prst="rect">
            <a:avLst/>
          </a:prstGeom>
          <a:noFill/>
          <a:ln w="9525">
            <a:noFill/>
            <a:miter lim="800000"/>
            <a:headEnd/>
            <a:tailEnd/>
          </a:ln>
        </p:spPr>
        <p:txBody>
          <a:bodyPr>
            <a:spAutoFit/>
          </a:bodyPr>
          <a:lstStyle/>
          <a:p>
            <a:pPr marL="514338" indent="-514338" algn="just" eaLnBrk="1" fontAlgn="auto" hangingPunct="1">
              <a:spcBef>
                <a:spcPct val="20000"/>
              </a:spcBef>
              <a:spcAft>
                <a:spcPts val="0"/>
              </a:spcAft>
              <a:buClr>
                <a:schemeClr val="accent6">
                  <a:lumMod val="50000"/>
                </a:schemeClr>
              </a:buClr>
              <a:buSzPct val="80000"/>
              <a:defRPr/>
            </a:pPr>
            <a:r>
              <a:rPr lang="mn-MN" sz="2400" b="1" dirty="0">
                <a:solidFill>
                  <a:schemeClr val="bg1"/>
                </a:solidFill>
              </a:rPr>
              <a:t>                                              </a:t>
            </a:r>
            <a:r>
              <a:rPr lang="mn-MN" sz="2000" b="1" dirty="0">
                <a:solidFill>
                  <a:schemeClr val="tx2">
                    <a:lumMod val="75000"/>
                  </a:schemeClr>
                </a:solidFill>
              </a:rPr>
              <a:t>ХӨВСГӨЛ АЙМГИЙН СТАТИСТИКИЙН ХЭЛТЭС</a:t>
            </a:r>
          </a:p>
        </p:txBody>
      </p:sp>
      <p:pic>
        <p:nvPicPr>
          <p:cNvPr id="6149"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4425" y="1781175"/>
            <a:ext cx="16351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p:cNvGraphicFramePr>
            <a:graphicFrameLocks noGrp="1"/>
          </p:cNvGraphicFramePr>
          <p:nvPr/>
        </p:nvGraphicFramePr>
        <p:xfrm>
          <a:off x="3217863" y="1809750"/>
          <a:ext cx="7543800" cy="996950"/>
        </p:xfrm>
        <a:graphic>
          <a:graphicData uri="http://schemas.openxmlformats.org/drawingml/2006/table">
            <a:tbl>
              <a:tblPr/>
              <a:tblGrid>
                <a:gridCol w="3750944"/>
                <a:gridCol w="1341121"/>
                <a:gridCol w="1194435"/>
                <a:gridCol w="1257300"/>
              </a:tblGrid>
              <a:tr h="387350">
                <a:tc>
                  <a:txBody>
                    <a:bodyPr/>
                    <a:lstStyle/>
                    <a:p>
                      <a:pPr algn="l" fontAlgn="b"/>
                      <a:r>
                        <a:rPr lang="mn-MN" sz="2000" b="0" i="0" u="none" strike="noStrike" dirty="0">
                          <a:solidFill>
                            <a:srgbClr val="003399"/>
                          </a:solidFill>
                          <a:effectLst/>
                          <a:latin typeface="Arial" panose="020B0604020202020204" pitchFamily="34" charset="0"/>
                        </a:rPr>
                        <a:t>Зээлийн өрийн </a:t>
                      </a:r>
                      <a:r>
                        <a:rPr lang="mn-MN" sz="2000" b="0" i="0" u="none" strike="noStrike" dirty="0" smtClean="0">
                          <a:solidFill>
                            <a:srgbClr val="003399"/>
                          </a:solidFill>
                          <a:effectLst/>
                          <a:latin typeface="Arial" panose="020B0604020202020204" pitchFamily="34" charset="0"/>
                        </a:rPr>
                        <a:t>үлдэгдэл</a:t>
                      </a:r>
                      <a:endParaRPr lang="mn-MN"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smtClean="0">
                          <a:solidFill>
                            <a:srgbClr val="003399"/>
                          </a:solidFill>
                          <a:effectLst/>
                          <a:latin typeface="Arial" panose="020B0604020202020204" pitchFamily="34" charset="0"/>
                        </a:rPr>
                        <a:t>1</a:t>
                      </a:r>
                      <a:r>
                        <a:rPr lang="mn-MN" sz="2000" b="0" i="0" u="none" strike="noStrike" dirty="0" smtClean="0">
                          <a:solidFill>
                            <a:srgbClr val="003399"/>
                          </a:solidFill>
                          <a:effectLst/>
                          <a:latin typeface="Arial" panose="020B0604020202020204" pitchFamily="34" charset="0"/>
                        </a:rPr>
                        <a:t>83</a:t>
                      </a:r>
                      <a:r>
                        <a:rPr lang="en-US" sz="2000" b="0" i="0" u="none" strike="noStrike" dirty="0" smtClean="0">
                          <a:solidFill>
                            <a:srgbClr val="003399"/>
                          </a:solidFill>
                          <a:effectLst/>
                          <a:latin typeface="Arial" panose="020B0604020202020204" pitchFamily="34" charset="0"/>
                        </a:rPr>
                        <a:t>.4</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en-US" sz="2000" b="0" i="0" u="none" strike="noStrike" dirty="0" smtClean="0">
                          <a:solidFill>
                            <a:srgbClr val="003399"/>
                          </a:solidFill>
                          <a:effectLst/>
                          <a:latin typeface="Arial" panose="020B0604020202020204" pitchFamily="34" charset="0"/>
                        </a:rPr>
                        <a:t>223.9</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smtClean="0">
                          <a:solidFill>
                            <a:srgbClr val="003399"/>
                          </a:solidFill>
                          <a:effectLst/>
                          <a:latin typeface="Arial" panose="020B0604020202020204" pitchFamily="34" charset="0"/>
                        </a:rPr>
                        <a:t>220.2</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r>
              <a:tr h="304800">
                <a:tc>
                  <a:txBody>
                    <a:bodyPr/>
                    <a:lstStyle/>
                    <a:p>
                      <a:pPr lvl="1" algn="l" fontAlgn="b"/>
                      <a:r>
                        <a:rPr lang="mn-MN" sz="2000" b="0" i="0" u="none" strike="noStrike" dirty="0" smtClean="0">
                          <a:solidFill>
                            <a:srgbClr val="003399"/>
                          </a:solidFill>
                          <a:effectLst/>
                          <a:latin typeface="Arial" panose="020B0604020202020204" pitchFamily="34" charset="0"/>
                        </a:rPr>
                        <a:t>Анхаарал</a:t>
                      </a:r>
                      <a:r>
                        <a:rPr lang="mn-MN" sz="2000" b="0" i="0" u="none" strike="noStrike" baseline="0" dirty="0" smtClean="0">
                          <a:solidFill>
                            <a:srgbClr val="003399"/>
                          </a:solidFill>
                          <a:effectLst/>
                          <a:latin typeface="Arial" panose="020B0604020202020204" pitchFamily="34" charset="0"/>
                        </a:rPr>
                        <a:t> хандуулах</a:t>
                      </a:r>
                      <a:r>
                        <a:rPr lang="mn-MN" sz="2000" b="0" i="0" u="none" strike="noStrike" dirty="0" smtClean="0">
                          <a:solidFill>
                            <a:srgbClr val="003399"/>
                          </a:solidFill>
                          <a:effectLst/>
                          <a:latin typeface="Arial" panose="020B0604020202020204" pitchFamily="34" charset="0"/>
                        </a:rPr>
                        <a:t> зээл</a:t>
                      </a:r>
                      <a:endParaRPr lang="mn-MN"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en-US" sz="2000" b="0" i="0" u="none" strike="noStrike" dirty="0" smtClean="0">
                          <a:solidFill>
                            <a:srgbClr val="003399"/>
                          </a:solidFill>
                          <a:effectLst/>
                          <a:latin typeface="Arial" panose="020B0604020202020204" pitchFamily="34" charset="0"/>
                        </a:rPr>
                        <a:t>2.7</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en-US" sz="2000" b="0" i="0" u="none" strike="noStrike" dirty="0" smtClean="0">
                          <a:solidFill>
                            <a:srgbClr val="003399"/>
                          </a:solidFill>
                          <a:effectLst/>
                          <a:latin typeface="Arial" panose="020B0604020202020204" pitchFamily="34" charset="0"/>
                        </a:rPr>
                        <a:t>2.3</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en-US" sz="2000" b="0" i="0" u="none" strike="noStrike" dirty="0" smtClean="0">
                          <a:solidFill>
                            <a:srgbClr val="003399"/>
                          </a:solidFill>
                          <a:effectLst/>
                          <a:latin typeface="Arial" panose="020B0604020202020204" pitchFamily="34" charset="0"/>
                        </a:rPr>
                        <a:t>5.2</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r>
              <a:tr h="304800">
                <a:tc>
                  <a:txBody>
                    <a:bodyPr/>
                    <a:lstStyle/>
                    <a:p>
                      <a:pPr lvl="1" algn="l" fontAlgn="b"/>
                      <a:r>
                        <a:rPr lang="mn-MN" sz="2000" b="0" i="0" u="none" strike="noStrike" dirty="0">
                          <a:solidFill>
                            <a:srgbClr val="003399"/>
                          </a:solidFill>
                          <a:effectLst/>
                          <a:latin typeface="Arial" panose="020B0604020202020204" pitchFamily="34" charset="0"/>
                        </a:rPr>
                        <a:t>Чанаргүй </a:t>
                      </a:r>
                      <a:r>
                        <a:rPr lang="mn-MN" sz="2000" b="0" i="0" u="none" strike="noStrike" dirty="0" smtClean="0">
                          <a:solidFill>
                            <a:srgbClr val="003399"/>
                          </a:solidFill>
                          <a:effectLst/>
                          <a:latin typeface="Arial" panose="020B0604020202020204" pitchFamily="34" charset="0"/>
                        </a:rPr>
                        <a:t>зээл</a:t>
                      </a:r>
                      <a:endParaRPr lang="mn-MN"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en-US" sz="2000" b="0" i="0" u="none" strike="noStrike" dirty="0" smtClean="0">
                          <a:solidFill>
                            <a:srgbClr val="003399"/>
                          </a:solidFill>
                          <a:effectLst/>
                          <a:latin typeface="Arial" panose="020B0604020202020204" pitchFamily="34" charset="0"/>
                        </a:rPr>
                        <a:t>4.2</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en-US" sz="2000" b="0" i="0" u="none" strike="noStrike" dirty="0" smtClean="0">
                          <a:solidFill>
                            <a:srgbClr val="003399"/>
                          </a:solidFill>
                          <a:effectLst/>
                          <a:latin typeface="Arial" panose="020B0604020202020204" pitchFamily="34" charset="0"/>
                        </a:rPr>
                        <a:t>3.5</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c>
                  <a:txBody>
                    <a:bodyPr/>
                    <a:lstStyle/>
                    <a:p>
                      <a:pPr algn="r" fontAlgn="b"/>
                      <a:r>
                        <a:rPr lang="en-US" sz="2000" b="0" i="0" u="none" strike="noStrike" dirty="0">
                          <a:solidFill>
                            <a:srgbClr val="003399"/>
                          </a:solidFill>
                          <a:effectLst/>
                          <a:latin typeface="Arial" panose="020B0604020202020204" pitchFamily="34" charset="0"/>
                        </a:rPr>
                        <a:t> </a:t>
                      </a:r>
                      <a:r>
                        <a:rPr lang="en-US" sz="2000" b="0" i="0" u="none" strike="noStrike" dirty="0" smtClean="0">
                          <a:solidFill>
                            <a:srgbClr val="003399"/>
                          </a:solidFill>
                          <a:effectLst/>
                          <a:latin typeface="Arial" panose="020B0604020202020204" pitchFamily="34" charset="0"/>
                        </a:rPr>
                        <a:t>3.4</a:t>
                      </a:r>
                      <a:endParaRPr lang="en-US" sz="2000" b="0" i="0" u="none" strike="noStrike" dirty="0">
                        <a:solidFill>
                          <a:srgbClr val="003399"/>
                        </a:solidFill>
                        <a:effectLst/>
                        <a:latin typeface="Arial" panose="020B0604020202020204" pitchFamily="34" charset="0"/>
                      </a:endParaRPr>
                    </a:p>
                  </a:txBody>
                  <a:tcPr marL="0" marR="0" marT="0" marB="0" anchor="b">
                    <a:lnL w="6350" cap="flat" cmpd="sng" algn="ctr">
                      <a:solidFill>
                        <a:srgbClr val="538DD5"/>
                      </a:solidFill>
                      <a:prstDash val="dashDot"/>
                      <a:round/>
                      <a:headEnd type="none" w="med" len="med"/>
                      <a:tailEnd type="none" w="med" len="med"/>
                    </a:lnL>
                    <a:lnR w="6350" cap="flat" cmpd="sng" algn="ctr">
                      <a:solidFill>
                        <a:srgbClr val="538DD5"/>
                      </a:solidFill>
                      <a:prstDash val="dashDot"/>
                      <a:round/>
                      <a:headEnd type="none" w="med" len="med"/>
                      <a:tailEnd type="none" w="med" len="med"/>
                    </a:lnR>
                    <a:lnT w="6350" cap="flat" cmpd="sng" algn="ctr">
                      <a:solidFill>
                        <a:srgbClr val="538DD5"/>
                      </a:solidFill>
                      <a:prstDash val="dashDot"/>
                      <a:round/>
                      <a:headEnd type="none" w="med" len="med"/>
                      <a:tailEnd type="none" w="med" len="med"/>
                    </a:lnT>
                    <a:lnB w="6350" cap="flat" cmpd="sng" algn="ctr">
                      <a:solidFill>
                        <a:srgbClr val="538DD5"/>
                      </a:solidFill>
                      <a:prstDash val="dashDot"/>
                      <a:round/>
                      <a:headEnd type="none" w="med" len="med"/>
                      <a:tailEnd type="none" w="med" len="med"/>
                    </a:lnB>
                  </a:tcPr>
                </a:tc>
              </a:tr>
            </a:tbl>
          </a:graphicData>
        </a:graphic>
      </p:graphicFrame>
      <p:sp>
        <p:nvSpPr>
          <p:cNvPr id="15" name="Rounded Rectangle 14"/>
          <p:cNvSpPr/>
          <p:nvPr/>
        </p:nvSpPr>
        <p:spPr>
          <a:xfrm>
            <a:off x="8335963" y="1431925"/>
            <a:ext cx="1104900" cy="317500"/>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prstClr val="white"/>
                </a:solidFill>
                <a:latin typeface="Arial" panose="020B0604020202020204" pitchFamily="34" charset="0"/>
                <a:cs typeface="Arial" panose="020B0604020202020204" pitchFamily="34" charset="0"/>
              </a:rPr>
              <a:t>2019</a:t>
            </a:r>
            <a:r>
              <a:rPr lang="mn-MN" b="1" dirty="0">
                <a:solidFill>
                  <a:prstClr val="white"/>
                </a:solidFill>
                <a:latin typeface="Arial" panose="020B0604020202020204" pitchFamily="34" charset="0"/>
                <a:cs typeface="Arial" panose="020B0604020202020204" pitchFamily="34" charset="0"/>
              </a:rPr>
              <a:t>.</a:t>
            </a:r>
            <a:r>
              <a:rPr lang="en-US" b="1" dirty="0">
                <a:solidFill>
                  <a:prstClr val="white"/>
                </a:solidFill>
                <a:latin typeface="Arial" panose="020B0604020202020204" pitchFamily="34" charset="0"/>
                <a:cs typeface="Arial" panose="020B0604020202020204" pitchFamily="34" charset="0"/>
              </a:rPr>
              <a:t> V</a:t>
            </a:r>
          </a:p>
        </p:txBody>
      </p:sp>
      <p:sp>
        <p:nvSpPr>
          <p:cNvPr id="6173" name="Rectangle 13"/>
          <p:cNvSpPr>
            <a:spLocks noChangeArrowheads="1"/>
          </p:cNvSpPr>
          <p:nvPr/>
        </p:nvSpPr>
        <p:spPr bwMode="auto">
          <a:xfrm>
            <a:off x="6445250" y="1809750"/>
            <a:ext cx="1090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 hangingPunct="1">
              <a:spcBef>
                <a:spcPct val="0"/>
              </a:spcBef>
              <a:buFontTx/>
              <a:buNone/>
            </a:pPr>
            <a:r>
              <a:rPr lang="en-US" altLang="en-US" sz="1600" b="1">
                <a:solidFill>
                  <a:srgbClr val="FFFFFF"/>
                </a:solidFill>
                <a:latin typeface="Arial" panose="020B0604020202020204" pitchFamily="34" charset="0"/>
              </a:rPr>
              <a:t>201</a:t>
            </a:r>
            <a:r>
              <a:rPr lang="mn-MN" altLang="en-US" sz="1600" b="1">
                <a:solidFill>
                  <a:srgbClr val="FFFFFF"/>
                </a:solidFill>
                <a:latin typeface="Arial" panose="020B0604020202020204" pitchFamily="34" charset="0"/>
              </a:rPr>
              <a:t>7</a:t>
            </a:r>
            <a:r>
              <a:rPr lang="en-US" altLang="en-US" sz="1600" b="1">
                <a:solidFill>
                  <a:srgbClr val="FFFFFF"/>
                </a:solidFill>
                <a:latin typeface="Arial" panose="020B0604020202020204" pitchFamily="34" charset="0"/>
              </a:rPr>
              <a:t>  I</a:t>
            </a:r>
            <a:endParaRPr lang="mn-MN" altLang="en-US" sz="1600" b="1">
              <a:solidFill>
                <a:srgbClr val="FFFFFF"/>
              </a:solidFill>
              <a:latin typeface="Arial" panose="020B0604020202020204" pitchFamily="34" charset="0"/>
            </a:endParaRPr>
          </a:p>
        </p:txBody>
      </p:sp>
      <p:sp>
        <p:nvSpPr>
          <p:cNvPr id="19" name="Rounded Rectangle 18"/>
          <p:cNvSpPr/>
          <p:nvPr/>
        </p:nvSpPr>
        <p:spPr>
          <a:xfrm>
            <a:off x="9628188" y="1441450"/>
            <a:ext cx="1104900" cy="317500"/>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prstClr val="white"/>
                </a:solidFill>
                <a:latin typeface="Arial" panose="020B0604020202020204" pitchFamily="34" charset="0"/>
                <a:cs typeface="Arial" panose="020B0604020202020204" pitchFamily="34" charset="0"/>
              </a:rPr>
              <a:t>2020</a:t>
            </a:r>
            <a:r>
              <a:rPr lang="mn-MN" b="1" dirty="0">
                <a:solidFill>
                  <a:prstClr val="white"/>
                </a:solidFill>
                <a:latin typeface="Arial" panose="020B0604020202020204" pitchFamily="34" charset="0"/>
                <a:cs typeface="Arial" panose="020B0604020202020204" pitchFamily="34" charset="0"/>
              </a:rPr>
              <a:t>.</a:t>
            </a:r>
            <a:r>
              <a:rPr lang="en-US" b="1" dirty="0">
                <a:solidFill>
                  <a:prstClr val="white"/>
                </a:solidFill>
                <a:latin typeface="Arial" panose="020B0604020202020204" pitchFamily="34" charset="0"/>
                <a:cs typeface="Arial" panose="020B0604020202020204" pitchFamily="34" charset="0"/>
              </a:rPr>
              <a:t> V</a:t>
            </a:r>
          </a:p>
        </p:txBody>
      </p:sp>
      <p:sp>
        <p:nvSpPr>
          <p:cNvPr id="20" name="Rounded Rectangle 19"/>
          <p:cNvSpPr/>
          <p:nvPr/>
        </p:nvSpPr>
        <p:spPr>
          <a:xfrm>
            <a:off x="7067550" y="1431925"/>
            <a:ext cx="1104900" cy="317500"/>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b="1" dirty="0">
                <a:solidFill>
                  <a:prstClr val="white"/>
                </a:solidFill>
                <a:latin typeface="Arial" panose="020B0604020202020204" pitchFamily="34" charset="0"/>
                <a:cs typeface="Arial" panose="020B0604020202020204" pitchFamily="34" charset="0"/>
              </a:rPr>
              <a:t>2018</a:t>
            </a:r>
            <a:r>
              <a:rPr lang="mn-MN" b="1" dirty="0">
                <a:solidFill>
                  <a:prstClr val="white"/>
                </a:solidFill>
                <a:latin typeface="Arial" panose="020B0604020202020204" pitchFamily="34" charset="0"/>
                <a:cs typeface="Arial" panose="020B0604020202020204" pitchFamily="34" charset="0"/>
              </a:rPr>
              <a:t>.</a:t>
            </a:r>
            <a:r>
              <a:rPr lang="en-US" b="1" dirty="0">
                <a:solidFill>
                  <a:prstClr val="white"/>
                </a:solidFill>
                <a:latin typeface="Arial" panose="020B0604020202020204" pitchFamily="34" charset="0"/>
                <a:cs typeface="Arial" panose="020B0604020202020204" pitchFamily="34" charset="0"/>
              </a:rPr>
              <a:t> V</a:t>
            </a:r>
          </a:p>
        </p:txBody>
      </p:sp>
      <p:sp>
        <p:nvSpPr>
          <p:cNvPr id="6176" name="Rectangle 20"/>
          <p:cNvSpPr>
            <a:spLocks noChangeArrowheads="1"/>
          </p:cNvSpPr>
          <p:nvPr/>
        </p:nvSpPr>
        <p:spPr bwMode="auto">
          <a:xfrm>
            <a:off x="4098925" y="914400"/>
            <a:ext cx="563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fontAlgn="b" hangingPunct="1">
              <a:spcBef>
                <a:spcPct val="0"/>
              </a:spcBef>
              <a:buFontTx/>
              <a:buNone/>
            </a:pPr>
            <a:r>
              <a:rPr lang="mn-MN" altLang="en-US" sz="1400" b="1">
                <a:solidFill>
                  <a:srgbClr val="0D0D0D"/>
                </a:solidFill>
                <a:latin typeface="Arial" panose="020B0604020202020204" pitchFamily="34" charset="0"/>
              </a:rPr>
              <a:t>ЗЭЭЛИЙН ӨРИЙН ҮЛДЭГДЭЛ, </a:t>
            </a:r>
            <a:r>
              <a:rPr lang="mn-MN" altLang="en-US" sz="1400">
                <a:solidFill>
                  <a:srgbClr val="0D0D0D"/>
                </a:solidFill>
                <a:latin typeface="Arial" panose="020B0604020202020204" pitchFamily="34" charset="0"/>
              </a:rPr>
              <a:t>сарын эцэст, тэрбум төгрөг</a:t>
            </a:r>
          </a:p>
        </p:txBody>
      </p:sp>
      <p:sp>
        <p:nvSpPr>
          <p:cNvPr id="6177" name="Rectangle 2"/>
          <p:cNvSpPr>
            <a:spLocks noChangeArrowheads="1"/>
          </p:cNvSpPr>
          <p:nvPr/>
        </p:nvSpPr>
        <p:spPr bwMode="auto">
          <a:xfrm>
            <a:off x="0" y="0"/>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6178" name="Rectangle 21"/>
          <p:cNvSpPr>
            <a:spLocks noChangeArrowheads="1"/>
          </p:cNvSpPr>
          <p:nvPr/>
        </p:nvSpPr>
        <p:spPr bwMode="auto">
          <a:xfrm>
            <a:off x="2894013" y="3352800"/>
            <a:ext cx="2222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mn-MN" altLang="en-US" sz="1600">
                <a:solidFill>
                  <a:schemeClr val="bg1"/>
                </a:solidFill>
                <a:latin typeface="Tahoma" panose="020B0604030504040204" pitchFamily="34" charset="0"/>
                <a:cs typeface="Tahoma" panose="020B0604030504040204" pitchFamily="34" charset="0"/>
              </a:rPr>
              <a:t>. </a:t>
            </a:r>
          </a:p>
        </p:txBody>
      </p:sp>
      <p:sp>
        <p:nvSpPr>
          <p:cNvPr id="26" name="Rounded Rectangle 25"/>
          <p:cNvSpPr/>
          <p:nvPr/>
        </p:nvSpPr>
        <p:spPr>
          <a:xfrm>
            <a:off x="1973263" y="5822950"/>
            <a:ext cx="9890125" cy="990600"/>
          </a:xfrm>
          <a:prstGeom prst="round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mn-MN" sz="1400" b="1"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	</a:t>
            </a:r>
            <a:r>
              <a:rPr lang="mn-MN" sz="1400" b="1" dirty="0">
                <a:latin typeface="Arial" panose="020B0604020202020204" pitchFamily="34" charset="0"/>
                <a:cs typeface="Arial" panose="020B0604020202020204" pitchFamily="34" charset="0"/>
              </a:rPr>
              <a:t>2020 оны 5 сарын байдлаар төгрөгийн хадгаламжийн үлдэгдэл 155334.1 сая төгрөг болж өмнөх оны мөн үеэс 12.6 хувь буюу 17440.0 сая төгрөгөөр нэмэгдсэн байна.</a:t>
            </a:r>
          </a:p>
          <a:p>
            <a:pPr algn="just" eaLnBrk="1" fontAlgn="auto" hangingPunct="1">
              <a:spcBef>
                <a:spcPts val="0"/>
              </a:spcBef>
              <a:spcAft>
                <a:spcPts val="0"/>
              </a:spcAft>
              <a:defRPr/>
            </a:pPr>
            <a:r>
              <a:rPr lang="en-US" sz="1400" b="1" dirty="0">
                <a:latin typeface="Arial" panose="020B0604020202020204" pitchFamily="34" charset="0"/>
                <a:cs typeface="Arial" panose="020B0604020202020204" pitchFamily="34" charset="0"/>
              </a:rPr>
              <a:t>	</a:t>
            </a:r>
            <a:r>
              <a:rPr lang="mn-MN" sz="1400" b="1" dirty="0">
                <a:latin typeface="Arial" panose="020B0604020202020204" pitchFamily="34" charset="0"/>
                <a:cs typeface="Arial" panose="020B0604020202020204" pitchFamily="34" charset="0"/>
              </a:rPr>
              <a:t>Банкнуудын олгосон зээлийн үлдэгдэл 2020 оны 5 сарын байдлаар 220177.4 сая төгрөг болж 2019 оны мөн үеэс 1.7 хувь буюу 3683.9 сая төгрөгөөр буурсан байна.</a:t>
            </a:r>
            <a:endParaRPr lang="en-US" sz="1400" b="1" dirty="0">
              <a:solidFill>
                <a:prstClr val="white"/>
              </a:solidFill>
              <a:latin typeface="Arial" panose="020B0604020202020204" pitchFamily="34" charset="0"/>
              <a:cs typeface="Arial" panose="020B0604020202020204" pitchFamily="34" charset="0"/>
            </a:endParaRPr>
          </a:p>
        </p:txBody>
      </p:sp>
      <p:sp>
        <p:nvSpPr>
          <p:cNvPr id="6180" name="Rectangle 5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81" name="Rectangle 3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82" name="Rectangle 40"/>
          <p:cNvSpPr>
            <a:spLocks noChangeArrowheads="1"/>
          </p:cNvSpPr>
          <p:nvPr/>
        </p:nvSpPr>
        <p:spPr bwMode="auto">
          <a:xfrm>
            <a:off x="2911475" y="3221038"/>
            <a:ext cx="15773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latin typeface="Arial" panose="020B0604020202020204" pitchFamily="34" charset="0"/>
            </a:endParaRPr>
          </a:p>
        </p:txBody>
      </p:sp>
      <p:sp>
        <p:nvSpPr>
          <p:cNvPr id="6183" name="Rectangle 41"/>
          <p:cNvSpPr>
            <a:spLocks noChangeArrowheads="1"/>
          </p:cNvSpPr>
          <p:nvPr/>
        </p:nvSpPr>
        <p:spPr bwMode="auto">
          <a:xfrm>
            <a:off x="4408488" y="2943225"/>
            <a:ext cx="138906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aphicFrame>
        <p:nvGraphicFramePr>
          <p:cNvPr id="6184" name="Chart 21"/>
          <p:cNvGraphicFramePr>
            <a:graphicFrameLocks/>
          </p:cNvGraphicFramePr>
          <p:nvPr/>
        </p:nvGraphicFramePr>
        <p:xfrm>
          <a:off x="2978150" y="2767013"/>
          <a:ext cx="7870825" cy="2998787"/>
        </p:xfrm>
        <a:graphic>
          <a:graphicData uri="http://schemas.openxmlformats.org/presentationml/2006/ole">
            <mc:AlternateContent xmlns:mc="http://schemas.openxmlformats.org/markup-compatibility/2006">
              <mc:Choice xmlns:v="urn:schemas-microsoft-com:vml" Requires="v">
                <p:oleObj spid="_x0000_s2055" name="Chart" r:id="rId6" imgW="7876715" imgH="3005588" progId="Excel.Chart.8">
                  <p:embed/>
                </p:oleObj>
              </mc:Choice>
              <mc:Fallback>
                <p:oleObj name="Chart" r:id="rId6" imgW="7876715" imgH="3005588" progId="Excel.Chart.8">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8150" y="2767013"/>
                        <a:ext cx="7870825" cy="299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51721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rot="5400000">
            <a:off x="-1689100" y="34417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mn-Mong-CN" altLang="en-US" b="1">
                <a:solidFill>
                  <a:srgbClr val="003269"/>
                </a:solidFill>
                <a:latin typeface="Arial" panose="020B0604020202020204" pitchFamily="34" charset="0"/>
                <a:ea typeface="Times New Roman" panose="02020603050405020304" pitchFamily="18" charset="0"/>
                <a:cs typeface="Mongolian Baiti" panose="03000500000000000000" pitchFamily="66" charset="0"/>
              </a:rPr>
              <a:t>ᠬᠥᠪᠰᠦᠭᠥᠯ ᠠᠶᠢᠮᠠᠭ ᠤᠨ ᠰ᠋ᠲ᠋ᠠᠲ᠋ᠢᠰ᠋ᠲ᠋᠋᠋᠋᠋᠋ᠢ᠍᠍᠍᠍᠍᠍᠍᠍᠍᠍ᠭ᠌᠌᠎᠎᠎᠎</a:t>
            </a:r>
            <a:r>
              <a:rPr lang="mn-Mong-CN" altLang="en-US" b="1">
                <a:solidFill>
                  <a:srgbClr val="003269"/>
                </a:solidFill>
                <a:latin typeface="Arial" panose="020B0604020202020204" pitchFamily="34" charset="0"/>
                <a:ea typeface="Times New Roman" panose="02020603050405020304" pitchFamily="18" charset="0"/>
                <a:cs typeface="CMs Huree"/>
              </a:rPr>
              <a:t> </a:t>
            </a:r>
            <a:r>
              <a:rPr lang="mn-Mong-CN" altLang="en-US" b="1">
                <a:solidFill>
                  <a:srgbClr val="003269"/>
                </a:solidFill>
                <a:latin typeface="Arial" panose="020B0604020202020204" pitchFamily="34" charset="0"/>
                <a:ea typeface="Times New Roman" panose="02020603050405020304" pitchFamily="18" charset="0"/>
                <a:cs typeface="Mongolian Baiti" panose="03000500000000000000" pitchFamily="66" charset="0"/>
              </a:rPr>
              <a:t> ᠦᠨ ᠬᠡᠯᠲᠡᠰ</a:t>
            </a:r>
            <a:endParaRPr lang="en-US" altLang="en-US" b="1">
              <a:solidFill>
                <a:srgbClr val="003269"/>
              </a:solidFill>
              <a:latin typeface="Arial" panose="020B0604020202020204" pitchFamily="34" charset="0"/>
            </a:endParaRPr>
          </a:p>
        </p:txBody>
      </p:sp>
      <p:cxnSp>
        <p:nvCxnSpPr>
          <p:cNvPr id="6" name="Straight Connector 5"/>
          <p:cNvCxnSpPr/>
          <p:nvPr/>
        </p:nvCxnSpPr>
        <p:spPr>
          <a:xfrm>
            <a:off x="1219200" y="685800"/>
            <a:ext cx="9912350" cy="0"/>
          </a:xfrm>
          <a:prstGeom prst="line">
            <a:avLst/>
          </a:prstGeom>
          <a:ln w="57150" cmpd="thinThick">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8" name="Rectangle 12"/>
          <p:cNvSpPr>
            <a:spLocks noChangeArrowheads="1"/>
          </p:cNvSpPr>
          <p:nvPr/>
        </p:nvSpPr>
        <p:spPr bwMode="auto">
          <a:xfrm>
            <a:off x="1114425" y="223838"/>
            <a:ext cx="9912350" cy="461962"/>
          </a:xfrm>
          <a:prstGeom prst="rect">
            <a:avLst/>
          </a:prstGeom>
          <a:noFill/>
          <a:ln w="9525">
            <a:noFill/>
            <a:miter lim="800000"/>
            <a:headEnd/>
            <a:tailEnd/>
          </a:ln>
        </p:spPr>
        <p:txBody>
          <a:bodyPr>
            <a:spAutoFit/>
          </a:bodyPr>
          <a:lstStyle/>
          <a:p>
            <a:pPr marL="514338" indent="-514338" algn="just" fontAlgn="auto">
              <a:spcBef>
                <a:spcPct val="20000"/>
              </a:spcBef>
              <a:spcAft>
                <a:spcPts val="0"/>
              </a:spcAft>
              <a:buClr>
                <a:schemeClr val="accent6">
                  <a:lumMod val="50000"/>
                </a:schemeClr>
              </a:buClr>
              <a:buSzPct val="80000"/>
              <a:defRPr/>
            </a:pPr>
            <a:r>
              <a:rPr lang="mn-MN" sz="2400" b="1" dirty="0">
                <a:solidFill>
                  <a:schemeClr val="bg1"/>
                </a:solidFill>
              </a:rPr>
              <a:t>                                              </a:t>
            </a:r>
            <a:r>
              <a:rPr lang="mn-MN" sz="2000" b="1" dirty="0">
                <a:solidFill>
                  <a:schemeClr val="tx2">
                    <a:lumMod val="75000"/>
                  </a:schemeClr>
                </a:solidFill>
              </a:rPr>
              <a:t>ХӨВСГӨЛ АЙМГИЙН СТАТИСТИКИЙН ХЭЛТЭС</a:t>
            </a:r>
          </a:p>
        </p:txBody>
      </p:sp>
      <p:pic>
        <p:nvPicPr>
          <p:cNvPr id="8197"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93800" y="1516063"/>
            <a:ext cx="2371725"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209675" y="3886200"/>
            <a:ext cx="2644775" cy="158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Rectangle 11"/>
          <p:cNvSpPr>
            <a:spLocks noChangeArrowheads="1"/>
          </p:cNvSpPr>
          <p:nvPr/>
        </p:nvSpPr>
        <p:spPr bwMode="auto">
          <a:xfrm>
            <a:off x="4191000" y="1260475"/>
            <a:ext cx="29162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mn-MN" altLang="en-US" sz="1600">
                <a:solidFill>
                  <a:srgbClr val="000000"/>
                </a:solidFill>
                <a:latin typeface="Arial" panose="020B0604020202020204" pitchFamily="34" charset="0"/>
              </a:rPr>
              <a:t>Аж үйлдвэрийн салбарын нийт үйлдвэрлэл 2</a:t>
            </a:r>
            <a:r>
              <a:rPr lang="en-US" altLang="en-US" sz="1600">
                <a:solidFill>
                  <a:srgbClr val="000000"/>
                </a:solidFill>
                <a:latin typeface="Arial" panose="020B0604020202020204" pitchFamily="34" charset="0"/>
              </a:rPr>
              <a:t>020</a:t>
            </a:r>
            <a:r>
              <a:rPr lang="mn-MN" altLang="en-US" sz="1600">
                <a:solidFill>
                  <a:srgbClr val="000000"/>
                </a:solidFill>
                <a:latin typeface="Arial" panose="020B0604020202020204" pitchFamily="34" charset="0"/>
              </a:rPr>
              <a:t> оны эхний </a:t>
            </a:r>
            <a:r>
              <a:rPr lang="en-US" altLang="en-US" sz="1600">
                <a:solidFill>
                  <a:srgbClr val="000000"/>
                </a:solidFill>
                <a:latin typeface="Arial" panose="020B0604020202020204" pitchFamily="34" charset="0"/>
              </a:rPr>
              <a:t>5</a:t>
            </a:r>
            <a:r>
              <a:rPr lang="mn-MN" altLang="en-US" sz="1600">
                <a:solidFill>
                  <a:srgbClr val="000000"/>
                </a:solidFill>
                <a:latin typeface="Arial" panose="020B0604020202020204" pitchFamily="34" charset="0"/>
              </a:rPr>
              <a:t> сарын байдлаар </a:t>
            </a:r>
            <a:r>
              <a:rPr lang="en-US" altLang="en-US" sz="1600">
                <a:solidFill>
                  <a:srgbClr val="000000"/>
                </a:solidFill>
                <a:latin typeface="Arial" panose="020B0604020202020204" pitchFamily="34" charset="0"/>
              </a:rPr>
              <a:t>6.3</a:t>
            </a:r>
            <a:r>
              <a:rPr lang="mn-MN" altLang="en-US" sz="1600">
                <a:solidFill>
                  <a:srgbClr val="000000"/>
                </a:solidFill>
                <a:latin typeface="Arial" panose="020B0604020202020204" pitchFamily="34" charset="0"/>
              </a:rPr>
              <a:t> тэрбум төгрөгт хүрч, өмнөх оны мөн үеэс </a:t>
            </a:r>
            <a:r>
              <a:rPr lang="en-US" altLang="en-US" sz="1600">
                <a:solidFill>
                  <a:srgbClr val="000000"/>
                </a:solidFill>
                <a:latin typeface="Arial" panose="020B0604020202020204" pitchFamily="34" charset="0"/>
              </a:rPr>
              <a:t>2</a:t>
            </a:r>
            <a:r>
              <a:rPr lang="mn-MN" altLang="en-US" sz="1600">
                <a:solidFill>
                  <a:srgbClr val="000000"/>
                </a:solidFill>
                <a:latin typeface="Arial" panose="020B0604020202020204" pitchFamily="34" charset="0"/>
              </a:rPr>
              <a:t> (</a:t>
            </a:r>
            <a:r>
              <a:rPr lang="en-US" altLang="en-US" sz="1600">
                <a:solidFill>
                  <a:srgbClr val="000000"/>
                </a:solidFill>
                <a:latin typeface="Arial" panose="020B0604020202020204" pitchFamily="34" charset="0"/>
              </a:rPr>
              <a:t>24.1</a:t>
            </a:r>
            <a:r>
              <a:rPr lang="mn-MN" altLang="en-US" sz="1600">
                <a:solidFill>
                  <a:srgbClr val="000000"/>
                </a:solidFill>
                <a:latin typeface="Arial" panose="020B0604020202020204" pitchFamily="34" charset="0"/>
              </a:rPr>
              <a:t>%) тэрбум төгрөгөөр буурлаа. </a:t>
            </a:r>
            <a:endParaRPr lang="en-US" altLang="en-US" sz="1600">
              <a:solidFill>
                <a:srgbClr val="000000"/>
              </a:solidFill>
              <a:latin typeface="Arial" panose="020B0604020202020204" pitchFamily="34" charset="0"/>
              <a:cs typeface="Calibri" panose="020F0502020204030204" pitchFamily="34" charset="0"/>
            </a:endParaRPr>
          </a:p>
        </p:txBody>
      </p:sp>
      <p:sp>
        <p:nvSpPr>
          <p:cNvPr id="8200" name="Rectangle 13"/>
          <p:cNvSpPr>
            <a:spLocks noChangeArrowheads="1"/>
          </p:cNvSpPr>
          <p:nvPr/>
        </p:nvSpPr>
        <p:spPr bwMode="auto">
          <a:xfrm>
            <a:off x="4191000" y="3771900"/>
            <a:ext cx="29162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mn-MN" altLang="en-US" sz="1600">
                <a:solidFill>
                  <a:srgbClr val="000000"/>
                </a:solidFill>
                <a:latin typeface="Arial" panose="020B0604020202020204" pitchFamily="34" charset="0"/>
              </a:rPr>
              <a:t>Аж үйлдвэрийн салбарын борлуулсан бүтээгдэхүүн 2</a:t>
            </a:r>
            <a:r>
              <a:rPr lang="en-US" altLang="en-US" sz="1600">
                <a:solidFill>
                  <a:srgbClr val="000000"/>
                </a:solidFill>
                <a:latin typeface="Arial" panose="020B0604020202020204" pitchFamily="34" charset="0"/>
              </a:rPr>
              <a:t>020</a:t>
            </a:r>
            <a:r>
              <a:rPr lang="mn-MN" altLang="en-US" sz="1600">
                <a:solidFill>
                  <a:srgbClr val="000000"/>
                </a:solidFill>
                <a:latin typeface="Arial" panose="020B0604020202020204" pitchFamily="34" charset="0"/>
              </a:rPr>
              <a:t> оны эхний</a:t>
            </a:r>
            <a:r>
              <a:rPr lang="en-US" altLang="en-US" sz="1600">
                <a:solidFill>
                  <a:srgbClr val="000000"/>
                </a:solidFill>
                <a:latin typeface="Arial" panose="020B0604020202020204" pitchFamily="34" charset="0"/>
              </a:rPr>
              <a:t> </a:t>
            </a:r>
            <a:r>
              <a:rPr lang="mn-MN" altLang="en-US" sz="1600">
                <a:solidFill>
                  <a:srgbClr val="000000"/>
                </a:solidFill>
                <a:latin typeface="Arial" panose="020B0604020202020204" pitchFamily="34" charset="0"/>
              </a:rPr>
              <a:t>5</a:t>
            </a:r>
            <a:r>
              <a:rPr lang="en-US" altLang="en-US" sz="1600">
                <a:solidFill>
                  <a:srgbClr val="000000"/>
                </a:solidFill>
                <a:latin typeface="Arial" panose="020B0604020202020204" pitchFamily="34" charset="0"/>
              </a:rPr>
              <a:t> </a:t>
            </a:r>
            <a:r>
              <a:rPr lang="mn-MN" altLang="en-US" sz="1600">
                <a:solidFill>
                  <a:srgbClr val="000000"/>
                </a:solidFill>
                <a:latin typeface="Arial" panose="020B0604020202020204" pitchFamily="34" charset="0"/>
              </a:rPr>
              <a:t>сарын байдлаар 8.</a:t>
            </a:r>
            <a:r>
              <a:rPr lang="en-US" altLang="en-US" sz="1600">
                <a:solidFill>
                  <a:srgbClr val="000000"/>
                </a:solidFill>
                <a:latin typeface="Arial" panose="020B0604020202020204" pitchFamily="34" charset="0"/>
              </a:rPr>
              <a:t>1</a:t>
            </a:r>
            <a:r>
              <a:rPr lang="mn-MN" altLang="en-US" sz="1600">
                <a:solidFill>
                  <a:srgbClr val="000000"/>
                </a:solidFill>
                <a:latin typeface="Arial" panose="020B0604020202020204" pitchFamily="34" charset="0"/>
              </a:rPr>
              <a:t> тэрбум төгрөгт хүрч, өмнөх оны мөн үеэс </a:t>
            </a:r>
            <a:r>
              <a:rPr lang="en-US" altLang="en-US" sz="1600">
                <a:solidFill>
                  <a:srgbClr val="000000"/>
                </a:solidFill>
                <a:latin typeface="Arial" panose="020B0604020202020204" pitchFamily="34" charset="0"/>
              </a:rPr>
              <a:t>1.4</a:t>
            </a:r>
            <a:r>
              <a:rPr lang="mn-MN" altLang="en-US" sz="1600">
                <a:solidFill>
                  <a:srgbClr val="000000"/>
                </a:solidFill>
                <a:latin typeface="Arial" panose="020B0604020202020204" pitchFamily="34" charset="0"/>
              </a:rPr>
              <a:t> (</a:t>
            </a:r>
            <a:r>
              <a:rPr lang="en-US" altLang="en-US" sz="1600">
                <a:solidFill>
                  <a:srgbClr val="000000"/>
                </a:solidFill>
                <a:latin typeface="Arial" panose="020B0604020202020204" pitchFamily="34" charset="0"/>
              </a:rPr>
              <a:t>1</a:t>
            </a:r>
            <a:r>
              <a:rPr lang="mn-MN" altLang="en-US" sz="1600">
                <a:solidFill>
                  <a:srgbClr val="000000"/>
                </a:solidFill>
                <a:latin typeface="Arial" panose="020B0604020202020204" pitchFamily="34" charset="0"/>
              </a:rPr>
              <a:t>4</a:t>
            </a:r>
            <a:r>
              <a:rPr lang="en-US" altLang="en-US" sz="1600">
                <a:solidFill>
                  <a:srgbClr val="000000"/>
                </a:solidFill>
                <a:latin typeface="Arial" panose="020B0604020202020204" pitchFamily="34" charset="0"/>
              </a:rPr>
              <a:t>.7</a:t>
            </a:r>
            <a:r>
              <a:rPr lang="mn-MN" altLang="en-US" sz="1600">
                <a:solidFill>
                  <a:srgbClr val="000000"/>
                </a:solidFill>
                <a:latin typeface="Arial" panose="020B0604020202020204" pitchFamily="34" charset="0"/>
              </a:rPr>
              <a:t>%) тэрбум төгрөгөөр буурсан байна.</a:t>
            </a:r>
            <a:endParaRPr lang="en-US" altLang="en-US" sz="1600">
              <a:solidFill>
                <a:srgbClr val="000000"/>
              </a:solidFill>
              <a:latin typeface="Arial" panose="020B0604020202020204" pitchFamily="34" charset="0"/>
            </a:endParaRPr>
          </a:p>
        </p:txBody>
      </p:sp>
      <p:sp>
        <p:nvSpPr>
          <p:cNvPr id="17" name="Rectangle 16"/>
          <p:cNvSpPr/>
          <p:nvPr/>
        </p:nvSpPr>
        <p:spPr>
          <a:xfrm>
            <a:off x="1370013" y="757238"/>
            <a:ext cx="4392612" cy="368300"/>
          </a:xfrm>
          <a:prstGeom prst="rect">
            <a:avLst/>
          </a:prstGeom>
        </p:spPr>
        <p:txBody>
          <a:bodyPr>
            <a:spAutoFit/>
          </a:bodyPr>
          <a:lstStyle/>
          <a:p>
            <a:pPr>
              <a:defRPr/>
            </a:pPr>
            <a:r>
              <a:rPr lang="mn-MN" b="1" cap="all" dirty="0">
                <a:solidFill>
                  <a:srgbClr val="002060"/>
                </a:solidFill>
              </a:rPr>
              <a:t>АЖ ҮЙЛДВЭР</a:t>
            </a:r>
            <a:endParaRPr lang="en-US" dirty="0">
              <a:solidFill>
                <a:srgbClr val="002060"/>
              </a:solidFill>
            </a:endParaRPr>
          </a:p>
        </p:txBody>
      </p:sp>
      <p:sp>
        <p:nvSpPr>
          <p:cNvPr id="8202" name="Rectangle 2"/>
          <p:cNvSpPr>
            <a:spLocks noChangeArrowheads="1"/>
          </p:cNvSpPr>
          <p:nvPr/>
        </p:nvSpPr>
        <p:spPr bwMode="auto">
          <a:xfrm>
            <a:off x="7731125" y="990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8203" name="Rectangle 5"/>
          <p:cNvSpPr>
            <a:spLocks noChangeArrowheads="1"/>
          </p:cNvSpPr>
          <p:nvPr/>
        </p:nvSpPr>
        <p:spPr bwMode="auto">
          <a:xfrm>
            <a:off x="7848600" y="3505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graphicFrame>
        <p:nvGraphicFramePr>
          <p:cNvPr id="8204" name="Chart 13"/>
          <p:cNvGraphicFramePr>
            <a:graphicFrameLocks/>
          </p:cNvGraphicFramePr>
          <p:nvPr/>
        </p:nvGraphicFramePr>
        <p:xfrm>
          <a:off x="7874000" y="742950"/>
          <a:ext cx="2940050" cy="2844800"/>
        </p:xfrm>
        <a:graphic>
          <a:graphicData uri="http://schemas.openxmlformats.org/presentationml/2006/ole">
            <mc:AlternateContent xmlns:mc="http://schemas.openxmlformats.org/markup-compatibility/2006">
              <mc:Choice xmlns:v="urn:schemas-microsoft-com:vml" Requires="v">
                <p:oleObj spid="_x0000_s3084" name="Chart" r:id="rId7" imgW="2944623" imgH="2853175" progId="Excel.Chart.8">
                  <p:embed/>
                </p:oleObj>
              </mc:Choice>
              <mc:Fallback>
                <p:oleObj name="Chart" r:id="rId7" imgW="2944623" imgH="2853175"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74000" y="742950"/>
                        <a:ext cx="2940050" cy="284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05" name="Chart 14"/>
          <p:cNvGraphicFramePr>
            <a:graphicFrameLocks/>
          </p:cNvGraphicFramePr>
          <p:nvPr/>
        </p:nvGraphicFramePr>
        <p:xfrm>
          <a:off x="8026400" y="3530600"/>
          <a:ext cx="2844800" cy="2844800"/>
        </p:xfrm>
        <a:graphic>
          <a:graphicData uri="http://schemas.openxmlformats.org/presentationml/2006/ole">
            <mc:AlternateContent xmlns:mc="http://schemas.openxmlformats.org/markup-compatibility/2006">
              <mc:Choice xmlns:v="urn:schemas-microsoft-com:vml" Requires="v">
                <p:oleObj spid="_x0000_s3085" name="Chart" r:id="rId10" imgW="2853175" imgH="2847079" progId="Excel.Chart.8">
                  <p:embed/>
                </p:oleObj>
              </mc:Choice>
              <mc:Fallback>
                <p:oleObj name="Chart" r:id="rId10" imgW="2853175" imgH="2847079" progId="Excel.Chart.8">
                  <p:embed/>
                  <p:pic>
                    <p:nvPicPr>
                      <p:cNvPr id="0" name=""/>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26400" y="3530600"/>
                        <a:ext cx="2844800" cy="284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915705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rot="5400000">
            <a:off x="-1689100" y="34417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mn-Mong-CN" altLang="en-US" b="1">
                <a:solidFill>
                  <a:srgbClr val="003269"/>
                </a:solidFill>
                <a:latin typeface="Arial" panose="020B0604020202020204" pitchFamily="34" charset="0"/>
                <a:ea typeface="Times New Roman" panose="02020603050405020304" pitchFamily="18" charset="0"/>
                <a:cs typeface="Mongolian Baiti" panose="03000500000000000000" pitchFamily="66" charset="0"/>
              </a:rPr>
              <a:t>ᠬᠥᠪᠰᠦᠭᠥᠯ ᠠᠶᠢᠮᠠᠭ ᠤᠨ ᠰ᠋ᠲ᠋ᠠᠲ᠋ᠢᠰ᠋ᠲ᠋᠋᠋᠋᠋᠋ᠢ᠍᠍᠍᠍᠍᠍᠍᠍᠍᠍ᠭ᠌᠌᠎᠎᠎᠎</a:t>
            </a:r>
            <a:r>
              <a:rPr lang="mn-Mong-CN" altLang="en-US" b="1">
                <a:solidFill>
                  <a:srgbClr val="003269"/>
                </a:solidFill>
                <a:latin typeface="Arial" panose="020B0604020202020204" pitchFamily="34" charset="0"/>
                <a:ea typeface="Times New Roman" panose="02020603050405020304" pitchFamily="18" charset="0"/>
                <a:cs typeface="CMs Huree"/>
              </a:rPr>
              <a:t> </a:t>
            </a:r>
            <a:r>
              <a:rPr lang="mn-Mong-CN" altLang="en-US" b="1">
                <a:solidFill>
                  <a:srgbClr val="003269"/>
                </a:solidFill>
                <a:latin typeface="Arial" panose="020B0604020202020204" pitchFamily="34" charset="0"/>
                <a:ea typeface="Times New Roman" panose="02020603050405020304" pitchFamily="18" charset="0"/>
                <a:cs typeface="Mongolian Baiti" panose="03000500000000000000" pitchFamily="66" charset="0"/>
              </a:rPr>
              <a:t> ᠦᠨ ᠬᠡᠯᠲᠡᠰ</a:t>
            </a:r>
            <a:endParaRPr lang="en-US" altLang="en-US" b="1">
              <a:solidFill>
                <a:srgbClr val="003269"/>
              </a:solidFill>
              <a:latin typeface="Arial" panose="020B0604020202020204" pitchFamily="34" charset="0"/>
            </a:endParaRPr>
          </a:p>
        </p:txBody>
      </p:sp>
      <p:cxnSp>
        <p:nvCxnSpPr>
          <p:cNvPr id="6" name="Straight Connector 5"/>
          <p:cNvCxnSpPr/>
          <p:nvPr/>
        </p:nvCxnSpPr>
        <p:spPr>
          <a:xfrm>
            <a:off x="1219200" y="685800"/>
            <a:ext cx="9912350" cy="0"/>
          </a:xfrm>
          <a:prstGeom prst="line">
            <a:avLst/>
          </a:prstGeom>
          <a:ln w="57150" cmpd="thinThick">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8" name="Rectangle 12"/>
          <p:cNvSpPr>
            <a:spLocks noChangeArrowheads="1"/>
          </p:cNvSpPr>
          <p:nvPr/>
        </p:nvSpPr>
        <p:spPr bwMode="auto">
          <a:xfrm>
            <a:off x="1114425" y="223838"/>
            <a:ext cx="9912350" cy="461962"/>
          </a:xfrm>
          <a:prstGeom prst="rect">
            <a:avLst/>
          </a:prstGeom>
          <a:noFill/>
          <a:ln w="9525">
            <a:noFill/>
            <a:miter lim="800000"/>
            <a:headEnd/>
            <a:tailEnd/>
          </a:ln>
        </p:spPr>
        <p:txBody>
          <a:bodyPr>
            <a:spAutoFit/>
          </a:bodyPr>
          <a:lstStyle/>
          <a:p>
            <a:pPr marL="514338" indent="-514338" algn="just" fontAlgn="auto">
              <a:spcBef>
                <a:spcPct val="20000"/>
              </a:spcBef>
              <a:spcAft>
                <a:spcPts val="0"/>
              </a:spcAft>
              <a:buClr>
                <a:schemeClr val="accent6">
                  <a:lumMod val="50000"/>
                </a:schemeClr>
              </a:buClr>
              <a:buSzPct val="80000"/>
              <a:defRPr/>
            </a:pPr>
            <a:r>
              <a:rPr lang="mn-MN" sz="2400" b="1" dirty="0">
                <a:solidFill>
                  <a:schemeClr val="bg1"/>
                </a:solidFill>
              </a:rPr>
              <a:t>                                              </a:t>
            </a:r>
            <a:r>
              <a:rPr lang="mn-MN" sz="2000" b="1" dirty="0">
                <a:solidFill>
                  <a:schemeClr val="tx2">
                    <a:lumMod val="75000"/>
                  </a:schemeClr>
                </a:solidFill>
              </a:rPr>
              <a:t>ХӨВСГӨЛ АЙМГИЙН СТАТИСТИКИЙН ХЭЛТЭС</a:t>
            </a:r>
          </a:p>
        </p:txBody>
      </p:sp>
      <p:sp>
        <p:nvSpPr>
          <p:cNvPr id="18437" name="Rectangle 15"/>
          <p:cNvSpPr>
            <a:spLocks noChangeArrowheads="1"/>
          </p:cNvSpPr>
          <p:nvPr/>
        </p:nvSpPr>
        <p:spPr bwMode="auto">
          <a:xfrm>
            <a:off x="1219200" y="1012825"/>
            <a:ext cx="10515600" cy="1618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defRPr/>
            </a:pPr>
            <a:r>
              <a:rPr lang="mn-MN" sz="1600" dirty="0" smtClean="0">
                <a:latin typeface="Arial" panose="020B0604020202020204" pitchFamily="34" charset="0"/>
                <a:cs typeface="Arial" panose="020B0604020202020204" pitchFamily="34" charset="0"/>
              </a:rPr>
              <a:t>Аймгийн хэмжээнд 2020 оны эхний </a:t>
            </a:r>
            <a:r>
              <a:rPr lang="en-US" sz="1600" dirty="0" smtClean="0">
                <a:latin typeface="Arial" panose="020B0604020202020204" pitchFamily="34" charset="0"/>
                <a:cs typeface="Arial" panose="020B0604020202020204" pitchFamily="34" charset="0"/>
              </a:rPr>
              <a:t>5</a:t>
            </a:r>
            <a:r>
              <a:rPr lang="mn-MN" sz="1600" dirty="0" smtClean="0">
                <a:latin typeface="Arial" panose="020B0604020202020204" pitchFamily="34" charset="0"/>
                <a:cs typeface="Arial" panose="020B0604020202020204" pitchFamily="34" charset="0"/>
              </a:rPr>
              <a:t> сард </a:t>
            </a:r>
            <a:r>
              <a:rPr lang="mn-MN" sz="1600" b="1" dirty="0" smtClean="0">
                <a:solidFill>
                  <a:schemeClr val="tx2">
                    <a:lumMod val="60000"/>
                    <a:lumOff val="40000"/>
                  </a:schemeClr>
                </a:solidFill>
                <a:latin typeface="Arial" panose="020B0604020202020204" pitchFamily="34" charset="0"/>
                <a:cs typeface="Arial" panose="020B0604020202020204" pitchFamily="34" charset="0"/>
              </a:rPr>
              <a:t>оны эхний төллөх насны хээлтэгчийн </a:t>
            </a:r>
            <a:r>
              <a:rPr lang="en-US" sz="1600" b="1" dirty="0" smtClean="0">
                <a:solidFill>
                  <a:schemeClr val="tx2">
                    <a:lumMod val="60000"/>
                    <a:lumOff val="40000"/>
                  </a:schemeClr>
                </a:solidFill>
                <a:latin typeface="Arial" panose="020B0604020202020204" pitchFamily="34" charset="0"/>
                <a:cs typeface="Arial" panose="020B0604020202020204" pitchFamily="34" charset="0"/>
              </a:rPr>
              <a:t>63</a:t>
            </a:r>
            <a:r>
              <a:rPr lang="mn-MN" sz="1600" b="1" dirty="0" smtClean="0">
                <a:solidFill>
                  <a:schemeClr val="tx2">
                    <a:lumMod val="60000"/>
                    <a:lumOff val="40000"/>
                  </a:schemeClr>
                </a:solidFill>
                <a:latin typeface="Arial" panose="020B0604020202020204" pitchFamily="34" charset="0"/>
                <a:cs typeface="Arial" panose="020B0604020202020204" pitchFamily="34" charset="0"/>
              </a:rPr>
              <a:t>.</a:t>
            </a:r>
            <a:r>
              <a:rPr lang="en-US" sz="1600" b="1" dirty="0" smtClean="0">
                <a:solidFill>
                  <a:schemeClr val="tx2">
                    <a:lumMod val="60000"/>
                    <a:lumOff val="40000"/>
                  </a:schemeClr>
                </a:solidFill>
                <a:latin typeface="Arial" panose="020B0604020202020204" pitchFamily="34" charset="0"/>
                <a:cs typeface="Arial" panose="020B0604020202020204" pitchFamily="34" charset="0"/>
              </a:rPr>
              <a:t>4</a:t>
            </a:r>
            <a:r>
              <a:rPr lang="mn-MN" sz="1600" b="1" dirty="0" smtClean="0">
                <a:solidFill>
                  <a:schemeClr val="tx2">
                    <a:lumMod val="60000"/>
                    <a:lumOff val="40000"/>
                  </a:schemeClr>
                </a:solidFill>
                <a:latin typeface="Arial" panose="020B0604020202020204" pitchFamily="34" charset="0"/>
                <a:cs typeface="Arial" panose="020B0604020202020204" pitchFamily="34" charset="0"/>
              </a:rPr>
              <a:t> хувь буюу 1</a:t>
            </a:r>
            <a:r>
              <a:rPr lang="en-US" sz="1600" b="1" dirty="0" smtClean="0">
                <a:solidFill>
                  <a:schemeClr val="tx2">
                    <a:lumMod val="60000"/>
                    <a:lumOff val="40000"/>
                  </a:schemeClr>
                </a:solidFill>
                <a:latin typeface="Arial" panose="020B0604020202020204" pitchFamily="34" charset="0"/>
                <a:cs typeface="Arial" panose="020B0604020202020204" pitchFamily="34" charset="0"/>
              </a:rPr>
              <a:t>650519 </a:t>
            </a:r>
            <a:r>
              <a:rPr lang="mn-MN" sz="1600" b="1" dirty="0" smtClean="0">
                <a:solidFill>
                  <a:schemeClr val="tx2">
                    <a:lumMod val="60000"/>
                    <a:lumOff val="40000"/>
                  </a:schemeClr>
                </a:solidFill>
                <a:latin typeface="Arial" panose="020B0604020202020204" pitchFamily="34" charset="0"/>
                <a:cs typeface="Arial" panose="020B0604020202020204" pitchFamily="34" charset="0"/>
              </a:rPr>
              <a:t>толгой эх мал төллөсөн байна. </a:t>
            </a:r>
            <a:r>
              <a:rPr lang="mn-MN" sz="1600" dirty="0" smtClean="0">
                <a:latin typeface="Arial" panose="020B0604020202020204" pitchFamily="34" charset="0"/>
                <a:cs typeface="Arial" panose="020B0604020202020204" pitchFamily="34" charset="0"/>
              </a:rPr>
              <a:t>Энэ нь ноднингийн мөн үеэс </a:t>
            </a:r>
            <a:r>
              <a:rPr lang="en-US" sz="1600" dirty="0" smtClean="0">
                <a:latin typeface="Arial" panose="020B0604020202020204" pitchFamily="34" charset="0"/>
                <a:cs typeface="Arial" panose="020B0604020202020204" pitchFamily="34" charset="0"/>
              </a:rPr>
              <a:t>8</a:t>
            </a:r>
            <a:r>
              <a:rPr lang="mn-MN"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6</a:t>
            </a:r>
            <a:r>
              <a:rPr lang="mn-MN" sz="1600" dirty="0" smtClean="0">
                <a:latin typeface="Arial" panose="020B0604020202020204" pitchFamily="34" charset="0"/>
                <a:cs typeface="Arial" panose="020B0604020202020204" pitchFamily="34" charset="0"/>
              </a:rPr>
              <a:t> хувь буюу </a:t>
            </a:r>
            <a:r>
              <a:rPr lang="en-US" sz="1600" dirty="0" smtClean="0">
                <a:latin typeface="Arial" panose="020B0604020202020204" pitchFamily="34" charset="0"/>
                <a:cs typeface="Arial" panose="020B0604020202020204" pitchFamily="34" charset="0"/>
              </a:rPr>
              <a:t>154668</a:t>
            </a:r>
            <a:r>
              <a:rPr lang="mn-MN" sz="1600" dirty="0" smtClean="0">
                <a:latin typeface="Arial" panose="020B0604020202020204" pitchFamily="34" charset="0"/>
                <a:cs typeface="Arial" panose="020B0604020202020204" pitchFamily="34" charset="0"/>
              </a:rPr>
              <a:t> эх малаар бага байна. Эм хонины </a:t>
            </a:r>
            <a:r>
              <a:rPr lang="en-US" sz="1600" dirty="0" smtClean="0">
                <a:latin typeface="Arial" panose="020B0604020202020204" pitchFamily="34" charset="0"/>
                <a:cs typeface="Arial" panose="020B0604020202020204" pitchFamily="34" charset="0"/>
              </a:rPr>
              <a:t>68.8 </a:t>
            </a:r>
            <a:r>
              <a:rPr lang="mn-MN" sz="1600" dirty="0" smtClean="0">
                <a:latin typeface="Arial" panose="020B0604020202020204" pitchFamily="34" charset="0"/>
                <a:cs typeface="Arial" panose="020B0604020202020204" pitchFamily="34" charset="0"/>
              </a:rPr>
              <a:t>хувь, эм ямааны </a:t>
            </a:r>
            <a:r>
              <a:rPr lang="en-US" sz="1600" dirty="0" smtClean="0">
                <a:latin typeface="Arial" panose="020B0604020202020204" pitchFamily="34" charset="0"/>
                <a:cs typeface="Arial" panose="020B0604020202020204" pitchFamily="34" charset="0"/>
              </a:rPr>
              <a:t>55.0</a:t>
            </a:r>
            <a:r>
              <a:rPr lang="mn-MN" sz="1600" dirty="0" smtClean="0">
                <a:latin typeface="Arial" panose="020B0604020202020204" pitchFamily="34" charset="0"/>
                <a:cs typeface="Arial" panose="020B0604020202020204" pitchFamily="34" charset="0"/>
              </a:rPr>
              <a:t> хувь, ингэний 95.0 хувь, үнээний </a:t>
            </a:r>
            <a:r>
              <a:rPr lang="en-US" sz="1600" dirty="0" smtClean="0">
                <a:latin typeface="Arial" panose="020B0604020202020204" pitchFamily="34" charset="0"/>
                <a:cs typeface="Arial" panose="020B0604020202020204" pitchFamily="34" charset="0"/>
              </a:rPr>
              <a:t>49.7</a:t>
            </a:r>
            <a:r>
              <a:rPr lang="mn-MN" sz="1600" dirty="0" smtClean="0">
                <a:latin typeface="Arial" panose="020B0604020202020204" pitchFamily="34" charset="0"/>
                <a:cs typeface="Arial" panose="020B0604020202020204" pitchFamily="34" charset="0"/>
              </a:rPr>
              <a:t> хувь, гүүний </a:t>
            </a:r>
            <a:r>
              <a:rPr lang="en-US" sz="1600" dirty="0" smtClean="0">
                <a:latin typeface="Arial" panose="020B0604020202020204" pitchFamily="34" charset="0"/>
                <a:cs typeface="Arial" panose="020B0604020202020204" pitchFamily="34" charset="0"/>
              </a:rPr>
              <a:t>49.7</a:t>
            </a:r>
            <a:r>
              <a:rPr lang="mn-MN" sz="1600" dirty="0" smtClean="0">
                <a:latin typeface="Arial" panose="020B0604020202020204" pitchFamily="34" charset="0"/>
                <a:cs typeface="Arial" panose="020B0604020202020204" pitchFamily="34" charset="0"/>
              </a:rPr>
              <a:t> хувь төллөжээ.</a:t>
            </a:r>
            <a:endParaRPr lang="en-US" sz="1600" dirty="0" smtClean="0">
              <a:latin typeface="Arial" panose="020B0604020202020204" pitchFamily="34" charset="0"/>
              <a:cs typeface="Arial" panose="020B0604020202020204" pitchFamily="34" charset="0"/>
            </a:endParaRPr>
          </a:p>
          <a:p>
            <a:pPr algn="just">
              <a:defRPr/>
            </a:pPr>
            <a:r>
              <a:rPr lang="mn-MN" sz="1600" b="1" dirty="0" smtClean="0">
                <a:solidFill>
                  <a:schemeClr val="tx2">
                    <a:lumMod val="60000"/>
                    <a:lumOff val="40000"/>
                  </a:schemeClr>
                </a:solidFill>
                <a:latin typeface="Arial" panose="020B0604020202020204" pitchFamily="34" charset="0"/>
                <a:cs typeface="Arial" panose="020B0604020202020204" pitchFamily="34" charset="0"/>
              </a:rPr>
              <a:t>Гарсан төлийн </a:t>
            </a:r>
            <a:r>
              <a:rPr lang="en-US" sz="1600" b="1" dirty="0" smtClean="0">
                <a:solidFill>
                  <a:schemeClr val="tx2">
                    <a:lumMod val="60000"/>
                    <a:lumOff val="40000"/>
                  </a:schemeClr>
                </a:solidFill>
                <a:latin typeface="Arial" panose="020B0604020202020204" pitchFamily="34" charset="0"/>
                <a:cs typeface="Arial" panose="020B0604020202020204" pitchFamily="34" charset="0"/>
              </a:rPr>
              <a:t>91.3</a:t>
            </a:r>
            <a:r>
              <a:rPr lang="mn-MN" sz="1600" b="1" dirty="0" smtClean="0">
                <a:solidFill>
                  <a:schemeClr val="tx2">
                    <a:lumMod val="60000"/>
                    <a:lumOff val="40000"/>
                  </a:schemeClr>
                </a:solidFill>
                <a:latin typeface="Arial" panose="020B0604020202020204" pitchFamily="34" charset="0"/>
                <a:cs typeface="Arial" panose="020B0604020202020204" pitchFamily="34" charset="0"/>
              </a:rPr>
              <a:t> хувь буюу </a:t>
            </a:r>
            <a:r>
              <a:rPr lang="en-US" sz="1600" b="1" dirty="0" smtClean="0">
                <a:solidFill>
                  <a:schemeClr val="tx2">
                    <a:lumMod val="60000"/>
                    <a:lumOff val="40000"/>
                  </a:schemeClr>
                </a:solidFill>
                <a:latin typeface="Arial" panose="020B0604020202020204" pitchFamily="34" charset="0"/>
                <a:cs typeface="Arial" panose="020B0604020202020204" pitchFamily="34" charset="0"/>
              </a:rPr>
              <a:t>1507357 </a:t>
            </a:r>
            <a:r>
              <a:rPr lang="mn-MN" sz="1600" b="1" dirty="0" smtClean="0">
                <a:solidFill>
                  <a:schemeClr val="tx2">
                    <a:lumMod val="60000"/>
                    <a:lumOff val="40000"/>
                  </a:schemeClr>
                </a:solidFill>
                <a:latin typeface="Arial" panose="020B0604020202020204" pitchFamily="34" charset="0"/>
                <a:cs typeface="Arial" panose="020B0604020202020204" pitchFamily="34" charset="0"/>
              </a:rPr>
              <a:t>төл </a:t>
            </a:r>
            <a:r>
              <a:rPr lang="mn-MN" sz="1600" dirty="0" smtClean="0">
                <a:latin typeface="Arial" panose="020B0604020202020204" pitchFamily="34" charset="0"/>
                <a:cs typeface="Arial" panose="020B0604020202020204" pitchFamily="34" charset="0"/>
              </a:rPr>
              <a:t>бойжиж байгаа нь өмнөх оны мөн үеэс 1</a:t>
            </a:r>
            <a:r>
              <a:rPr lang="en-US" sz="1600" dirty="0" smtClean="0">
                <a:latin typeface="Arial" panose="020B0604020202020204" pitchFamily="34" charset="0"/>
                <a:cs typeface="Arial" panose="020B0604020202020204" pitchFamily="34" charset="0"/>
              </a:rPr>
              <a:t>4</a:t>
            </a:r>
            <a:r>
              <a:rPr lang="mn-MN" sz="1600" dirty="0" smtClean="0">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9</a:t>
            </a:r>
            <a:r>
              <a:rPr lang="mn-MN" sz="1600" dirty="0" smtClean="0">
                <a:latin typeface="Arial" panose="020B0604020202020204" pitchFamily="34" charset="0"/>
                <a:cs typeface="Arial" panose="020B0604020202020204" pitchFamily="34" charset="0"/>
              </a:rPr>
              <a:t> хувь буюу </a:t>
            </a:r>
            <a:r>
              <a:rPr lang="en-US" sz="1600" dirty="0" smtClean="0">
                <a:latin typeface="Arial" panose="020B0604020202020204" pitchFamily="34" charset="0"/>
                <a:cs typeface="Arial" panose="020B0604020202020204" pitchFamily="34" charset="0"/>
              </a:rPr>
              <a:t>263536</a:t>
            </a:r>
            <a:r>
              <a:rPr lang="mn-MN" sz="1600" dirty="0" smtClean="0">
                <a:latin typeface="Arial" panose="020B0604020202020204" pitchFamily="34" charset="0"/>
                <a:cs typeface="Arial" panose="020B0604020202020204" pitchFamily="34" charset="0"/>
              </a:rPr>
              <a:t> төлөөр буурсан байна. </a:t>
            </a:r>
            <a:endParaRPr lang="en-US" altLang="en-US" sz="1600" dirty="0" smtClean="0">
              <a:latin typeface="Arial" panose="020B0604020202020204" pitchFamily="34" charset="0"/>
              <a:cs typeface="Arial" panose="020B0604020202020204" pitchFamily="34" charset="0"/>
            </a:endParaRPr>
          </a:p>
        </p:txBody>
      </p:sp>
      <p:grpSp>
        <p:nvGrpSpPr>
          <p:cNvPr id="4102" name="Group 16"/>
          <p:cNvGrpSpPr>
            <a:grpSpLocks/>
          </p:cNvGrpSpPr>
          <p:nvPr/>
        </p:nvGrpSpPr>
        <p:grpSpPr bwMode="auto">
          <a:xfrm>
            <a:off x="1516063" y="3006725"/>
            <a:ext cx="10371137" cy="3470275"/>
            <a:chOff x="1515570" y="3006967"/>
            <a:chExt cx="10371630" cy="3470033"/>
          </a:xfrm>
        </p:grpSpPr>
        <p:pic>
          <p:nvPicPr>
            <p:cNvPr id="18" name="Picture 17"/>
            <p:cNvPicPr>
              <a:picLocks noChangeAspect="1"/>
            </p:cNvPicPr>
            <p:nvPr/>
          </p:nvPicPr>
          <p:blipFill>
            <a:blip r:embed="rId3"/>
            <a:stretch>
              <a:fillRect/>
            </a:stretch>
          </p:blipFill>
          <p:spPr>
            <a:xfrm>
              <a:off x="1515570" y="3006967"/>
              <a:ext cx="1428818" cy="1503258"/>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4"/>
            <a:stretch>
              <a:fillRect/>
            </a:stretch>
          </p:blipFill>
          <p:spPr>
            <a:xfrm>
              <a:off x="5174931" y="3014904"/>
              <a:ext cx="1428818" cy="1501670"/>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5"/>
            <a:stretch>
              <a:fillRect/>
            </a:stretch>
          </p:blipFill>
          <p:spPr>
            <a:xfrm>
              <a:off x="8667597" y="3011730"/>
              <a:ext cx="1428818" cy="1501670"/>
            </a:xfrm>
            <a:prstGeom prst="rect">
              <a:avLst/>
            </a:prstGeom>
            <a:ln>
              <a:noFill/>
            </a:ln>
            <a:effectLst>
              <a:outerShdw blurRad="292100" dist="139700" dir="2700000" algn="tl" rotWithShape="0">
                <a:srgbClr val="333333">
                  <a:alpha val="65000"/>
                </a:srgbClr>
              </a:outerShdw>
            </a:effectLst>
          </p:spPr>
        </p:pic>
        <p:pic>
          <p:nvPicPr>
            <p:cNvPr id="21" name="Picture 20"/>
            <p:cNvPicPr>
              <a:picLocks noChangeAspect="1"/>
            </p:cNvPicPr>
            <p:nvPr/>
          </p:nvPicPr>
          <p:blipFill>
            <a:blip r:embed="rId6"/>
            <a:stretch>
              <a:fillRect/>
            </a:stretch>
          </p:blipFill>
          <p:spPr>
            <a:xfrm>
              <a:off x="2706252" y="4973743"/>
              <a:ext cx="2086074" cy="1503257"/>
            </a:xfrm>
            <a:prstGeom prst="rect">
              <a:avLst/>
            </a:prstGeom>
            <a:ln>
              <a:noFill/>
            </a:ln>
            <a:effectLst>
              <a:outerShdw blurRad="292100" dist="139700" dir="2700000" algn="tl" rotWithShape="0">
                <a:srgbClr val="333333">
                  <a:alpha val="65000"/>
                </a:srgbClr>
              </a:outerShdw>
            </a:effectLst>
          </p:spPr>
        </p:pic>
        <p:pic>
          <p:nvPicPr>
            <p:cNvPr id="22" name="Picture 21"/>
            <p:cNvPicPr>
              <a:picLocks noChangeAspect="1"/>
            </p:cNvPicPr>
            <p:nvPr/>
          </p:nvPicPr>
          <p:blipFill>
            <a:blip r:embed="rId7"/>
            <a:stretch>
              <a:fillRect/>
            </a:stretch>
          </p:blipFill>
          <p:spPr>
            <a:xfrm>
              <a:off x="6980005" y="4973743"/>
              <a:ext cx="2087661" cy="1503257"/>
            </a:xfrm>
            <a:prstGeom prst="rect">
              <a:avLst/>
            </a:prstGeom>
            <a:ln>
              <a:noFill/>
            </a:ln>
            <a:effectLst>
              <a:outerShdw blurRad="292100" dist="139700" dir="2700000" algn="tl" rotWithShape="0">
                <a:srgbClr val="333333">
                  <a:alpha val="65000"/>
                </a:srgbClr>
              </a:outerShdw>
            </a:effectLst>
          </p:spPr>
        </p:pic>
        <p:sp>
          <p:nvSpPr>
            <p:cNvPr id="23" name="Rectangle 22"/>
            <p:cNvSpPr/>
            <p:nvPr/>
          </p:nvSpPr>
          <p:spPr>
            <a:xfrm>
              <a:off x="3042818" y="3006967"/>
              <a:ext cx="1824124" cy="1503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mn-MN" altLang="en-US" sz="1600" b="1" dirty="0" smtClean="0">
                  <a:solidFill>
                    <a:srgbClr val="0033CC"/>
                  </a:solidFill>
                  <a:latin typeface="Tahoma" panose="020B0604030504040204" pitchFamily="34" charset="0"/>
                  <a:cs typeface="Tahoma" panose="020B0604030504040204" pitchFamily="34" charset="0"/>
                </a:rPr>
                <a:t>УНАГА: </a:t>
              </a:r>
            </a:p>
            <a:p>
              <a:pPr algn="ctr">
                <a:defRPr/>
              </a:pPr>
              <a:r>
                <a:rPr lang="en-US" altLang="en-US" sz="1600" dirty="0" smtClean="0">
                  <a:latin typeface="Tahoma" panose="020B0604030504040204" pitchFamily="34" charset="0"/>
                  <a:cs typeface="Tahoma" panose="020B0604030504040204" pitchFamily="34" charset="0"/>
                </a:rPr>
                <a:t>38</a:t>
              </a:r>
              <a:r>
                <a:rPr lang="mn-MN" altLang="en-US" sz="1600" dirty="0" smtClean="0">
                  <a:latin typeface="Tahoma" panose="020B0604030504040204" pitchFamily="34" charset="0"/>
                  <a:cs typeface="Tahoma" panose="020B0604030504040204" pitchFamily="34" charset="0"/>
                </a:rPr>
                <a:t>.</a:t>
              </a:r>
              <a:r>
                <a:rPr lang="en-US" altLang="en-US" sz="1600" dirty="0" smtClean="0">
                  <a:latin typeface="Tahoma" panose="020B0604030504040204" pitchFamily="34" charset="0"/>
                  <a:cs typeface="Tahoma" panose="020B0604030504040204" pitchFamily="34" charset="0"/>
                </a:rPr>
                <a:t>6 </a:t>
              </a:r>
              <a:r>
                <a:rPr lang="mn-MN" altLang="en-US" sz="1600" dirty="0" smtClean="0">
                  <a:latin typeface="Tahoma" panose="020B0604030504040204" pitchFamily="34" charset="0"/>
                  <a:cs typeface="Tahoma" panose="020B0604030504040204" pitchFamily="34" charset="0"/>
                </a:rPr>
                <a:t>мянган толгой, өмнөх оны мөн үеэс </a:t>
              </a:r>
              <a:r>
                <a:rPr lang="en-US" altLang="en-US" sz="1600" dirty="0" smtClean="0">
                  <a:latin typeface="Tahoma" panose="020B0604030504040204" pitchFamily="34" charset="0"/>
                  <a:cs typeface="Tahoma" panose="020B0604030504040204" pitchFamily="34" charset="0"/>
                </a:rPr>
                <a:t>2</a:t>
              </a:r>
              <a:r>
                <a:rPr lang="mn-MN" altLang="en-US" sz="1600" dirty="0" smtClean="0">
                  <a:latin typeface="Tahoma" panose="020B0604030504040204" pitchFamily="34" charset="0"/>
                  <a:cs typeface="Tahoma" panose="020B0604030504040204" pitchFamily="34" charset="0"/>
                </a:rPr>
                <a:t>.</a:t>
              </a:r>
              <a:r>
                <a:rPr lang="en-US" altLang="en-US" sz="1600" dirty="0" smtClean="0">
                  <a:latin typeface="Tahoma" panose="020B0604030504040204" pitchFamily="34" charset="0"/>
                  <a:cs typeface="Tahoma" panose="020B0604030504040204" pitchFamily="34" charset="0"/>
                </a:rPr>
                <a:t>6%-</a:t>
              </a:r>
              <a:r>
                <a:rPr lang="mn-MN" altLang="en-US" sz="1600" dirty="0" smtClean="0">
                  <a:latin typeface="Tahoma" panose="020B0604030504040204" pitchFamily="34" charset="0"/>
                  <a:cs typeface="Tahoma" panose="020B0604030504040204" pitchFamily="34" charset="0"/>
                </a:rPr>
                <a:t>иар</a:t>
              </a:r>
              <a:r>
                <a:rPr lang="en-US" altLang="en-US" sz="1600" dirty="0" smtClean="0">
                  <a:latin typeface="Tahoma" panose="020B0604030504040204" pitchFamily="34" charset="0"/>
                  <a:cs typeface="Tahoma" panose="020B0604030504040204" pitchFamily="34" charset="0"/>
                </a:rPr>
                <a:t> </a:t>
              </a:r>
              <a:r>
                <a:rPr lang="mn-MN" altLang="en-US" sz="1600" dirty="0" smtClean="0">
                  <a:latin typeface="Tahoma" panose="020B0604030504040204" pitchFamily="34" charset="0"/>
                  <a:cs typeface="Tahoma" panose="020B0604030504040204" pitchFamily="34" charset="0"/>
                </a:rPr>
                <a:t>бага</a:t>
              </a:r>
              <a:endParaRPr lang="en-US" altLang="en-US" sz="1600" dirty="0" smtClean="0">
                <a:latin typeface="Tahoma" panose="020B0604030504040204" pitchFamily="34" charset="0"/>
                <a:cs typeface="Tahoma" panose="020B0604030504040204" pitchFamily="34" charset="0"/>
              </a:endParaRPr>
            </a:p>
          </p:txBody>
        </p:sp>
        <p:sp>
          <p:nvSpPr>
            <p:cNvPr id="24" name="Rectangle 23"/>
            <p:cNvSpPr/>
            <p:nvPr/>
          </p:nvSpPr>
          <p:spPr>
            <a:xfrm>
              <a:off x="6743455" y="3037128"/>
              <a:ext cx="1590751" cy="1503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mn-MN" altLang="en-US" sz="1600" b="1" dirty="0" smtClean="0">
                  <a:solidFill>
                    <a:srgbClr val="0033CC"/>
                  </a:solidFill>
                  <a:latin typeface="Tahoma" panose="020B0604030504040204" pitchFamily="34" charset="0"/>
                  <a:cs typeface="Tahoma" panose="020B0604030504040204" pitchFamily="34" charset="0"/>
                </a:rPr>
                <a:t>ТУГАЛ: </a:t>
              </a:r>
            </a:p>
            <a:p>
              <a:pPr algn="ctr">
                <a:defRPr/>
              </a:pPr>
              <a:r>
                <a:rPr lang="en-US" altLang="en-US" sz="1600" dirty="0" smtClean="0">
                  <a:latin typeface="Tahoma" panose="020B0604030504040204" pitchFamily="34" charset="0"/>
                  <a:cs typeface="Tahoma" panose="020B0604030504040204" pitchFamily="34" charset="0"/>
                </a:rPr>
                <a:t>98.0</a:t>
              </a:r>
              <a:r>
                <a:rPr lang="mn-MN" altLang="en-US" sz="1600" dirty="0" smtClean="0">
                  <a:latin typeface="Tahoma" panose="020B0604030504040204" pitchFamily="34" charset="0"/>
                  <a:cs typeface="Tahoma" panose="020B0604030504040204" pitchFamily="34" charset="0"/>
                </a:rPr>
                <a:t> мянган толгой, өмнөх оны мөн үеэс </a:t>
              </a:r>
              <a:r>
                <a:rPr lang="en-US" altLang="en-US" sz="1600" dirty="0" smtClean="0">
                  <a:latin typeface="Tahoma" panose="020B0604030504040204" pitchFamily="34" charset="0"/>
                  <a:cs typeface="Tahoma" panose="020B0604030504040204" pitchFamily="34" charset="0"/>
                </a:rPr>
                <a:t>1</a:t>
              </a:r>
              <a:r>
                <a:rPr lang="mn-MN" altLang="en-US" sz="1600" dirty="0" smtClean="0">
                  <a:latin typeface="Tahoma" panose="020B0604030504040204" pitchFamily="34" charset="0"/>
                  <a:cs typeface="Tahoma" panose="020B0604030504040204" pitchFamily="34" charset="0"/>
                </a:rPr>
                <a:t>.5</a:t>
              </a:r>
              <a:r>
                <a:rPr lang="en-US" altLang="en-US" sz="1600" dirty="0" smtClean="0">
                  <a:latin typeface="Tahoma" panose="020B0604030504040204" pitchFamily="34" charset="0"/>
                  <a:cs typeface="Tahoma" panose="020B0604030504040204" pitchFamily="34" charset="0"/>
                </a:rPr>
                <a:t>%-</a:t>
              </a:r>
              <a:r>
                <a:rPr lang="mn-MN" altLang="en-US" sz="1600" dirty="0" smtClean="0">
                  <a:latin typeface="Tahoma" panose="020B0604030504040204" pitchFamily="34" charset="0"/>
                  <a:cs typeface="Tahoma" panose="020B0604030504040204" pitchFamily="34" charset="0"/>
                </a:rPr>
                <a:t>иар бага</a:t>
              </a:r>
              <a:endParaRPr lang="en-US" altLang="en-US" sz="1600" dirty="0" smtClean="0">
                <a:latin typeface="Tahoma" panose="020B0604030504040204" pitchFamily="34" charset="0"/>
                <a:cs typeface="Tahoma" panose="020B0604030504040204" pitchFamily="34" charset="0"/>
              </a:endParaRPr>
            </a:p>
          </p:txBody>
        </p:sp>
        <p:sp>
          <p:nvSpPr>
            <p:cNvPr id="25" name="Rectangle 24"/>
            <p:cNvSpPr/>
            <p:nvPr/>
          </p:nvSpPr>
          <p:spPr>
            <a:xfrm>
              <a:off x="10210720" y="3014904"/>
              <a:ext cx="1676480" cy="1501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mn-MN" altLang="en-US" sz="1600" b="1" dirty="0" smtClean="0">
                  <a:solidFill>
                    <a:srgbClr val="0033CC"/>
                  </a:solidFill>
                  <a:latin typeface="Tahoma" panose="020B0604030504040204" pitchFamily="34" charset="0"/>
                  <a:cs typeface="Tahoma" panose="020B0604030504040204" pitchFamily="34" charset="0"/>
                </a:rPr>
                <a:t>БОТГО: </a:t>
              </a:r>
            </a:p>
            <a:p>
              <a:pPr algn="ctr">
                <a:defRPr/>
              </a:pPr>
              <a:r>
                <a:rPr lang="mn-MN" altLang="en-US" sz="1600" dirty="0" smtClean="0">
                  <a:latin typeface="Tahoma" panose="020B0604030504040204" pitchFamily="34" charset="0"/>
                  <a:cs typeface="Tahoma" panose="020B0604030504040204" pitchFamily="34" charset="0"/>
                </a:rPr>
                <a:t>0.7 мянган толгой, өмнөх оны мөн үеэс </a:t>
              </a:r>
              <a:r>
                <a:rPr lang="en-US" altLang="en-US" sz="1600" dirty="0" smtClean="0">
                  <a:latin typeface="Tahoma" panose="020B0604030504040204" pitchFamily="34" charset="0"/>
                  <a:cs typeface="Tahoma" panose="020B0604030504040204" pitchFamily="34" charset="0"/>
                </a:rPr>
                <a:t>1.5%-</a:t>
              </a:r>
              <a:r>
                <a:rPr lang="mn-MN" altLang="en-US" sz="1600" dirty="0" smtClean="0">
                  <a:latin typeface="Tahoma" panose="020B0604030504040204" pitchFamily="34" charset="0"/>
                  <a:cs typeface="Tahoma" panose="020B0604030504040204" pitchFamily="34" charset="0"/>
                </a:rPr>
                <a:t>иар их </a:t>
              </a:r>
              <a:endParaRPr lang="en-US" altLang="en-US" sz="1600" dirty="0" smtClean="0">
                <a:latin typeface="Tahoma" panose="020B0604030504040204" pitchFamily="34" charset="0"/>
                <a:cs typeface="Tahoma" panose="020B0604030504040204" pitchFamily="34" charset="0"/>
              </a:endParaRPr>
            </a:p>
          </p:txBody>
        </p:sp>
        <p:sp>
          <p:nvSpPr>
            <p:cNvPr id="26" name="Rectangle 25"/>
            <p:cNvSpPr/>
            <p:nvPr/>
          </p:nvSpPr>
          <p:spPr>
            <a:xfrm>
              <a:off x="4866941" y="4973743"/>
              <a:ext cx="1668542" cy="1503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mn-MN" altLang="en-US" sz="1600" b="1" dirty="0" smtClean="0">
                  <a:solidFill>
                    <a:srgbClr val="0033CC"/>
                  </a:solidFill>
                  <a:latin typeface="Tahoma" panose="020B0604030504040204" pitchFamily="34" charset="0"/>
                  <a:cs typeface="Tahoma" panose="020B0604030504040204" pitchFamily="34" charset="0"/>
                </a:rPr>
                <a:t>ХУРГА: </a:t>
              </a:r>
            </a:p>
            <a:p>
              <a:pPr algn="ctr">
                <a:defRPr/>
              </a:pPr>
              <a:r>
                <a:rPr lang="mn-MN" altLang="en-US" sz="1600" dirty="0" smtClean="0">
                  <a:latin typeface="Tahoma" panose="020B0604030504040204" pitchFamily="34" charset="0"/>
                  <a:cs typeface="Tahoma" panose="020B0604030504040204" pitchFamily="34" charset="0"/>
                </a:rPr>
                <a:t>861.4</a:t>
              </a:r>
              <a:r>
                <a:rPr lang="en-US" altLang="en-US" sz="1600" dirty="0" smtClean="0">
                  <a:latin typeface="Tahoma" panose="020B0604030504040204" pitchFamily="34" charset="0"/>
                  <a:cs typeface="Tahoma" panose="020B0604030504040204" pitchFamily="34" charset="0"/>
                </a:rPr>
                <a:t> </a:t>
              </a:r>
              <a:r>
                <a:rPr lang="mn-MN" altLang="en-US" sz="1600" dirty="0" smtClean="0">
                  <a:latin typeface="Tahoma" panose="020B0604030504040204" pitchFamily="34" charset="0"/>
                  <a:cs typeface="Tahoma" panose="020B0604030504040204" pitchFamily="34" charset="0"/>
                </a:rPr>
                <a:t>мянган толгой, өмнөх оны мөн үеэс 7.1</a:t>
              </a:r>
              <a:r>
                <a:rPr lang="en-US" altLang="en-US" sz="1600" dirty="0" smtClean="0">
                  <a:latin typeface="Tahoma" panose="020B0604030504040204" pitchFamily="34" charset="0"/>
                  <a:cs typeface="Tahoma" panose="020B0604030504040204" pitchFamily="34" charset="0"/>
                </a:rPr>
                <a:t>%-</a:t>
              </a:r>
              <a:r>
                <a:rPr lang="mn-MN" altLang="en-US" sz="1600" dirty="0" smtClean="0">
                  <a:latin typeface="Tahoma" panose="020B0604030504040204" pitchFamily="34" charset="0"/>
                  <a:cs typeface="Tahoma" panose="020B0604030504040204" pitchFamily="34" charset="0"/>
                </a:rPr>
                <a:t>иар бага</a:t>
              </a:r>
              <a:endParaRPr lang="en-US" altLang="en-US" sz="1600" dirty="0" smtClean="0">
                <a:latin typeface="Tahoma" panose="020B0604030504040204" pitchFamily="34" charset="0"/>
                <a:cs typeface="Tahoma" panose="020B0604030504040204" pitchFamily="34" charset="0"/>
              </a:endParaRPr>
            </a:p>
          </p:txBody>
        </p:sp>
        <p:sp>
          <p:nvSpPr>
            <p:cNvPr id="27" name="Rectangle 26"/>
            <p:cNvSpPr/>
            <p:nvPr/>
          </p:nvSpPr>
          <p:spPr>
            <a:xfrm>
              <a:off x="9274051" y="4973743"/>
              <a:ext cx="1644728" cy="1503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mn-MN" altLang="en-US" sz="1600" b="1" dirty="0" smtClean="0">
                  <a:solidFill>
                    <a:srgbClr val="0033CC"/>
                  </a:solidFill>
                  <a:latin typeface="Tahoma" panose="020B0604030504040204" pitchFamily="34" charset="0"/>
                  <a:cs typeface="Tahoma" panose="020B0604030504040204" pitchFamily="34" charset="0"/>
                </a:rPr>
                <a:t>ИШИГ: </a:t>
              </a:r>
            </a:p>
            <a:p>
              <a:pPr algn="ctr">
                <a:defRPr/>
              </a:pPr>
              <a:r>
                <a:rPr lang="mn-MN" altLang="en-US" sz="1600" dirty="0" smtClean="0">
                  <a:latin typeface="Tahoma" panose="020B0604030504040204" pitchFamily="34" charset="0"/>
                  <a:cs typeface="Tahoma" panose="020B0604030504040204" pitchFamily="34" charset="0"/>
                </a:rPr>
                <a:t>508.6 мянган толгой, өмнөх оны мөн үеэс 7.3</a:t>
              </a:r>
              <a:r>
                <a:rPr lang="en-US" altLang="en-US" sz="1600" dirty="0" smtClean="0">
                  <a:latin typeface="Tahoma" panose="020B0604030504040204" pitchFamily="34" charset="0"/>
                  <a:cs typeface="Tahoma" panose="020B0604030504040204" pitchFamily="34" charset="0"/>
                </a:rPr>
                <a:t>%-</a:t>
              </a:r>
              <a:r>
                <a:rPr lang="mn-MN" altLang="en-US" sz="1600" dirty="0" smtClean="0">
                  <a:latin typeface="Tahoma" panose="020B0604030504040204" pitchFamily="34" charset="0"/>
                  <a:cs typeface="Tahoma" panose="020B0604030504040204" pitchFamily="34" charset="0"/>
                </a:rPr>
                <a:t>иар бага</a:t>
              </a:r>
              <a:endParaRPr lang="en-US" altLang="en-US" sz="1600" dirty="0" smtClean="0">
                <a:latin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25277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rot="5400000">
            <a:off x="-1689100" y="34417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mn-Mong-CN" altLang="en-US" b="1">
                <a:solidFill>
                  <a:srgbClr val="003269"/>
                </a:solidFill>
                <a:latin typeface="Arial" panose="020B0604020202020204" pitchFamily="34" charset="0"/>
                <a:ea typeface="Times New Roman" panose="02020603050405020304" pitchFamily="18" charset="0"/>
                <a:cs typeface="Mongolian Baiti" panose="03000500000000000000" pitchFamily="66" charset="0"/>
              </a:rPr>
              <a:t>ᠬᠥᠪᠰᠦᠭᠥᠯ ᠠᠶᠢᠮᠠᠭ ᠤᠨ ᠰ᠋ᠲ᠋ᠠᠲ᠋ᠢᠰ᠋ᠲ᠋᠋᠋᠋᠋᠋ᠢ᠍᠍᠍᠍᠍᠍᠍᠍᠍᠍ᠭ᠌᠌᠎᠎᠎᠎</a:t>
            </a:r>
            <a:r>
              <a:rPr lang="mn-Mong-CN" altLang="en-US" b="1">
                <a:solidFill>
                  <a:srgbClr val="003269"/>
                </a:solidFill>
                <a:latin typeface="Arial" panose="020B0604020202020204" pitchFamily="34" charset="0"/>
                <a:ea typeface="Times New Roman" panose="02020603050405020304" pitchFamily="18" charset="0"/>
                <a:cs typeface="CMs Huree"/>
              </a:rPr>
              <a:t> </a:t>
            </a:r>
            <a:r>
              <a:rPr lang="mn-Mong-CN" altLang="en-US" b="1">
                <a:solidFill>
                  <a:srgbClr val="003269"/>
                </a:solidFill>
                <a:latin typeface="Arial" panose="020B0604020202020204" pitchFamily="34" charset="0"/>
                <a:ea typeface="Times New Roman" panose="02020603050405020304" pitchFamily="18" charset="0"/>
                <a:cs typeface="Mongolian Baiti" panose="03000500000000000000" pitchFamily="66" charset="0"/>
              </a:rPr>
              <a:t> ᠦᠨ ᠬᠡᠯᠲᠡᠰ</a:t>
            </a:r>
            <a:endParaRPr lang="en-US" altLang="en-US" b="1">
              <a:solidFill>
                <a:srgbClr val="003269"/>
              </a:solidFill>
              <a:latin typeface="Arial" panose="020B0604020202020204" pitchFamily="34" charset="0"/>
            </a:endParaRPr>
          </a:p>
        </p:txBody>
      </p:sp>
      <p:cxnSp>
        <p:nvCxnSpPr>
          <p:cNvPr id="6" name="Straight Connector 5"/>
          <p:cNvCxnSpPr/>
          <p:nvPr/>
        </p:nvCxnSpPr>
        <p:spPr>
          <a:xfrm>
            <a:off x="1219200" y="685800"/>
            <a:ext cx="9912350" cy="0"/>
          </a:xfrm>
          <a:prstGeom prst="line">
            <a:avLst/>
          </a:prstGeom>
          <a:ln w="57150" cmpd="thinThick">
            <a:solidFill>
              <a:schemeClr val="tx2">
                <a:lumMod val="50000"/>
              </a:schemeClr>
            </a:solidFill>
          </a:ln>
        </p:spPr>
        <p:style>
          <a:lnRef idx="1">
            <a:schemeClr val="dk1"/>
          </a:lnRef>
          <a:fillRef idx="0">
            <a:schemeClr val="dk1"/>
          </a:fillRef>
          <a:effectRef idx="0">
            <a:schemeClr val="dk1"/>
          </a:effectRef>
          <a:fontRef idx="minor">
            <a:schemeClr val="tx1"/>
          </a:fontRef>
        </p:style>
      </p:cxnSp>
      <p:sp>
        <p:nvSpPr>
          <p:cNvPr id="8" name="Rectangle 12"/>
          <p:cNvSpPr>
            <a:spLocks noChangeArrowheads="1"/>
          </p:cNvSpPr>
          <p:nvPr/>
        </p:nvSpPr>
        <p:spPr bwMode="auto">
          <a:xfrm>
            <a:off x="1114425" y="223838"/>
            <a:ext cx="9912350" cy="461962"/>
          </a:xfrm>
          <a:prstGeom prst="rect">
            <a:avLst/>
          </a:prstGeom>
          <a:noFill/>
          <a:ln w="9525">
            <a:noFill/>
            <a:miter lim="800000"/>
            <a:headEnd/>
            <a:tailEnd/>
          </a:ln>
        </p:spPr>
        <p:txBody>
          <a:bodyPr>
            <a:spAutoFit/>
          </a:bodyPr>
          <a:lstStyle/>
          <a:p>
            <a:pPr marL="514338" indent="-514338" algn="just" fontAlgn="auto">
              <a:spcBef>
                <a:spcPct val="20000"/>
              </a:spcBef>
              <a:spcAft>
                <a:spcPts val="0"/>
              </a:spcAft>
              <a:buClr>
                <a:schemeClr val="accent6">
                  <a:lumMod val="50000"/>
                </a:schemeClr>
              </a:buClr>
              <a:buSzPct val="80000"/>
              <a:defRPr/>
            </a:pPr>
            <a:r>
              <a:rPr lang="mn-MN" sz="2400" b="1" dirty="0">
                <a:solidFill>
                  <a:schemeClr val="bg1"/>
                </a:solidFill>
              </a:rPr>
              <a:t>                                              </a:t>
            </a:r>
            <a:r>
              <a:rPr lang="mn-MN" sz="2000" b="1" dirty="0">
                <a:solidFill>
                  <a:schemeClr val="tx2">
                    <a:lumMod val="75000"/>
                  </a:schemeClr>
                </a:solidFill>
              </a:rPr>
              <a:t>ХӨВСГӨЛ АЙМГИЙН СТАТИСТИКИЙН ХЭЛТЭС</a:t>
            </a:r>
          </a:p>
        </p:txBody>
      </p:sp>
      <p:grpSp>
        <p:nvGrpSpPr>
          <p:cNvPr id="6149" name="Group 45"/>
          <p:cNvGrpSpPr>
            <a:grpSpLocks/>
          </p:cNvGrpSpPr>
          <p:nvPr/>
        </p:nvGrpSpPr>
        <p:grpSpPr bwMode="auto">
          <a:xfrm>
            <a:off x="1498600" y="1900237"/>
            <a:ext cx="10236200" cy="4805363"/>
            <a:chOff x="2514600" y="2286000"/>
            <a:chExt cx="8472603" cy="3581400"/>
          </a:xfrm>
        </p:grpSpPr>
        <p:pic>
          <p:nvPicPr>
            <p:cNvPr id="6153" name="Picture 12" descr="5 ÑÐ¾ÑÑÑ Ð¼Ð°Ð» Ð·ÑÑÐ³Ð°Ð½ Ð¸Ð»ÑÑÑÒ¯Ò¯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86000"/>
              <a:ext cx="1371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Box 50"/>
            <p:cNvSpPr txBox="1">
              <a:spLocks noChangeArrowheads="1"/>
            </p:cNvSpPr>
            <p:nvPr/>
          </p:nvSpPr>
          <p:spPr bwMode="auto">
            <a:xfrm>
              <a:off x="3938568" y="2362200"/>
              <a:ext cx="1422783" cy="1032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mn-MN" altLang="en-US" sz="1400" b="1" dirty="0">
                  <a:solidFill>
                    <a:srgbClr val="0033CC"/>
                  </a:solidFill>
                  <a:latin typeface="Arial" panose="020B0604020202020204" pitchFamily="34" charset="0"/>
                </a:rPr>
                <a:t>Адуу:</a:t>
              </a:r>
            </a:p>
            <a:p>
              <a:pPr>
                <a:spcBef>
                  <a:spcPct val="0"/>
                </a:spcBef>
                <a:buFontTx/>
                <a:buNone/>
              </a:pPr>
              <a:r>
                <a:rPr lang="mn-MN" altLang="en-US" sz="1400" dirty="0">
                  <a:latin typeface="Arial" panose="020B0604020202020204" pitchFamily="34" charset="0"/>
                </a:rPr>
                <a:t>8065</a:t>
              </a:r>
              <a:r>
                <a:rPr lang="en-US" altLang="en-US" sz="1400" dirty="0">
                  <a:latin typeface="Arial" panose="020B0604020202020204" pitchFamily="34" charset="0"/>
                </a:rPr>
                <a:t> </a:t>
              </a:r>
              <a:r>
                <a:rPr lang="mn-MN" altLang="en-US" sz="1400" dirty="0">
                  <a:latin typeface="Arial" panose="020B0604020202020204" pitchFamily="34" charset="0"/>
                </a:rPr>
                <a:t>толгой, өмнөх оны мөн</a:t>
              </a:r>
            </a:p>
            <a:p>
              <a:pPr>
                <a:spcBef>
                  <a:spcPct val="0"/>
                </a:spcBef>
                <a:buFontTx/>
                <a:buNone/>
              </a:pPr>
              <a:r>
                <a:rPr lang="mn-MN" altLang="en-US" sz="1400" dirty="0">
                  <a:latin typeface="Arial" panose="020B0604020202020204" pitchFamily="34" charset="0"/>
                </a:rPr>
                <a:t> үеэс 6739 толгой буюу 6.1 дахин</a:t>
              </a:r>
            </a:p>
            <a:p>
              <a:pPr>
                <a:spcBef>
                  <a:spcPct val="0"/>
                </a:spcBef>
                <a:buFontTx/>
                <a:buNone/>
              </a:pPr>
              <a:r>
                <a:rPr lang="mn-MN" altLang="en-US" sz="1400" dirty="0">
                  <a:latin typeface="Arial" panose="020B0604020202020204" pitchFamily="34" charset="0"/>
                </a:rPr>
                <a:t>өссөн.</a:t>
              </a:r>
              <a:endParaRPr lang="en-US" altLang="en-US" sz="1400" dirty="0">
                <a:latin typeface="Arial" panose="020B0604020202020204" pitchFamily="34" charset="0"/>
              </a:endParaRPr>
            </a:p>
          </p:txBody>
        </p:sp>
        <p:pic>
          <p:nvPicPr>
            <p:cNvPr id="6155" name="Picture 14" descr="5 ÑÐ¾ÑÑÑ Ð¼Ð°Ð» Ð·ÑÑÐ³Ð°Ð½ Ð¸Ð»ÑÑÑÒ¯Ò¯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8718" y="2286000"/>
              <a:ext cx="1371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TextBox 52"/>
            <p:cNvSpPr txBox="1">
              <a:spLocks noChangeArrowheads="1"/>
            </p:cNvSpPr>
            <p:nvPr/>
          </p:nvSpPr>
          <p:spPr bwMode="auto">
            <a:xfrm>
              <a:off x="6811730" y="2441820"/>
              <a:ext cx="1211113" cy="1192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mn-MN" altLang="en-US" sz="1400" b="1">
                  <a:solidFill>
                    <a:srgbClr val="0033CC"/>
                  </a:solidFill>
                  <a:latin typeface="Arial" panose="020B0604020202020204" pitchFamily="34" charset="0"/>
                </a:rPr>
                <a:t>Үхэр:</a:t>
              </a:r>
            </a:p>
            <a:p>
              <a:pPr>
                <a:spcBef>
                  <a:spcPct val="0"/>
                </a:spcBef>
                <a:buFontTx/>
                <a:buNone/>
              </a:pPr>
              <a:r>
                <a:rPr lang="mn-MN" altLang="en-US" sz="1400">
                  <a:latin typeface="Arial" panose="020B0604020202020204" pitchFamily="34" charset="0"/>
                </a:rPr>
                <a:t>17720</a:t>
              </a:r>
              <a:r>
                <a:rPr lang="en-US" altLang="en-US" sz="1400">
                  <a:latin typeface="Arial" panose="020B0604020202020204" pitchFamily="34" charset="0"/>
                </a:rPr>
                <a:t> </a:t>
              </a:r>
              <a:r>
                <a:rPr lang="mn-MN" altLang="en-US" sz="1400">
                  <a:latin typeface="Arial" panose="020B0604020202020204" pitchFamily="34" charset="0"/>
                </a:rPr>
                <a:t>толгой, өмнөх оны мөн</a:t>
              </a:r>
            </a:p>
            <a:p>
              <a:pPr>
                <a:spcBef>
                  <a:spcPct val="0"/>
                </a:spcBef>
                <a:buFontTx/>
                <a:buNone/>
              </a:pPr>
              <a:r>
                <a:rPr lang="mn-MN" altLang="en-US" sz="1400">
                  <a:latin typeface="Arial" panose="020B0604020202020204" pitchFamily="34" charset="0"/>
                </a:rPr>
                <a:t> үеэс </a:t>
              </a:r>
              <a:r>
                <a:rPr lang="en-US" altLang="en-US" sz="1400">
                  <a:latin typeface="Arial" panose="020B0604020202020204" pitchFamily="34" charset="0"/>
                </a:rPr>
                <a:t>1</a:t>
              </a:r>
              <a:r>
                <a:rPr lang="mn-MN" altLang="en-US" sz="1400">
                  <a:latin typeface="Arial" panose="020B0604020202020204" pitchFamily="34" charset="0"/>
                </a:rPr>
                <a:t>4163 толгой буюу 4.9 дахин </a:t>
              </a:r>
              <a:r>
                <a:rPr lang="en-US" altLang="en-US" sz="1400">
                  <a:latin typeface="Arial" panose="020B0604020202020204" pitchFamily="34" charset="0"/>
                </a:rPr>
                <a:t> </a:t>
              </a:r>
              <a:r>
                <a:rPr lang="mn-MN" altLang="en-US" sz="1400">
                  <a:latin typeface="Arial" panose="020B0604020202020204" pitchFamily="34" charset="0"/>
                </a:rPr>
                <a:t>өссөн.</a:t>
              </a:r>
              <a:endParaRPr lang="en-US" altLang="en-US" sz="1400">
                <a:latin typeface="Arial" panose="020B0604020202020204" pitchFamily="34" charset="0"/>
              </a:endParaRPr>
            </a:p>
          </p:txBody>
        </p:sp>
        <p:pic>
          <p:nvPicPr>
            <p:cNvPr id="6157" name="Picture 16" descr="5 ÑÐ¾ÑÑÑ Ð¼Ð°Ð» Ð·ÑÑÐ³Ð°Ð½ Ð¸Ð»ÑÑÑÒ¯Ò¯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4572000"/>
              <a:ext cx="1371599"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8" descr="5 ÑÐ¾ÑÑÑ Ð¼Ð°Ð» Ð·ÑÑÐ³Ð°Ð½ Ð¸Ð»ÑÑÑÒ¯Ò¯Ð´"/>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6501" y="4572000"/>
              <a:ext cx="1371600" cy="129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Box 55"/>
            <p:cNvSpPr txBox="1">
              <a:spLocks noChangeArrowheads="1"/>
            </p:cNvSpPr>
            <p:nvPr/>
          </p:nvSpPr>
          <p:spPr bwMode="auto">
            <a:xfrm>
              <a:off x="3886200" y="4648200"/>
              <a:ext cx="2895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mn-MN" altLang="en-US" sz="1400" b="1">
                  <a:solidFill>
                    <a:srgbClr val="0033CC"/>
                  </a:solidFill>
                  <a:latin typeface="Arial" panose="020B0604020202020204" pitchFamily="34" charset="0"/>
                </a:rPr>
                <a:t>Хонь:</a:t>
              </a:r>
            </a:p>
            <a:p>
              <a:pPr>
                <a:spcBef>
                  <a:spcPct val="0"/>
                </a:spcBef>
                <a:buFontTx/>
                <a:buNone/>
              </a:pPr>
              <a:r>
                <a:rPr lang="en-US" altLang="en-US" sz="1400">
                  <a:latin typeface="Arial" panose="020B0604020202020204" pitchFamily="34" charset="0"/>
                </a:rPr>
                <a:t>1</a:t>
              </a:r>
              <a:r>
                <a:rPr lang="mn-MN" altLang="en-US" sz="1400">
                  <a:latin typeface="Arial" panose="020B0604020202020204" pitchFamily="34" charset="0"/>
                </a:rPr>
                <a:t>44544 толгой, өмнөх оны мөн</a:t>
              </a:r>
            </a:p>
            <a:p>
              <a:pPr>
                <a:spcBef>
                  <a:spcPct val="0"/>
                </a:spcBef>
                <a:buFontTx/>
                <a:buNone/>
              </a:pPr>
              <a:r>
                <a:rPr lang="mn-MN" altLang="en-US" sz="1400">
                  <a:latin typeface="Arial" panose="020B0604020202020204" pitchFamily="34" charset="0"/>
                </a:rPr>
                <a:t> үеэс 129271 толгой буюу 9.0 дахин өссөн.</a:t>
              </a:r>
              <a:endParaRPr lang="en-US" altLang="en-US" sz="1400">
                <a:latin typeface="Arial" panose="020B0604020202020204" pitchFamily="34" charset="0"/>
              </a:endParaRPr>
            </a:p>
          </p:txBody>
        </p:sp>
        <p:sp>
          <p:nvSpPr>
            <p:cNvPr id="6160" name="TextBox 56"/>
            <p:cNvSpPr txBox="1">
              <a:spLocks noChangeArrowheads="1"/>
            </p:cNvSpPr>
            <p:nvPr/>
          </p:nvSpPr>
          <p:spPr bwMode="auto">
            <a:xfrm>
              <a:off x="8139269" y="4648200"/>
              <a:ext cx="284793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mn-MN" altLang="en-US" sz="1400" b="1">
                  <a:solidFill>
                    <a:srgbClr val="0033CC"/>
                  </a:solidFill>
                  <a:latin typeface="Arial" panose="020B0604020202020204" pitchFamily="34" charset="0"/>
                </a:rPr>
                <a:t>Ямаа:</a:t>
              </a:r>
            </a:p>
            <a:p>
              <a:pPr>
                <a:spcBef>
                  <a:spcPct val="0"/>
                </a:spcBef>
                <a:buFontTx/>
                <a:buNone/>
              </a:pPr>
              <a:r>
                <a:rPr lang="mn-MN" altLang="en-US" sz="1400">
                  <a:latin typeface="Arial" panose="020B0604020202020204" pitchFamily="34" charset="0"/>
                </a:rPr>
                <a:t>93125 толгой, өмнөх оны мөн үеэс 76061 толгой буюу 5.4 дахин</a:t>
              </a:r>
            </a:p>
            <a:p>
              <a:pPr>
                <a:spcBef>
                  <a:spcPct val="0"/>
                </a:spcBef>
                <a:buFontTx/>
                <a:buNone/>
              </a:pPr>
              <a:r>
                <a:rPr lang="en-US" altLang="en-US" sz="1400">
                  <a:latin typeface="Arial" panose="020B0604020202020204" pitchFamily="34" charset="0"/>
                </a:rPr>
                <a:t> </a:t>
              </a:r>
              <a:r>
                <a:rPr lang="mn-MN" altLang="en-US" sz="1400">
                  <a:latin typeface="Arial" panose="020B0604020202020204" pitchFamily="34" charset="0"/>
                </a:rPr>
                <a:t>өссөн.</a:t>
              </a:r>
              <a:endParaRPr lang="en-US" altLang="en-US" sz="1400">
                <a:latin typeface="Arial" panose="020B0604020202020204" pitchFamily="34" charset="0"/>
              </a:endParaRPr>
            </a:p>
          </p:txBody>
        </p:sp>
      </p:grpSp>
      <p:sp>
        <p:nvSpPr>
          <p:cNvPr id="20486" name="TextBox 2"/>
          <p:cNvSpPr txBox="1">
            <a:spLocks noChangeArrowheads="1"/>
          </p:cNvSpPr>
          <p:nvPr/>
        </p:nvSpPr>
        <p:spPr bwMode="auto">
          <a:xfrm>
            <a:off x="1219201" y="727075"/>
            <a:ext cx="9912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 typeface="Arial" panose="020B0604020202020204" pitchFamily="34" charset="0"/>
              <a:buNone/>
              <a:defRPr/>
            </a:pPr>
            <a:r>
              <a:rPr lang="mn-MN" sz="1800" dirty="0" smtClean="0">
                <a:latin typeface="Arial" panose="020B0604020202020204" pitchFamily="34" charset="0"/>
                <a:cs typeface="Arial" panose="020B0604020202020204" pitchFamily="34" charset="0"/>
              </a:rPr>
              <a:t>Том малын зүй бусын хорогдол 2020 оны 5 сарын байдлаар аймгийн хэмжээнд </a:t>
            </a:r>
            <a:r>
              <a:rPr lang="mn-MN" sz="1800" b="1" dirty="0" smtClean="0">
                <a:solidFill>
                  <a:schemeClr val="tx2">
                    <a:lumMod val="60000"/>
                    <a:lumOff val="40000"/>
                  </a:schemeClr>
                </a:solidFill>
                <a:latin typeface="Arial" panose="020B0604020202020204" pitchFamily="34" charset="0"/>
                <a:cs typeface="Arial" panose="020B0604020202020204" pitchFamily="34" charset="0"/>
              </a:rPr>
              <a:t>оны эхний малын 4.4 хувь буюу 263507 болж, өмнөх оны мөн үеэс 7.1 дахин буюу 226286 толгойгоор өссөн байна. </a:t>
            </a:r>
            <a:endParaRPr lang="en-US" altLang="en-US" sz="1800" dirty="0" smtClean="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7"/>
          <a:stretch>
            <a:fillRect/>
          </a:stretch>
        </p:blipFill>
        <p:spPr bwMode="auto">
          <a:xfrm>
            <a:off x="8153400" y="1812925"/>
            <a:ext cx="1589088" cy="1738313"/>
          </a:xfrm>
          <a:prstGeom prst="rect">
            <a:avLst/>
          </a:prstGeom>
          <a:ln>
            <a:noFill/>
          </a:ln>
          <a:effectLst>
            <a:outerShdw blurRad="292100" dist="139700" dir="2700000" algn="tl" rotWithShape="0">
              <a:srgbClr val="333333">
                <a:alpha val="65000"/>
              </a:srgbClr>
            </a:outerShdw>
          </a:effectLst>
        </p:spPr>
      </p:pic>
      <p:sp>
        <p:nvSpPr>
          <p:cNvPr id="6152" name="TextBox 52"/>
          <p:cNvSpPr txBox="1">
            <a:spLocks noChangeArrowheads="1"/>
          </p:cNvSpPr>
          <p:nvPr/>
        </p:nvSpPr>
        <p:spPr bwMode="auto">
          <a:xfrm>
            <a:off x="9742488" y="2052638"/>
            <a:ext cx="1611312"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mn-MN" altLang="en-US" sz="1400" b="1">
                <a:solidFill>
                  <a:srgbClr val="0033CC"/>
                </a:solidFill>
                <a:latin typeface="Arial" panose="020B0604020202020204" pitchFamily="34" charset="0"/>
              </a:rPr>
              <a:t>Тэмээ:</a:t>
            </a:r>
          </a:p>
          <a:p>
            <a:pPr>
              <a:spcBef>
                <a:spcPct val="0"/>
              </a:spcBef>
              <a:buFontTx/>
              <a:buNone/>
            </a:pPr>
            <a:r>
              <a:rPr lang="mn-MN" altLang="en-US" sz="1400">
                <a:latin typeface="Arial" panose="020B0604020202020204" pitchFamily="34" charset="0"/>
              </a:rPr>
              <a:t>53</a:t>
            </a:r>
            <a:r>
              <a:rPr lang="en-US" altLang="en-US" sz="1400">
                <a:latin typeface="Arial" panose="020B0604020202020204" pitchFamily="34" charset="0"/>
              </a:rPr>
              <a:t> </a:t>
            </a:r>
            <a:r>
              <a:rPr lang="mn-MN" altLang="en-US" sz="1400">
                <a:latin typeface="Arial" panose="020B0604020202020204" pitchFamily="34" charset="0"/>
              </a:rPr>
              <a:t>толгой, өмнөх оны мөн</a:t>
            </a:r>
          </a:p>
          <a:p>
            <a:pPr>
              <a:spcBef>
                <a:spcPct val="0"/>
              </a:spcBef>
              <a:buFontTx/>
              <a:buNone/>
            </a:pPr>
            <a:r>
              <a:rPr lang="mn-MN" altLang="en-US" sz="1400">
                <a:latin typeface="Arial" panose="020B0604020202020204" pitchFamily="34" charset="0"/>
              </a:rPr>
              <a:t> үеэс 52 толгой өссөн.</a:t>
            </a:r>
            <a:endParaRPr lang="en-US" altLang="en-US" sz="1400">
              <a:latin typeface="Arial" panose="020B0604020202020204" pitchFamily="34" charset="0"/>
            </a:endParaRPr>
          </a:p>
        </p:txBody>
      </p:sp>
    </p:spTree>
    <p:extLst>
      <p:ext uri="{BB962C8B-B14F-4D97-AF65-F5344CB8AC3E}">
        <p14:creationId xmlns:p14="http://schemas.microsoft.com/office/powerpoint/2010/main" val="35523098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4716</TotalTime>
  <Words>988</Words>
  <Application>Microsoft Office PowerPoint</Application>
  <PresentationFormat>Widescreen</PresentationFormat>
  <Paragraphs>161</Paragraphs>
  <Slides>10</Slides>
  <Notes>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20" baseType="lpstr">
      <vt:lpstr>Arial Unicode MS</vt:lpstr>
      <vt:lpstr>Arial</vt:lpstr>
      <vt:lpstr>Calibri</vt:lpstr>
      <vt:lpstr>Ch ForeignerLight</vt:lpstr>
      <vt:lpstr>CMs Huree</vt:lpstr>
      <vt:lpstr>Mongolian Baiti</vt:lpstr>
      <vt:lpstr>Tahoma</vt:lpstr>
      <vt:lpstr>Times New Roman</vt:lpstr>
      <vt:lpstr>Office Theme</vt:lpstr>
      <vt:lpstr>Chart</vt:lpstr>
      <vt:lpstr>PowerPoint Presentation</vt:lpstr>
      <vt:lpstr>ГЭМТ ХЭРЭГ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МОНГОЛ УЛСЫН СТАТИСТИКИЙН СИСТЕМИЙН ТАНИЛЦУУЛГА</dc:title>
  <dc:creator>Enkhbaatar_L</dc:creator>
  <cp:lastModifiedBy>Badamgarav</cp:lastModifiedBy>
  <cp:revision>530</cp:revision>
  <cp:lastPrinted>2020-04-08T10:00:35Z</cp:lastPrinted>
  <dcterms:created xsi:type="dcterms:W3CDTF">2016-10-10T07:15:58Z</dcterms:created>
  <dcterms:modified xsi:type="dcterms:W3CDTF">2020-06-15T10:54:24Z</dcterms:modified>
</cp:coreProperties>
</file>